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0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0" r:id="rId55"/>
    <p:sldId id="309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1" r:id="rId165"/>
    <p:sldId id="420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4" r:id="rId178"/>
    <p:sldId id="433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59" r:id="rId204"/>
    <p:sldId id="460" r:id="rId205"/>
    <p:sldId id="461" r:id="rId206"/>
    <p:sldId id="462" r:id="rId207"/>
    <p:sldId id="463" r:id="rId208"/>
    <p:sldId id="464" r:id="rId209"/>
    <p:sldId id="465" r:id="rId210"/>
    <p:sldId id="466" r:id="rId211"/>
    <p:sldId id="467" r:id="rId212"/>
    <p:sldId id="468" r:id="rId213"/>
    <p:sldId id="469" r:id="rId214"/>
    <p:sldId id="470" r:id="rId215"/>
    <p:sldId id="471" r:id="rId216"/>
    <p:sldId id="472" r:id="rId217"/>
    <p:sldId id="473" r:id="rId218"/>
    <p:sldId id="474" r:id="rId219"/>
    <p:sldId id="475" r:id="rId220"/>
    <p:sldId id="476" r:id="rId221"/>
    <p:sldId id="477" r:id="rId222"/>
    <p:sldId id="478" r:id="rId223"/>
    <p:sldId id="479" r:id="rId224"/>
    <p:sldId id="480" r:id="rId225"/>
    <p:sldId id="482" r:id="rId226"/>
    <p:sldId id="481" r:id="rId227"/>
    <p:sldId id="483" r:id="rId228"/>
    <p:sldId id="484" r:id="rId229"/>
    <p:sldId id="485" r:id="rId230"/>
    <p:sldId id="486" r:id="rId231"/>
    <p:sldId id="487" r:id="rId232"/>
    <p:sldId id="488" r:id="rId233"/>
    <p:sldId id="489" r:id="rId234"/>
    <p:sldId id="490" r:id="rId235"/>
    <p:sldId id="491" r:id="rId236"/>
    <p:sldId id="492" r:id="rId237"/>
    <p:sldId id="493" r:id="rId238"/>
    <p:sldId id="494" r:id="rId239"/>
    <p:sldId id="495" r:id="rId240"/>
    <p:sldId id="496" r:id="rId241"/>
    <p:sldId id="497" r:id="rId242"/>
    <p:sldId id="498" r:id="rId243"/>
    <p:sldId id="499" r:id="rId244"/>
    <p:sldId id="500" r:id="rId245"/>
    <p:sldId id="501" r:id="rId246"/>
    <p:sldId id="502" r:id="rId247"/>
    <p:sldId id="503" r:id="rId248"/>
    <p:sldId id="504" r:id="rId249"/>
    <p:sldId id="505" r:id="rId250"/>
    <p:sldId id="506" r:id="rId251"/>
    <p:sldId id="507" r:id="rId252"/>
    <p:sldId id="508" r:id="rId253"/>
    <p:sldId id="509" r:id="rId254"/>
    <p:sldId id="510" r:id="rId255"/>
    <p:sldId id="511" r:id="rId256"/>
    <p:sldId id="512" r:id="rId257"/>
    <p:sldId id="513" r:id="rId258"/>
    <p:sldId id="514" r:id="rId259"/>
    <p:sldId id="515" r:id="rId260"/>
    <p:sldId id="516" r:id="rId261"/>
    <p:sldId id="517" r:id="rId262"/>
    <p:sldId id="518" r:id="rId263"/>
    <p:sldId id="519" r:id="rId264"/>
    <p:sldId id="520" r:id="rId265"/>
    <p:sldId id="521" r:id="rId266"/>
    <p:sldId id="522" r:id="rId267"/>
    <p:sldId id="523" r:id="rId268"/>
    <p:sldId id="524" r:id="rId269"/>
    <p:sldId id="525" r:id="rId270"/>
    <p:sldId id="526" r:id="rId271"/>
    <p:sldId id="527" r:id="rId272"/>
    <p:sldId id="529" r:id="rId273"/>
    <p:sldId id="528" r:id="rId274"/>
    <p:sldId id="530" r:id="rId275"/>
    <p:sldId id="531" r:id="rId276"/>
    <p:sldId id="532" r:id="rId277"/>
    <p:sldId id="533" r:id="rId278"/>
    <p:sldId id="534" r:id="rId279"/>
    <p:sldId id="535" r:id="rId280"/>
    <p:sldId id="536" r:id="rId281"/>
    <p:sldId id="537" r:id="rId282"/>
    <p:sldId id="538" r:id="rId283"/>
    <p:sldId id="539" r:id="rId284"/>
    <p:sldId id="540" r:id="rId285"/>
    <p:sldId id="541" r:id="rId286"/>
    <p:sldId id="542" r:id="rId287"/>
    <p:sldId id="543" r:id="rId288"/>
    <p:sldId id="544" r:id="rId289"/>
    <p:sldId id="545" r:id="rId290"/>
    <p:sldId id="546" r:id="rId291"/>
    <p:sldId id="547" r:id="rId292"/>
    <p:sldId id="548" r:id="rId293"/>
    <p:sldId id="549" r:id="rId294"/>
    <p:sldId id="550" r:id="rId295"/>
    <p:sldId id="551" r:id="rId296"/>
    <p:sldId id="552" r:id="rId297"/>
    <p:sldId id="553" r:id="rId298"/>
    <p:sldId id="577" r:id="rId299"/>
    <p:sldId id="578" r:id="rId300"/>
    <p:sldId id="579" r:id="rId301"/>
    <p:sldId id="580" r:id="rId302"/>
    <p:sldId id="581" r:id="rId303"/>
    <p:sldId id="582" r:id="rId304"/>
    <p:sldId id="583" r:id="rId305"/>
    <p:sldId id="584" r:id="rId306"/>
    <p:sldId id="585" r:id="rId307"/>
    <p:sldId id="586" r:id="rId308"/>
    <p:sldId id="587" r:id="rId309"/>
    <p:sldId id="588" r:id="rId310"/>
    <p:sldId id="589" r:id="rId311"/>
    <p:sldId id="590" r:id="rId312"/>
    <p:sldId id="591" r:id="rId313"/>
    <p:sldId id="592" r:id="rId314"/>
    <p:sldId id="593" r:id="rId315"/>
    <p:sldId id="594" r:id="rId316"/>
    <p:sldId id="595" r:id="rId317"/>
    <p:sldId id="597" r:id="rId318"/>
    <p:sldId id="596" r:id="rId319"/>
    <p:sldId id="598" r:id="rId320"/>
    <p:sldId id="599" r:id="rId321"/>
    <p:sldId id="600" r:id="rId322"/>
    <p:sldId id="555" r:id="rId323"/>
    <p:sldId id="554" r:id="rId324"/>
    <p:sldId id="556" r:id="rId325"/>
    <p:sldId id="557" r:id="rId326"/>
    <p:sldId id="558" r:id="rId327"/>
    <p:sldId id="559" r:id="rId328"/>
    <p:sldId id="560" r:id="rId329"/>
    <p:sldId id="561" r:id="rId330"/>
    <p:sldId id="562" r:id="rId331"/>
    <p:sldId id="563" r:id="rId332"/>
    <p:sldId id="564" r:id="rId333"/>
    <p:sldId id="565" r:id="rId334"/>
    <p:sldId id="566" r:id="rId335"/>
    <p:sldId id="567" r:id="rId336"/>
    <p:sldId id="568" r:id="rId337"/>
    <p:sldId id="569" r:id="rId338"/>
    <p:sldId id="570" r:id="rId339"/>
    <p:sldId id="571" r:id="rId340"/>
    <p:sldId id="572" r:id="rId341"/>
    <p:sldId id="573" r:id="rId342"/>
    <p:sldId id="574" r:id="rId343"/>
    <p:sldId id="575" r:id="rId344"/>
    <p:sldId id="576" r:id="rId3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presProps" Target="pres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theme" Target="theme/theme1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tableStyles" Target="tableStyle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viewProps" Target="viewProps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9.png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JAVAFX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Interfaces graphiques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814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I/F déclaratives vs procédurales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</a:t>
            </a:r>
            <a:r>
              <a:rPr lang="fr-FR" dirty="0"/>
              <a:t>plateforme </a:t>
            </a:r>
            <a:r>
              <a:rPr lang="fr-FR" i="1" dirty="0" err="1"/>
              <a:t>JavaFX</a:t>
            </a:r>
            <a:r>
              <a:rPr lang="fr-FR" i="1" dirty="0"/>
              <a:t> </a:t>
            </a:r>
            <a:r>
              <a:rPr lang="fr-FR" dirty="0"/>
              <a:t>offre deux techniques complémentaires pour créer les interfaces (I/F) graphiques des applications : </a:t>
            </a:r>
            <a:endParaRPr lang="fr-FR" dirty="0"/>
          </a:p>
          <a:p>
            <a:pPr lvl="1"/>
            <a:r>
              <a:rPr lang="fr-FR" b="1" dirty="0" smtClean="0"/>
              <a:t>Manière </a:t>
            </a:r>
            <a:r>
              <a:rPr lang="fr-FR" b="1" dirty="0"/>
              <a:t>déclarative </a:t>
            </a:r>
            <a:endParaRPr lang="fr-FR" b="1" dirty="0" smtClean="0"/>
          </a:p>
          <a:p>
            <a:pPr lvl="2"/>
            <a:r>
              <a:rPr lang="fr-FR" dirty="0" smtClean="0"/>
              <a:t>En </a:t>
            </a:r>
            <a:r>
              <a:rPr lang="fr-FR" dirty="0"/>
              <a:t>décrivant l'interface dans un fichier FXML (syntaxe XML) </a:t>
            </a:r>
            <a:endParaRPr lang="fr-FR" dirty="0" smtClean="0"/>
          </a:p>
          <a:p>
            <a:pPr lvl="2"/>
            <a:r>
              <a:rPr lang="fr-FR" dirty="0" smtClean="0"/>
              <a:t>L'utilitaire </a:t>
            </a:r>
            <a:r>
              <a:rPr lang="fr-FR" dirty="0"/>
              <a:t>graphique </a:t>
            </a:r>
            <a:r>
              <a:rPr lang="fr-FR" i="1" dirty="0" err="1"/>
              <a:t>Scene</a:t>
            </a:r>
            <a:r>
              <a:rPr lang="fr-FR" i="1" dirty="0"/>
              <a:t> </a:t>
            </a:r>
            <a:r>
              <a:rPr lang="fr-FR" i="1" dirty="0" err="1"/>
              <a:t>Builder</a:t>
            </a:r>
            <a:r>
              <a:rPr lang="fr-FR" i="1" dirty="0"/>
              <a:t> </a:t>
            </a:r>
            <a:r>
              <a:rPr lang="fr-FR" dirty="0"/>
              <a:t>facilite la création et la gestion des fichiers FXML </a:t>
            </a:r>
            <a:endParaRPr lang="fr-FR" dirty="0"/>
          </a:p>
          <a:p>
            <a:pPr lvl="2"/>
            <a:r>
              <a:rPr lang="fr-FR" dirty="0" smtClean="0"/>
              <a:t>L'interface </a:t>
            </a:r>
            <a:r>
              <a:rPr lang="fr-FR" dirty="0"/>
              <a:t>peut être créée par un designer (sans connaissance </a:t>
            </a:r>
            <a:r>
              <a:rPr lang="fr-FR" i="1" dirty="0"/>
              <a:t>Java</a:t>
            </a:r>
            <a:r>
              <a:rPr lang="fr-FR" dirty="0"/>
              <a:t>, ou presque</a:t>
            </a:r>
            <a:r>
              <a:rPr lang="fr-FR" dirty="0" smtClean="0"/>
              <a:t>...)</a:t>
            </a:r>
          </a:p>
          <a:p>
            <a:pPr lvl="2"/>
            <a:r>
              <a:rPr lang="fr-FR" dirty="0" smtClean="0"/>
              <a:t>Séparation </a:t>
            </a:r>
            <a:r>
              <a:rPr lang="fr-FR" dirty="0"/>
              <a:t>entre présentation et logique de l'application (MVC)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38024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Taille des composants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Les </a:t>
            </a:r>
            <a:r>
              <a:rPr lang="fr-FR" dirty="0" smtClean="0"/>
              <a:t>composants </a:t>
            </a:r>
            <a:r>
              <a:rPr lang="fr-FR" i="1" dirty="0" smtClean="0"/>
              <a:t>(</a:t>
            </a:r>
            <a:r>
              <a:rPr lang="fr-FR" i="1" dirty="0" err="1" smtClean="0"/>
              <a:t>nodes</a:t>
            </a:r>
            <a:r>
              <a:rPr lang="fr-FR" i="1" dirty="0" smtClean="0"/>
              <a:t>) </a:t>
            </a:r>
            <a:r>
              <a:rPr lang="fr-FR" dirty="0" smtClean="0"/>
              <a:t>que </a:t>
            </a:r>
            <a:r>
              <a:rPr lang="fr-FR" dirty="0"/>
              <a:t>l'on peut placer dans des conteneurs </a:t>
            </a:r>
            <a:r>
              <a:rPr lang="fr-FR" dirty="0" smtClean="0"/>
              <a:t>possèdent </a:t>
            </a:r>
            <a:r>
              <a:rPr lang="fr-FR" dirty="0"/>
              <a:t>des propriétés qui </a:t>
            </a:r>
            <a:r>
              <a:rPr lang="fr-FR" dirty="0" smtClean="0"/>
              <a:t>peuvent </a:t>
            </a:r>
            <a:r>
              <a:rPr lang="fr-FR" dirty="0"/>
              <a:t>être </a:t>
            </a:r>
            <a:r>
              <a:rPr lang="fr-FR" dirty="0" smtClean="0"/>
              <a:t>prises </a:t>
            </a:r>
            <a:r>
              <a:rPr lang="fr-FR" dirty="0"/>
              <a:t>en </a:t>
            </a:r>
            <a:r>
              <a:rPr lang="fr-FR" dirty="0" smtClean="0"/>
              <a:t>compte </a:t>
            </a:r>
            <a:r>
              <a:rPr lang="fr-FR" dirty="0"/>
              <a:t>lors du </a:t>
            </a:r>
            <a:r>
              <a:rPr lang="fr-FR" dirty="0" smtClean="0"/>
              <a:t>calcul </a:t>
            </a:r>
            <a:r>
              <a:rPr lang="fr-FR" dirty="0"/>
              <a:t>de leur disposition. </a:t>
            </a:r>
            <a:endParaRPr lang="fr-FR" dirty="0" smtClean="0"/>
          </a:p>
          <a:p>
            <a:pPr lvl="1"/>
            <a:r>
              <a:rPr lang="fr-FR" dirty="0" err="1"/>
              <a:t>minWidth</a:t>
            </a:r>
            <a:r>
              <a:rPr lang="fr-FR" dirty="0"/>
              <a:t> </a:t>
            </a:r>
            <a:r>
              <a:rPr lang="fr-FR" dirty="0" smtClean="0"/>
              <a:t>: Largeur </a:t>
            </a:r>
            <a:r>
              <a:rPr lang="fr-FR" dirty="0"/>
              <a:t>minimale souhaitée pour le composant </a:t>
            </a:r>
            <a:endParaRPr lang="fr-FR" dirty="0" smtClean="0"/>
          </a:p>
          <a:p>
            <a:pPr lvl="1"/>
            <a:r>
              <a:rPr lang="fr-FR" dirty="0" err="1" smtClean="0"/>
              <a:t>prefWidth</a:t>
            </a:r>
            <a:r>
              <a:rPr lang="fr-FR" dirty="0" smtClean="0"/>
              <a:t> : Largeur </a:t>
            </a:r>
            <a:r>
              <a:rPr lang="fr-FR" dirty="0"/>
              <a:t>préférée (idéale) du </a:t>
            </a:r>
            <a:r>
              <a:rPr lang="fr-FR" dirty="0" smtClean="0"/>
              <a:t>composant</a:t>
            </a:r>
          </a:p>
          <a:p>
            <a:pPr lvl="1"/>
            <a:r>
              <a:rPr lang="fr-FR" dirty="0" err="1" smtClean="0"/>
              <a:t>maxWidth</a:t>
            </a:r>
            <a:r>
              <a:rPr lang="fr-FR" dirty="0" smtClean="0"/>
              <a:t> : Largeur maximale souhaitée </a:t>
            </a:r>
            <a:r>
              <a:rPr lang="fr-FR" dirty="0"/>
              <a:t>pour le composant </a:t>
            </a:r>
            <a:endParaRPr lang="fr-FR" dirty="0" smtClean="0"/>
          </a:p>
          <a:p>
            <a:pPr lvl="1"/>
            <a:r>
              <a:rPr lang="fr-FR" dirty="0" err="1" smtClean="0"/>
              <a:t>minHeight</a:t>
            </a:r>
            <a:r>
              <a:rPr lang="fr-FR" dirty="0" smtClean="0"/>
              <a:t> : Hauteur minimale </a:t>
            </a:r>
            <a:r>
              <a:rPr lang="fr-FR" dirty="0"/>
              <a:t>souhaitée pour le composant </a:t>
            </a:r>
            <a:endParaRPr lang="fr-FR" dirty="0" smtClean="0"/>
          </a:p>
          <a:p>
            <a:pPr lvl="1"/>
            <a:r>
              <a:rPr lang="fr-FR" dirty="0" err="1" smtClean="0"/>
              <a:t>prefHeight</a:t>
            </a:r>
            <a:r>
              <a:rPr lang="fr-FR" dirty="0" smtClean="0"/>
              <a:t> : Hauteur </a:t>
            </a:r>
            <a:r>
              <a:rPr lang="fr-FR" dirty="0"/>
              <a:t>préférée (idéale) </a:t>
            </a:r>
            <a:r>
              <a:rPr lang="fr-FR" dirty="0" smtClean="0"/>
              <a:t>du composant </a:t>
            </a:r>
          </a:p>
          <a:p>
            <a:pPr lvl="1"/>
            <a:r>
              <a:rPr lang="fr-FR" dirty="0" err="1" smtClean="0"/>
              <a:t>maxHeight</a:t>
            </a:r>
            <a:r>
              <a:rPr lang="fr-FR" dirty="0" smtClean="0"/>
              <a:t> : Hauteur maximale </a:t>
            </a:r>
            <a:r>
              <a:rPr lang="fr-FR" dirty="0"/>
              <a:t>souhaitée pour le </a:t>
            </a:r>
            <a:r>
              <a:rPr lang="fr-FR" dirty="0" smtClean="0"/>
              <a:t>composant </a:t>
            </a:r>
          </a:p>
          <a:p>
            <a:r>
              <a:rPr lang="fr-FR" dirty="0"/>
              <a:t>L'effet de ces propriétés dépend naturellement du type de </a:t>
            </a:r>
            <a:r>
              <a:rPr lang="fr-FR" dirty="0" smtClean="0"/>
              <a:t>conteneur </a:t>
            </a:r>
            <a:r>
              <a:rPr lang="fr-FR" i="1" dirty="0" smtClean="0"/>
              <a:t>(</a:t>
            </a:r>
            <a:r>
              <a:rPr lang="fr-FR" i="1" dirty="0" err="1" smtClean="0"/>
              <a:t>layout</a:t>
            </a:r>
            <a:r>
              <a:rPr lang="fr-FR" i="1" dirty="0" smtClean="0"/>
              <a:t>-pane</a:t>
            </a:r>
            <a:r>
              <a:rPr lang="fr-FR" i="1" dirty="0"/>
              <a:t>) </a:t>
            </a:r>
            <a:r>
              <a:rPr lang="fr-FR" dirty="0" smtClean="0"/>
              <a:t>utilisé </a:t>
            </a:r>
            <a:r>
              <a:rPr lang="fr-FR" dirty="0"/>
              <a:t>et de ses règles spécifiques de </a:t>
            </a:r>
            <a:r>
              <a:rPr lang="fr-FR" dirty="0" smtClean="0"/>
              <a:t>positionnement </a:t>
            </a:r>
            <a:r>
              <a:rPr lang="fr-FR" dirty="0"/>
              <a:t>et </a:t>
            </a:r>
            <a:r>
              <a:rPr lang="fr-FR" dirty="0" smtClean="0"/>
              <a:t>de </a:t>
            </a:r>
            <a:r>
              <a:rPr lang="fr-FR" dirty="0"/>
              <a:t>dimensionnement.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45662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Système de coordonnées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 </a:t>
            </a:r>
            <a:r>
              <a:rPr lang="fr-FR" b="1" dirty="0" smtClean="0"/>
              <a:t>système </a:t>
            </a:r>
            <a:r>
              <a:rPr lang="fr-FR" b="1" dirty="0"/>
              <a:t>de coordonnées </a:t>
            </a:r>
            <a:r>
              <a:rPr lang="fr-FR" dirty="0" smtClean="0"/>
              <a:t>utilisé </a:t>
            </a:r>
            <a:r>
              <a:rPr lang="fr-FR" dirty="0"/>
              <a:t>par </a:t>
            </a:r>
            <a:r>
              <a:rPr lang="fr-FR" i="1" dirty="0" err="1" smtClean="0"/>
              <a:t>JavaFX</a:t>
            </a:r>
            <a:r>
              <a:rPr lang="fr-FR" i="1" dirty="0" smtClean="0"/>
              <a:t> </a:t>
            </a:r>
            <a:r>
              <a:rPr lang="fr-FR" dirty="0" smtClean="0"/>
              <a:t>place </a:t>
            </a:r>
            <a:r>
              <a:rPr lang="fr-FR" dirty="0"/>
              <a:t>l'origine dans le </a:t>
            </a:r>
            <a:r>
              <a:rPr lang="fr-FR" dirty="0" smtClean="0"/>
              <a:t>coin </a:t>
            </a:r>
            <a:r>
              <a:rPr lang="fr-FR" dirty="0"/>
              <a:t>supérieur gauche du conteneur ou du composant considéré. </a:t>
            </a:r>
            <a:endParaRPr lang="fr-FR" dirty="0" smtClean="0"/>
          </a:p>
          <a:p>
            <a:r>
              <a:rPr lang="fr-FR" dirty="0"/>
              <a:t>Les valeurs de l'axe </a:t>
            </a:r>
            <a:r>
              <a:rPr lang="fr-FR" i="1" dirty="0" smtClean="0"/>
              <a:t>x </a:t>
            </a:r>
            <a:r>
              <a:rPr lang="fr-FR" dirty="0" smtClean="0"/>
              <a:t>croissent </a:t>
            </a:r>
            <a:r>
              <a:rPr lang="fr-FR" dirty="0"/>
              <a:t>vers la droite </a:t>
            </a:r>
            <a:endParaRPr lang="fr-FR" dirty="0" smtClean="0"/>
          </a:p>
          <a:p>
            <a:r>
              <a:rPr lang="fr-FR" dirty="0"/>
              <a:t>Les valeurs de l'axe </a:t>
            </a:r>
            <a:r>
              <a:rPr lang="fr-FR" i="1" dirty="0" smtClean="0"/>
              <a:t>y </a:t>
            </a:r>
            <a:r>
              <a:rPr lang="fr-FR" dirty="0" smtClean="0"/>
              <a:t>croissent </a:t>
            </a:r>
            <a:r>
              <a:rPr lang="fr-FR" dirty="0"/>
              <a:t>vers le bas </a:t>
            </a:r>
            <a:r>
              <a:rPr lang="fr-FR" dirty="0" smtClean="0"/>
              <a:t>(</a:t>
            </a:r>
            <a:r>
              <a:rPr lang="fr-FR" dirty="0"/>
              <a:t>traditionnel en </a:t>
            </a:r>
            <a:r>
              <a:rPr lang="fr-FR" dirty="0" err="1" smtClean="0"/>
              <a:t>nfographie</a:t>
            </a:r>
            <a:r>
              <a:rPr lang="fr-FR" dirty="0" smtClean="0"/>
              <a:t>). </a:t>
            </a:r>
          </a:p>
          <a:p>
            <a:r>
              <a:rPr lang="fr-FR" dirty="0"/>
              <a:t>La taille des composants est définie par leur largeur </a:t>
            </a:r>
            <a:r>
              <a:rPr lang="fr-FR" i="1" dirty="0" smtClean="0"/>
              <a:t>(</a:t>
            </a:r>
            <a:r>
              <a:rPr lang="fr-FR" i="1" dirty="0" err="1" smtClean="0"/>
              <a:t>width</a:t>
            </a:r>
            <a:r>
              <a:rPr lang="fr-FR" i="1" dirty="0" smtClean="0"/>
              <a:t>) </a:t>
            </a:r>
            <a:r>
              <a:rPr lang="fr-FR" dirty="0" smtClean="0"/>
              <a:t>et </a:t>
            </a:r>
            <a:r>
              <a:rPr lang="fr-FR" dirty="0"/>
              <a:t>par </a:t>
            </a:r>
            <a:r>
              <a:rPr lang="fr-FR" dirty="0" smtClean="0"/>
              <a:t>leur </a:t>
            </a:r>
            <a:r>
              <a:rPr lang="fr-FR" dirty="0"/>
              <a:t>hauteur </a:t>
            </a:r>
            <a:r>
              <a:rPr lang="fr-FR" i="1" dirty="0" smtClean="0"/>
              <a:t>(</a:t>
            </a:r>
            <a:r>
              <a:rPr lang="fr-FR" i="1" dirty="0" err="1" smtClean="0"/>
              <a:t>height</a:t>
            </a:r>
            <a:r>
              <a:rPr lang="fr-FR" i="1" dirty="0" smtClean="0"/>
              <a:t>)</a:t>
            </a:r>
            <a:r>
              <a:rPr lang="fr-FR" dirty="0" smtClean="0"/>
              <a:t>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927" y="4538792"/>
            <a:ext cx="4801630" cy="203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367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Système de coordonnées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Coordonnées d'origine de différents éléments d'une application </a:t>
            </a:r>
            <a:r>
              <a:rPr lang="fr-FR" i="1" dirty="0" err="1" smtClean="0"/>
              <a:t>JavaFX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9" y="3019679"/>
            <a:ext cx="5659395" cy="301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282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Système de coordonnées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En réalité, toute la librairie graphique est basée sur un système de </a:t>
            </a:r>
            <a:r>
              <a:rPr lang="fr-FR" dirty="0" smtClean="0"/>
              <a:t>coordonnées </a:t>
            </a:r>
            <a:r>
              <a:rPr lang="fr-FR" dirty="0"/>
              <a:t>en trois dimensions </a:t>
            </a:r>
            <a:r>
              <a:rPr lang="fr-FR" dirty="0" smtClean="0"/>
              <a:t>(3D). </a:t>
            </a:r>
          </a:p>
          <a:p>
            <a:r>
              <a:rPr lang="fr-FR" dirty="0"/>
              <a:t>La troisième dimension est représentée </a:t>
            </a:r>
            <a:r>
              <a:rPr lang="fr-FR" dirty="0" smtClean="0"/>
              <a:t>par </a:t>
            </a:r>
            <a:r>
              <a:rPr lang="fr-FR" dirty="0"/>
              <a:t>l'axe </a:t>
            </a:r>
            <a:r>
              <a:rPr lang="fr-FR" b="1" i="1" dirty="0" smtClean="0"/>
              <a:t>z </a:t>
            </a:r>
            <a:r>
              <a:rPr lang="fr-FR" dirty="0" smtClean="0"/>
              <a:t>dont </a:t>
            </a:r>
            <a:r>
              <a:rPr lang="fr-FR" dirty="0"/>
              <a:t>les valeurs </a:t>
            </a:r>
            <a:r>
              <a:rPr lang="fr-FR" dirty="0" smtClean="0"/>
              <a:t>augmentent lorsqu'on </a:t>
            </a:r>
            <a:r>
              <a:rPr lang="fr-FR" dirty="0"/>
              <a:t>s'éloigne de l'observateur </a:t>
            </a:r>
            <a:endParaRPr lang="fr-FR" dirty="0" smtClean="0"/>
          </a:p>
          <a:p>
            <a:r>
              <a:rPr lang="fr-FR" dirty="0"/>
              <a:t>Pour la gestion des interfaces "classiques" </a:t>
            </a:r>
            <a:r>
              <a:rPr lang="fr-FR" dirty="0" smtClean="0"/>
              <a:t>(</a:t>
            </a:r>
            <a:r>
              <a:rPr lang="fr-FR" dirty="0"/>
              <a:t>de type </a:t>
            </a:r>
            <a:r>
              <a:rPr lang="fr-FR" dirty="0" smtClean="0"/>
              <a:t>WIMP), </a:t>
            </a:r>
            <a:r>
              <a:rPr lang="fr-FR" dirty="0"/>
              <a:t>on ne s'occupe </a:t>
            </a:r>
            <a:r>
              <a:rPr lang="fr-FR" dirty="0" smtClean="0"/>
              <a:t>généralement </a:t>
            </a:r>
            <a:r>
              <a:rPr lang="fr-FR" dirty="0"/>
              <a:t>pas de l'axe </a:t>
            </a:r>
            <a:r>
              <a:rPr lang="fr-FR" i="1" dirty="0" smtClean="0"/>
              <a:t>z </a:t>
            </a:r>
            <a:r>
              <a:rPr lang="fr-FR" dirty="0" smtClean="0"/>
              <a:t>et </a:t>
            </a:r>
            <a:r>
              <a:rPr lang="fr-FR" dirty="0"/>
              <a:t>on </a:t>
            </a:r>
            <a:r>
              <a:rPr lang="fr-FR" dirty="0" smtClean="0"/>
              <a:t>travaille </a:t>
            </a:r>
            <a:r>
              <a:rPr lang="fr-FR" dirty="0"/>
              <a:t>uniquement dans le plan </a:t>
            </a:r>
            <a:r>
              <a:rPr lang="fr-FR" i="1" dirty="0" smtClean="0"/>
              <a:t>x</a:t>
            </a:r>
            <a:r>
              <a:rPr lang="fr-FR" dirty="0" smtClean="0"/>
              <a:t>/</a:t>
            </a:r>
            <a:r>
              <a:rPr lang="fr-FR" i="1" dirty="0" smtClean="0"/>
              <a:t>y</a:t>
            </a:r>
            <a:r>
              <a:rPr lang="fr-FR" dirty="0" smtClean="0"/>
              <a:t>. </a:t>
            </a:r>
          </a:p>
          <a:p>
            <a:r>
              <a:rPr lang="fr-FR" dirty="0"/>
              <a:t>Dans les </a:t>
            </a:r>
            <a:r>
              <a:rPr lang="fr-FR" dirty="0" smtClean="0"/>
              <a:t>API, </a:t>
            </a:r>
            <a:r>
              <a:rPr lang="fr-FR" dirty="0"/>
              <a:t>pratiquement toutes les coordonnées sont données </a:t>
            </a:r>
            <a:r>
              <a:rPr lang="fr-FR" dirty="0" smtClean="0"/>
              <a:t>avec </a:t>
            </a:r>
            <a:r>
              <a:rPr lang="fr-FR" dirty="0"/>
              <a:t>des nombres à virgule </a:t>
            </a:r>
            <a:r>
              <a:rPr lang="fr-FR" dirty="0" smtClean="0"/>
              <a:t>(généralement </a:t>
            </a:r>
            <a:r>
              <a:rPr lang="fr-FR" dirty="0"/>
              <a:t>des </a:t>
            </a:r>
            <a:r>
              <a:rPr lang="fr-FR" dirty="0" smtClean="0"/>
              <a:t>double). </a:t>
            </a:r>
          </a:p>
          <a:p>
            <a:r>
              <a:rPr lang="fr-FR" dirty="0"/>
              <a:t>Le système n'est donc pas nécessairement lié aux pixels de l'écran </a:t>
            </a:r>
            <a:endParaRPr lang="fr-FR" dirty="0" smtClean="0"/>
          </a:p>
          <a:p>
            <a:r>
              <a:rPr lang="fr-FR" dirty="0"/>
              <a:t>Des transformations sont ainsi facilement possibles (translation, </a:t>
            </a:r>
            <a:r>
              <a:rPr lang="fr-FR" dirty="0" smtClean="0"/>
              <a:t>homothétie</a:t>
            </a:r>
            <a:r>
              <a:rPr lang="fr-FR" dirty="0"/>
              <a:t>, rotation, …) en utilisant l'algèbre linéaire </a:t>
            </a:r>
            <a:endParaRPr lang="fr-FR" dirty="0" smtClean="0"/>
          </a:p>
          <a:p>
            <a:r>
              <a:rPr lang="fr-FR" dirty="0"/>
              <a:t>Lors du rendu un alignement sur les pixels peut être automatiquement </a:t>
            </a:r>
            <a:r>
              <a:rPr lang="fr-FR" dirty="0" smtClean="0"/>
              <a:t>effectué (voir </a:t>
            </a:r>
            <a:r>
              <a:rPr lang="fr-FR" dirty="0"/>
              <a:t>méthode </a:t>
            </a:r>
            <a:r>
              <a:rPr lang="fr-FR" dirty="0" err="1" smtClean="0"/>
              <a:t>snapToPixel</a:t>
            </a:r>
            <a:r>
              <a:rPr lang="fr-FR" dirty="0" smtClean="0"/>
              <a:t>())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925" y="2300674"/>
            <a:ext cx="1787096" cy="10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327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Fenêtre principale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/>
              <a:t>Par défaut, au lancement d'une application, la fenêtre principale </a:t>
            </a:r>
            <a:r>
              <a:rPr lang="fr-FR" i="1" dirty="0" smtClean="0"/>
              <a:t>(</a:t>
            </a:r>
            <a:r>
              <a:rPr lang="fr-FR" i="1" dirty="0" err="1" smtClean="0"/>
              <a:t>primary</a:t>
            </a:r>
            <a:r>
              <a:rPr lang="fr-FR" i="1" dirty="0" smtClean="0"/>
              <a:t> stage</a:t>
            </a:r>
            <a:r>
              <a:rPr lang="fr-FR" i="1" dirty="0"/>
              <a:t>) </a:t>
            </a:r>
            <a:r>
              <a:rPr lang="fr-FR" dirty="0" smtClean="0"/>
              <a:t>est </a:t>
            </a:r>
            <a:r>
              <a:rPr lang="fr-FR" dirty="0"/>
              <a:t>centrée sur l'écran. </a:t>
            </a:r>
            <a:endParaRPr lang="fr-FR" dirty="0" smtClean="0"/>
          </a:p>
          <a:p>
            <a:r>
              <a:rPr lang="fr-FR" dirty="0"/>
              <a:t>Différentes méthodes peuvent être invoquées sur l'objet </a:t>
            </a:r>
            <a:r>
              <a:rPr lang="fr-FR" dirty="0" smtClean="0"/>
              <a:t>Stage pour influencer </a:t>
            </a:r>
            <a:r>
              <a:rPr lang="fr-FR" dirty="0"/>
              <a:t>la position et la taille de cette fenêtre : </a:t>
            </a:r>
            <a:endParaRPr lang="fr-FR" dirty="0" smtClean="0"/>
          </a:p>
          <a:p>
            <a:pPr lvl="1"/>
            <a:r>
              <a:rPr lang="fr-FR" dirty="0" err="1" smtClean="0"/>
              <a:t>setX</a:t>
            </a:r>
            <a:r>
              <a:rPr lang="fr-FR" dirty="0" smtClean="0"/>
              <a:t>() : Position </a:t>
            </a:r>
            <a:r>
              <a:rPr lang="fr-FR" dirty="0"/>
              <a:t>en x du coin supérieur gauche </a:t>
            </a:r>
            <a:endParaRPr lang="fr-FR" dirty="0" smtClean="0"/>
          </a:p>
          <a:p>
            <a:pPr lvl="1"/>
            <a:r>
              <a:rPr lang="fr-FR" dirty="0" err="1" smtClean="0"/>
              <a:t>setY</a:t>
            </a:r>
            <a:r>
              <a:rPr lang="fr-FR" dirty="0" smtClean="0"/>
              <a:t>() : Position </a:t>
            </a:r>
            <a:r>
              <a:rPr lang="fr-FR" dirty="0"/>
              <a:t>en y du coin supérieur gauche </a:t>
            </a:r>
            <a:endParaRPr lang="fr-FR" dirty="0"/>
          </a:p>
          <a:p>
            <a:pPr lvl="1"/>
            <a:r>
              <a:rPr lang="fr-FR" dirty="0" err="1" smtClean="0"/>
              <a:t>centerOnScreen</a:t>
            </a:r>
            <a:r>
              <a:rPr lang="fr-FR" dirty="0" smtClean="0"/>
              <a:t>() : Centrage </a:t>
            </a:r>
            <a:r>
              <a:rPr lang="fr-FR" dirty="0"/>
              <a:t>sur l'écran (par </a:t>
            </a:r>
            <a:r>
              <a:rPr lang="fr-FR" dirty="0" smtClean="0"/>
              <a:t>défaut) </a:t>
            </a:r>
          </a:p>
          <a:p>
            <a:pPr lvl="1"/>
            <a:r>
              <a:rPr lang="fr-FR" dirty="0" err="1" smtClean="0"/>
              <a:t>setMinWidth</a:t>
            </a:r>
            <a:r>
              <a:rPr lang="fr-FR" dirty="0" smtClean="0"/>
              <a:t>() : Fixe </a:t>
            </a:r>
            <a:r>
              <a:rPr lang="fr-FR" dirty="0"/>
              <a:t>la largeur minimale de la fenêtre </a:t>
            </a:r>
            <a:endParaRPr lang="fr-FR" dirty="0"/>
          </a:p>
          <a:p>
            <a:pPr lvl="1"/>
            <a:r>
              <a:rPr lang="fr-FR" dirty="0" err="1" smtClean="0"/>
              <a:t>setMinHeight</a:t>
            </a:r>
            <a:r>
              <a:rPr lang="fr-FR" dirty="0" smtClean="0"/>
              <a:t>() : Fixe </a:t>
            </a:r>
            <a:r>
              <a:rPr lang="fr-FR" dirty="0"/>
              <a:t>la hauteur minimale de la fenêtre </a:t>
            </a:r>
            <a:endParaRPr lang="fr-FR" dirty="0" smtClean="0"/>
          </a:p>
          <a:p>
            <a:pPr lvl="1"/>
            <a:r>
              <a:rPr lang="fr-FR" dirty="0" err="1" smtClean="0"/>
              <a:t>setMaxWidth</a:t>
            </a:r>
            <a:r>
              <a:rPr lang="fr-FR" dirty="0" smtClean="0"/>
              <a:t>() : Fixe </a:t>
            </a:r>
            <a:r>
              <a:rPr lang="fr-FR" dirty="0"/>
              <a:t>la largeur maximale de la fenêtre </a:t>
            </a:r>
            <a:endParaRPr lang="fr-FR" dirty="0"/>
          </a:p>
          <a:p>
            <a:pPr lvl="1"/>
            <a:r>
              <a:rPr lang="fr-FR" dirty="0" err="1" smtClean="0"/>
              <a:t>setMaxHeight</a:t>
            </a:r>
            <a:r>
              <a:rPr lang="fr-FR" dirty="0" smtClean="0"/>
              <a:t>() : Fixe </a:t>
            </a:r>
            <a:r>
              <a:rPr lang="fr-FR" dirty="0"/>
              <a:t>la hauteur maximale de la fenêtre </a:t>
            </a:r>
            <a:endParaRPr lang="fr-FR" dirty="0"/>
          </a:p>
          <a:p>
            <a:pPr lvl="1"/>
            <a:r>
              <a:rPr lang="fr-FR" dirty="0" err="1" smtClean="0"/>
              <a:t>setResizable</a:t>
            </a:r>
            <a:r>
              <a:rPr lang="fr-FR" dirty="0" smtClean="0"/>
              <a:t>() : Détermine </a:t>
            </a:r>
            <a:r>
              <a:rPr lang="fr-FR" dirty="0"/>
              <a:t>si la fenêtre est redimensionnable </a:t>
            </a:r>
            <a:endParaRPr lang="fr-FR" dirty="0"/>
          </a:p>
          <a:p>
            <a:pPr lvl="1"/>
            <a:r>
              <a:rPr lang="fr-FR" dirty="0" err="1" smtClean="0"/>
              <a:t>sizeToScene</a:t>
            </a:r>
            <a:r>
              <a:rPr lang="fr-FR" dirty="0" smtClean="0"/>
              <a:t>() : Adapte </a:t>
            </a:r>
            <a:r>
              <a:rPr lang="fr-FR" dirty="0"/>
              <a:t>la taille de la fenêtre à la taille de la scène </a:t>
            </a:r>
            <a:r>
              <a:rPr lang="fr-FR" dirty="0" smtClean="0"/>
              <a:t>liée </a:t>
            </a:r>
            <a:r>
              <a:rPr lang="fr-FR" dirty="0"/>
              <a:t>à cette fenêtre </a:t>
            </a:r>
          </a:p>
        </p:txBody>
      </p:sp>
    </p:spTree>
    <p:extLst>
      <p:ext uri="{BB962C8B-B14F-4D97-AF65-F5344CB8AC3E}">
        <p14:creationId xmlns:p14="http://schemas.microsoft.com/office/powerpoint/2010/main" val="40902796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Fenêtre principale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Autres méthodes de l'objet </a:t>
            </a:r>
            <a:r>
              <a:rPr lang="fr-FR" dirty="0" smtClean="0"/>
              <a:t>Stage : </a:t>
            </a:r>
          </a:p>
          <a:p>
            <a:pPr lvl="1"/>
            <a:r>
              <a:rPr lang="fr-FR" dirty="0" err="1" smtClean="0"/>
              <a:t>setTitle</a:t>
            </a:r>
            <a:r>
              <a:rPr lang="fr-FR" dirty="0" smtClean="0"/>
              <a:t>() : Définit </a:t>
            </a:r>
            <a:r>
              <a:rPr lang="fr-FR" dirty="0"/>
              <a:t>le titre de la fenêtre (affiché selon OS) </a:t>
            </a:r>
            <a:endParaRPr lang="fr-FR" dirty="0" smtClean="0"/>
          </a:p>
          <a:p>
            <a:pPr lvl="1"/>
            <a:r>
              <a:rPr lang="fr-FR" dirty="0" err="1" smtClean="0"/>
              <a:t>setFullScreen</a:t>
            </a:r>
            <a:r>
              <a:rPr lang="fr-FR" dirty="0" smtClean="0"/>
              <a:t>() : Place </a:t>
            </a:r>
            <a:r>
              <a:rPr lang="fr-FR" dirty="0"/>
              <a:t>la fenêtre en mode </a:t>
            </a:r>
            <a:r>
              <a:rPr lang="fr-FR" dirty="0" smtClean="0"/>
              <a:t>plein-écran </a:t>
            </a:r>
            <a:r>
              <a:rPr lang="fr-FR" dirty="0"/>
              <a:t>ou en mode </a:t>
            </a:r>
            <a:r>
              <a:rPr lang="fr-FR" dirty="0" smtClean="0"/>
              <a:t>standard </a:t>
            </a:r>
            <a:r>
              <a:rPr lang="fr-FR" dirty="0"/>
              <a:t>(si paramètre </a:t>
            </a:r>
            <a:r>
              <a:rPr lang="fr-FR" dirty="0" smtClean="0"/>
              <a:t>false) </a:t>
            </a:r>
            <a:r>
              <a:rPr lang="fr-FR" dirty="0"/>
              <a:t>(selon </a:t>
            </a:r>
            <a:r>
              <a:rPr lang="fr-FR" dirty="0" smtClean="0"/>
              <a:t>OS)</a:t>
            </a:r>
          </a:p>
          <a:p>
            <a:pPr lvl="1"/>
            <a:r>
              <a:rPr lang="fr-FR" dirty="0" err="1" smtClean="0"/>
              <a:t>getIcons</a:t>
            </a:r>
            <a:r>
              <a:rPr lang="fr-FR" dirty="0" smtClean="0"/>
              <a:t>().</a:t>
            </a:r>
            <a:r>
              <a:rPr lang="fr-FR" dirty="0" err="1" smtClean="0"/>
              <a:t>add</a:t>
            </a:r>
            <a:r>
              <a:rPr lang="fr-FR" dirty="0" smtClean="0"/>
              <a:t>() : Définit </a:t>
            </a:r>
            <a:r>
              <a:rPr lang="fr-FR" dirty="0"/>
              <a:t>l'icône dans la barre de titre </a:t>
            </a:r>
            <a:endParaRPr lang="fr-FR" dirty="0" smtClean="0"/>
          </a:p>
          <a:p>
            <a:pPr lvl="1"/>
            <a:r>
              <a:rPr lang="fr-FR" dirty="0" err="1" smtClean="0"/>
              <a:t>setAlwaysOnTop</a:t>
            </a:r>
            <a:r>
              <a:rPr lang="fr-FR" dirty="0" smtClean="0"/>
              <a:t>() : Place </a:t>
            </a:r>
            <a:r>
              <a:rPr lang="fr-FR" dirty="0"/>
              <a:t>la fenêtre toujours au dessus des autres </a:t>
            </a:r>
            <a:r>
              <a:rPr lang="fr-FR" dirty="0" smtClean="0"/>
              <a:t>(</a:t>
            </a:r>
            <a:r>
              <a:rPr lang="fr-FR" dirty="0"/>
              <a:t>généralement à éviter) </a:t>
            </a:r>
            <a:endParaRPr lang="fr-FR" dirty="0" smtClean="0"/>
          </a:p>
          <a:p>
            <a:pPr lvl="1"/>
            <a:r>
              <a:rPr lang="fr-FR" dirty="0" err="1" smtClean="0"/>
              <a:t>setScene</a:t>
            </a:r>
            <a:r>
              <a:rPr lang="fr-FR" dirty="0" smtClean="0"/>
              <a:t>() : Définit </a:t>
            </a:r>
            <a:r>
              <a:rPr lang="fr-FR" dirty="0"/>
              <a:t>la scène (sa racine) qui est associée à la fenêtre </a:t>
            </a:r>
            <a:endParaRPr lang="fr-FR" dirty="0" smtClean="0"/>
          </a:p>
          <a:p>
            <a:pPr lvl="1"/>
            <a:r>
              <a:rPr lang="fr-FR" dirty="0" smtClean="0"/>
              <a:t>show</a:t>
            </a:r>
            <a:r>
              <a:rPr lang="fr-FR" dirty="0"/>
              <a:t>() </a:t>
            </a:r>
            <a:r>
              <a:rPr lang="fr-FR" dirty="0" smtClean="0"/>
              <a:t>: Affiche </a:t>
            </a:r>
            <a:r>
              <a:rPr lang="fr-FR" dirty="0"/>
              <a:t>la fenêtre à l'écran (et la scène qu'elle contient) </a:t>
            </a:r>
            <a:endParaRPr lang="fr-FR" dirty="0" smtClean="0"/>
          </a:p>
          <a:p>
            <a:pPr lvl="1"/>
            <a:r>
              <a:rPr lang="fr-FR" dirty="0" err="1" smtClean="0"/>
              <a:t>showAndWait</a:t>
            </a:r>
            <a:r>
              <a:rPr lang="fr-FR" dirty="0" smtClean="0"/>
              <a:t>() : Affiche </a:t>
            </a:r>
            <a:r>
              <a:rPr lang="fr-FR" dirty="0"/>
              <a:t>la fenêtre à l'écran et attend que la fenêtre soit </a:t>
            </a:r>
            <a:r>
              <a:rPr lang="fr-FR" dirty="0" smtClean="0"/>
              <a:t>fermée </a:t>
            </a:r>
            <a:r>
              <a:rPr lang="fr-FR" dirty="0"/>
              <a:t>pour retourner (méthode bloquante). </a:t>
            </a:r>
            <a:r>
              <a:rPr lang="fr-FR" dirty="0" smtClean="0"/>
              <a:t>Cette </a:t>
            </a:r>
            <a:r>
              <a:rPr lang="fr-FR" dirty="0"/>
              <a:t>méthode n'est pas applicable à la fenêtre </a:t>
            </a:r>
            <a:r>
              <a:rPr lang="fr-FR" dirty="0" smtClean="0"/>
              <a:t>principale </a:t>
            </a:r>
            <a:r>
              <a:rPr lang="fr-FR" i="1" dirty="0" smtClean="0"/>
              <a:t>(</a:t>
            </a:r>
            <a:r>
              <a:rPr lang="fr-FR" i="1" dirty="0" err="1" smtClean="0"/>
              <a:t>primary</a:t>
            </a:r>
            <a:r>
              <a:rPr lang="fr-FR" i="1" dirty="0" smtClean="0"/>
              <a:t> stage)</a:t>
            </a:r>
            <a:r>
              <a:rPr lang="fr-FR" dirty="0" smtClean="0"/>
              <a:t>. </a:t>
            </a:r>
          </a:p>
          <a:p>
            <a:pPr lvl="1"/>
            <a:r>
              <a:rPr lang="fr-FR" i="1" dirty="0" smtClean="0"/>
              <a:t>Et </a:t>
            </a:r>
            <a:r>
              <a:rPr lang="fr-FR" i="1" dirty="0"/>
              <a:t>beaucoup d'autres (consulter la documentation</a:t>
            </a:r>
            <a:r>
              <a:rPr lang="fr-FR" i="1" dirty="0" smtClean="0"/>
              <a:t>) …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77159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Fenêtre principale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 déterminer la </a:t>
            </a:r>
            <a:r>
              <a:rPr lang="fr-FR" b="1" dirty="0" smtClean="0"/>
              <a:t>taille </a:t>
            </a:r>
            <a:r>
              <a:rPr lang="fr-FR" b="1" dirty="0"/>
              <a:t>de </a:t>
            </a:r>
            <a:r>
              <a:rPr lang="fr-FR" b="1" dirty="0" smtClean="0"/>
              <a:t>l'écran</a:t>
            </a:r>
            <a:r>
              <a:rPr lang="fr-FR" dirty="0" smtClean="0"/>
              <a:t>, </a:t>
            </a:r>
            <a:r>
              <a:rPr lang="fr-FR" dirty="0"/>
              <a:t>on peut utiliser la classe </a:t>
            </a:r>
            <a:r>
              <a:rPr lang="fr-FR" dirty="0" err="1" smtClean="0"/>
              <a:t>Screen</a:t>
            </a:r>
            <a:r>
              <a:rPr lang="fr-FR" dirty="0" smtClean="0"/>
              <a:t> et </a:t>
            </a:r>
            <a:r>
              <a:rPr lang="fr-FR" dirty="0"/>
              <a:t>rechercher le rectangle qui englobe la zone utilisable de l'écran </a:t>
            </a:r>
            <a:r>
              <a:rPr lang="fr-FR" dirty="0" smtClean="0"/>
              <a:t>(</a:t>
            </a:r>
            <a:r>
              <a:rPr lang="fr-FR" dirty="0"/>
              <a:t>ou l'intégralité de la surface de l'écran). </a:t>
            </a:r>
            <a:endParaRPr lang="fr-FR" dirty="0" smtClean="0"/>
          </a:p>
          <a:p>
            <a:r>
              <a:rPr lang="fr-FR" dirty="0"/>
              <a:t>La méthode </a:t>
            </a:r>
            <a:r>
              <a:rPr lang="fr-FR" dirty="0" err="1" smtClean="0"/>
              <a:t>getVisualBounds</a:t>
            </a:r>
            <a:r>
              <a:rPr lang="fr-FR" dirty="0" smtClean="0"/>
              <a:t>() prend </a:t>
            </a:r>
            <a:r>
              <a:rPr lang="fr-FR" dirty="0"/>
              <a:t>en compte l'espace occupé </a:t>
            </a:r>
            <a:r>
              <a:rPr lang="fr-FR" dirty="0" smtClean="0"/>
              <a:t>par </a:t>
            </a:r>
            <a:r>
              <a:rPr lang="fr-FR" dirty="0"/>
              <a:t>certains éléments du système d'exploitation (barre de tâche, </a:t>
            </a:r>
            <a:r>
              <a:rPr lang="fr-FR" dirty="0" smtClean="0"/>
              <a:t>menu</a:t>
            </a:r>
            <a:r>
              <a:rPr lang="fr-FR" dirty="0"/>
              <a:t>, etc.). </a:t>
            </a:r>
            <a:endParaRPr lang="fr-FR" dirty="0" smtClean="0"/>
          </a:p>
          <a:p>
            <a:r>
              <a:rPr lang="fr-FR" dirty="0"/>
              <a:t>La méthode </a:t>
            </a:r>
            <a:r>
              <a:rPr lang="fr-FR" dirty="0" err="1" smtClean="0"/>
              <a:t>getBounds</a:t>
            </a:r>
            <a:r>
              <a:rPr lang="fr-FR" dirty="0" smtClean="0"/>
              <a:t>() retourne </a:t>
            </a:r>
            <a:r>
              <a:rPr lang="fr-FR" dirty="0"/>
              <a:t>par contre un rectangle qui </a:t>
            </a:r>
            <a:r>
              <a:rPr lang="fr-FR" dirty="0" smtClean="0"/>
              <a:t>représente </a:t>
            </a:r>
            <a:r>
              <a:rPr lang="fr-FR" dirty="0"/>
              <a:t>la surface totale de l'écran.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766" y="4930841"/>
            <a:ext cx="5615631" cy="151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8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Fenêtre principale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fenêtre principale, appelée </a:t>
            </a:r>
            <a:r>
              <a:rPr lang="fr-FR" i="1" dirty="0" err="1" smtClean="0"/>
              <a:t>primary</a:t>
            </a:r>
            <a:r>
              <a:rPr lang="fr-FR" i="1" dirty="0" smtClean="0"/>
              <a:t> stage </a:t>
            </a:r>
            <a:r>
              <a:rPr lang="fr-FR" dirty="0" smtClean="0"/>
              <a:t>est </a:t>
            </a:r>
            <a:r>
              <a:rPr lang="fr-FR" dirty="0"/>
              <a:t>celle qui est passée </a:t>
            </a:r>
            <a:r>
              <a:rPr lang="fr-FR" dirty="0" smtClean="0"/>
              <a:t>en </a:t>
            </a:r>
            <a:r>
              <a:rPr lang="fr-FR" dirty="0"/>
              <a:t>paramètre (par le système) à la méthode </a:t>
            </a:r>
            <a:r>
              <a:rPr lang="fr-FR" dirty="0" err="1" smtClean="0"/>
              <a:t>start</a:t>
            </a:r>
            <a:r>
              <a:rPr lang="fr-FR" dirty="0" smtClean="0"/>
              <a:t>(). </a:t>
            </a:r>
          </a:p>
          <a:p>
            <a:r>
              <a:rPr lang="fr-FR" dirty="0"/>
              <a:t>Dans </a:t>
            </a:r>
            <a:r>
              <a:rPr lang="fr-FR" dirty="0" smtClean="0"/>
              <a:t>une </a:t>
            </a:r>
            <a:r>
              <a:rPr lang="fr-FR" dirty="0"/>
              <a:t>application </a:t>
            </a:r>
            <a:r>
              <a:rPr lang="fr-FR" i="1" dirty="0" err="1" smtClean="0"/>
              <a:t>JavaFX</a:t>
            </a:r>
            <a:r>
              <a:rPr lang="fr-FR" i="1" dirty="0" smtClean="0"/>
              <a:t>, </a:t>
            </a:r>
            <a:r>
              <a:rPr lang="fr-FR" dirty="0" smtClean="0"/>
              <a:t>il </a:t>
            </a:r>
            <a:r>
              <a:rPr lang="fr-FR" dirty="0"/>
              <a:t>est possible de créer d'autres </a:t>
            </a:r>
            <a:r>
              <a:rPr lang="fr-FR" dirty="0" smtClean="0"/>
              <a:t>fenêtres </a:t>
            </a:r>
            <a:r>
              <a:rPr lang="fr-FR" dirty="0"/>
              <a:t>indépendantes </a:t>
            </a:r>
            <a:r>
              <a:rPr lang="fr-FR" dirty="0" smtClean="0"/>
              <a:t>(d'autres </a:t>
            </a:r>
            <a:r>
              <a:rPr lang="fr-FR" dirty="0"/>
              <a:t>objets </a:t>
            </a:r>
            <a:r>
              <a:rPr lang="fr-FR" dirty="0" smtClean="0"/>
              <a:t>Stage) </a:t>
            </a:r>
            <a:r>
              <a:rPr lang="fr-FR" dirty="0"/>
              <a:t>et de les gérer.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862" y="3620401"/>
            <a:ext cx="5783220" cy="299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832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Bordures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Des </a:t>
            </a:r>
            <a:r>
              <a:rPr lang="fr-FR" b="1" dirty="0" smtClean="0"/>
              <a:t>bordures </a:t>
            </a:r>
            <a:r>
              <a:rPr lang="fr-FR" dirty="0" smtClean="0"/>
              <a:t>peuvent </a:t>
            </a:r>
            <a:r>
              <a:rPr lang="fr-FR" dirty="0"/>
              <a:t>être appliquées à toutes les </a:t>
            </a:r>
            <a:r>
              <a:rPr lang="fr-FR" dirty="0" smtClean="0"/>
              <a:t>sous-classes </a:t>
            </a:r>
            <a:r>
              <a:rPr lang="fr-FR" dirty="0"/>
              <a:t>de </a:t>
            </a:r>
            <a:r>
              <a:rPr lang="fr-FR" dirty="0" err="1" smtClean="0"/>
              <a:t>Region</a:t>
            </a:r>
            <a:r>
              <a:rPr lang="fr-FR" dirty="0" smtClean="0"/>
              <a:t>, </a:t>
            </a:r>
            <a:r>
              <a:rPr lang="fr-FR" dirty="0"/>
              <a:t>notamment autour des conteneurs </a:t>
            </a:r>
            <a:r>
              <a:rPr lang="fr-FR" i="1" dirty="0" smtClean="0"/>
              <a:t>(</a:t>
            </a:r>
            <a:r>
              <a:rPr lang="fr-FR" i="1" dirty="0" err="1" smtClean="0"/>
              <a:t>layout</a:t>
            </a:r>
            <a:r>
              <a:rPr lang="fr-FR" i="1" dirty="0" smtClean="0"/>
              <a:t>-panes</a:t>
            </a:r>
            <a:r>
              <a:rPr lang="fr-FR" dirty="0" smtClean="0"/>
              <a:t>) </a:t>
            </a:r>
            <a:r>
              <a:rPr lang="fr-FR" dirty="0"/>
              <a:t>et autour </a:t>
            </a:r>
            <a:r>
              <a:rPr lang="fr-FR" dirty="0" smtClean="0"/>
              <a:t>des </a:t>
            </a:r>
            <a:r>
              <a:rPr lang="fr-FR" dirty="0"/>
              <a:t>composants </a:t>
            </a:r>
            <a:r>
              <a:rPr lang="fr-FR" dirty="0" smtClean="0"/>
              <a:t>(moins fréquent). </a:t>
            </a:r>
          </a:p>
          <a:p>
            <a:r>
              <a:rPr lang="fr-FR" dirty="0"/>
              <a:t>C'est la </a:t>
            </a:r>
            <a:r>
              <a:rPr lang="fr-FR" dirty="0" smtClean="0"/>
              <a:t>propriété </a:t>
            </a:r>
            <a:r>
              <a:rPr lang="fr-FR" b="1" dirty="0" smtClean="0"/>
              <a:t>border </a:t>
            </a:r>
            <a:r>
              <a:rPr lang="fr-FR" dirty="0" smtClean="0"/>
              <a:t>(</a:t>
            </a:r>
            <a:r>
              <a:rPr lang="fr-FR" dirty="0"/>
              <a:t>héritée de </a:t>
            </a:r>
            <a:r>
              <a:rPr lang="fr-FR" dirty="0" err="1" smtClean="0"/>
              <a:t>Region</a:t>
            </a:r>
            <a:r>
              <a:rPr lang="fr-FR" dirty="0" smtClean="0"/>
              <a:t>) </a:t>
            </a:r>
            <a:r>
              <a:rPr lang="fr-FR" dirty="0"/>
              <a:t>qui est utilisée pour </a:t>
            </a:r>
            <a:r>
              <a:rPr lang="fr-FR" dirty="0" smtClean="0"/>
              <a:t>définir </a:t>
            </a:r>
            <a:r>
              <a:rPr lang="fr-FR" dirty="0"/>
              <a:t>les caractéristiques de la bordure. </a:t>
            </a:r>
            <a:endParaRPr lang="fr-FR" dirty="0" smtClean="0"/>
          </a:p>
          <a:p>
            <a:r>
              <a:rPr lang="fr-FR" dirty="0"/>
              <a:t>Les classes </a:t>
            </a:r>
            <a:r>
              <a:rPr lang="fr-FR" b="1" dirty="0" smtClean="0"/>
              <a:t>Border </a:t>
            </a:r>
            <a:r>
              <a:rPr lang="fr-FR" dirty="0" smtClean="0"/>
              <a:t>et </a:t>
            </a:r>
            <a:r>
              <a:rPr lang="fr-FR" b="1" dirty="0" err="1" smtClean="0"/>
              <a:t>BorderStroke</a:t>
            </a:r>
            <a:r>
              <a:rPr lang="fr-FR" b="1" dirty="0" smtClean="0"/>
              <a:t> </a:t>
            </a:r>
            <a:r>
              <a:rPr lang="fr-FR" dirty="0" smtClean="0"/>
              <a:t>permettent </a:t>
            </a:r>
            <a:r>
              <a:rPr lang="fr-FR" dirty="0"/>
              <a:t>de créer des </a:t>
            </a:r>
            <a:r>
              <a:rPr lang="fr-FR" dirty="0" smtClean="0"/>
              <a:t>bordures </a:t>
            </a:r>
            <a:r>
              <a:rPr lang="fr-FR" dirty="0"/>
              <a:t>et de les assigner à la propriété </a:t>
            </a:r>
            <a:r>
              <a:rPr lang="fr-FR" dirty="0" smtClean="0"/>
              <a:t>border. </a:t>
            </a:r>
            <a:r>
              <a:rPr lang="fr-FR" b="1" dirty="0" smtClean="0"/>
              <a:t>Border </a:t>
            </a:r>
            <a:r>
              <a:rPr lang="fr-FR" dirty="0" smtClean="0"/>
              <a:t>est immuable </a:t>
            </a:r>
            <a:r>
              <a:rPr lang="fr-FR" dirty="0"/>
              <a:t>et permet ainsi de créer des </a:t>
            </a:r>
            <a:r>
              <a:rPr lang="fr-FR" b="1" dirty="0" smtClean="0"/>
              <a:t>objets </a:t>
            </a:r>
            <a:r>
              <a:rPr lang="fr-FR" b="1" dirty="0"/>
              <a:t>réutilisables </a:t>
            </a:r>
            <a:r>
              <a:rPr lang="fr-FR" dirty="0" smtClean="0"/>
              <a:t>(on </a:t>
            </a:r>
            <a:r>
              <a:rPr lang="fr-FR" dirty="0"/>
              <a:t>peut </a:t>
            </a:r>
            <a:r>
              <a:rPr lang="fr-FR" dirty="0" smtClean="0"/>
              <a:t>appliquer </a:t>
            </a:r>
            <a:r>
              <a:rPr lang="fr-FR" dirty="0"/>
              <a:t>une même bordure à plusieurs conteneurs ou </a:t>
            </a:r>
            <a:r>
              <a:rPr lang="fr-FR" dirty="0" smtClean="0"/>
              <a:t>composants). </a:t>
            </a:r>
          </a:p>
          <a:p>
            <a:r>
              <a:rPr lang="fr-FR" dirty="0"/>
              <a:t>Pour les bordures, </a:t>
            </a:r>
            <a:r>
              <a:rPr lang="fr-FR" i="1" dirty="0" err="1" smtClean="0"/>
              <a:t>JavaFX</a:t>
            </a:r>
            <a:r>
              <a:rPr lang="fr-FR" i="1" dirty="0" smtClean="0"/>
              <a:t> </a:t>
            </a:r>
            <a:r>
              <a:rPr lang="fr-FR" dirty="0" smtClean="0"/>
              <a:t>suit </a:t>
            </a:r>
            <a:r>
              <a:rPr lang="fr-FR" dirty="0"/>
              <a:t>le modèle de conception proposé </a:t>
            </a:r>
            <a:r>
              <a:rPr lang="fr-FR" dirty="0" smtClean="0"/>
              <a:t>pour </a:t>
            </a:r>
            <a:r>
              <a:rPr lang="fr-FR" dirty="0"/>
              <a:t>les feuilles </a:t>
            </a:r>
            <a:r>
              <a:rPr lang="fr-FR" dirty="0" smtClean="0"/>
              <a:t>de </a:t>
            </a:r>
            <a:r>
              <a:rPr lang="fr-FR" dirty="0"/>
              <a:t>style </a:t>
            </a:r>
            <a:r>
              <a:rPr lang="fr-FR" i="1" dirty="0" smtClean="0"/>
              <a:t>CSS3</a:t>
            </a:r>
            <a:r>
              <a:rPr lang="fr-FR" dirty="0" smtClean="0"/>
              <a:t>. </a:t>
            </a:r>
            <a:r>
              <a:rPr lang="fr-FR" dirty="0"/>
              <a:t>Cette spécification est relativement </a:t>
            </a:r>
            <a:r>
              <a:rPr lang="fr-FR" dirty="0" smtClean="0"/>
              <a:t>complexe </a:t>
            </a:r>
            <a:r>
              <a:rPr lang="fr-FR" dirty="0"/>
              <a:t>et permet la gestion de bordures assez sophistiquées </a:t>
            </a:r>
            <a:endParaRPr lang="fr-FR" dirty="0" smtClean="0"/>
          </a:p>
          <a:p>
            <a:r>
              <a:rPr lang="fr-FR" dirty="0"/>
              <a:t>Les exemples </a:t>
            </a:r>
            <a:r>
              <a:rPr lang="fr-FR" dirty="0" smtClean="0"/>
              <a:t>ci-après </a:t>
            </a:r>
            <a:r>
              <a:rPr lang="fr-FR" dirty="0"/>
              <a:t>illustrent une utilisation simple des bordures </a:t>
            </a:r>
            <a:r>
              <a:rPr lang="fr-FR" dirty="0" smtClean="0"/>
              <a:t>pour </a:t>
            </a:r>
            <a:r>
              <a:rPr lang="fr-FR" dirty="0"/>
              <a:t>entourer un conteneur </a:t>
            </a:r>
            <a:r>
              <a:rPr lang="fr-FR" dirty="0" smtClean="0"/>
              <a:t>(de </a:t>
            </a:r>
            <a:r>
              <a:rPr lang="fr-FR" dirty="0"/>
              <a:t>type </a:t>
            </a:r>
            <a:r>
              <a:rPr lang="fr-FR" dirty="0" err="1" smtClean="0"/>
              <a:t>HBox</a:t>
            </a:r>
            <a:r>
              <a:rPr lang="fr-FR" dirty="0" smtClean="0"/>
              <a:t>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90756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Bordures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1 : bordure rectangulaire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308" y="2554374"/>
            <a:ext cx="6582547" cy="381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2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I/F déclaratives vs procédurales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fr-FR" b="1" dirty="0" smtClean="0"/>
              <a:t>Manière </a:t>
            </a:r>
            <a:r>
              <a:rPr lang="fr-FR" b="1" dirty="0"/>
              <a:t>procédurale </a:t>
            </a:r>
            <a:endParaRPr lang="fr-FR" b="1" dirty="0" smtClean="0"/>
          </a:p>
          <a:p>
            <a:pPr lvl="2"/>
            <a:r>
              <a:rPr lang="fr-FR" dirty="0" smtClean="0"/>
              <a:t>Utilisation </a:t>
            </a:r>
            <a:r>
              <a:rPr lang="fr-FR" dirty="0"/>
              <a:t>d'API pour construire l'interface avec du code </a:t>
            </a:r>
            <a:r>
              <a:rPr lang="fr-FR" i="1" dirty="0"/>
              <a:t>Java </a:t>
            </a:r>
            <a:endParaRPr lang="fr-FR" i="1" dirty="0" smtClean="0"/>
          </a:p>
          <a:p>
            <a:pPr lvl="2"/>
            <a:r>
              <a:rPr lang="fr-FR" dirty="0" smtClean="0"/>
              <a:t>Création </a:t>
            </a:r>
            <a:r>
              <a:rPr lang="fr-FR" dirty="0"/>
              <a:t>et manipulation dynamique des interfaces </a:t>
            </a:r>
            <a:endParaRPr lang="fr-FR" dirty="0" smtClean="0"/>
          </a:p>
          <a:p>
            <a:pPr lvl="2"/>
            <a:r>
              <a:rPr lang="fr-FR" dirty="0" smtClean="0"/>
              <a:t>Création </a:t>
            </a:r>
            <a:r>
              <a:rPr lang="fr-FR" dirty="0"/>
              <a:t>d'extensions et variantes (par héritage) </a:t>
            </a:r>
            <a:endParaRPr lang="fr-FR" dirty="0" smtClean="0"/>
          </a:p>
          <a:p>
            <a:pPr lvl="2"/>
            <a:r>
              <a:rPr lang="fr-FR" dirty="0" smtClean="0"/>
              <a:t>Homogénéité </a:t>
            </a:r>
            <a:r>
              <a:rPr lang="fr-FR" dirty="0"/>
              <a:t>des sources de l'application </a:t>
            </a:r>
            <a:endParaRPr lang="fr-FR" dirty="0" smtClean="0"/>
          </a:p>
          <a:p>
            <a:r>
              <a:rPr lang="fr-FR" dirty="0" smtClean="0"/>
              <a:t>Il </a:t>
            </a:r>
            <a:r>
              <a:rPr lang="fr-FR" dirty="0"/>
              <a:t>est possible de mélanger les deux techniques au sein d'une même application (l'API </a:t>
            </a:r>
            <a:r>
              <a:rPr lang="fr-FR" dirty="0" err="1"/>
              <a:t>javafx.fxml</a:t>
            </a:r>
            <a:r>
              <a:rPr lang="fr-FR" dirty="0"/>
              <a:t> permet de faire le lien entre les deux).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79864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Bordures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2 : bordure pointillée, aux coins arrondis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842" y="2548324"/>
            <a:ext cx="6892110" cy="40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089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Arrière-plans - backgrounds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Des couleurs et/ou des images </a:t>
            </a:r>
            <a:r>
              <a:rPr lang="fr-FR" dirty="0" smtClean="0"/>
              <a:t>d'arrière-plan </a:t>
            </a:r>
            <a:r>
              <a:rPr lang="fr-FR" dirty="0"/>
              <a:t>peuvent être </a:t>
            </a:r>
            <a:r>
              <a:rPr lang="fr-FR" dirty="0" smtClean="0"/>
              <a:t>appliquées </a:t>
            </a:r>
            <a:r>
              <a:rPr lang="fr-FR" dirty="0"/>
              <a:t>à toutes les </a:t>
            </a:r>
            <a:r>
              <a:rPr lang="fr-FR" dirty="0" smtClean="0"/>
              <a:t>sous-classes </a:t>
            </a:r>
            <a:r>
              <a:rPr lang="fr-FR" dirty="0"/>
              <a:t>de </a:t>
            </a:r>
            <a:r>
              <a:rPr lang="fr-FR" dirty="0" err="1" smtClean="0"/>
              <a:t>Region</a:t>
            </a:r>
            <a:r>
              <a:rPr lang="fr-FR" dirty="0" smtClean="0"/>
              <a:t>, </a:t>
            </a:r>
            <a:r>
              <a:rPr lang="fr-FR" dirty="0"/>
              <a:t>et donc aussi bien </a:t>
            </a:r>
            <a:r>
              <a:rPr lang="fr-FR" dirty="0" smtClean="0"/>
              <a:t>aux </a:t>
            </a:r>
            <a:r>
              <a:rPr lang="fr-FR" dirty="0"/>
              <a:t>conteneurs </a:t>
            </a:r>
            <a:r>
              <a:rPr lang="fr-FR" i="1" dirty="0" smtClean="0"/>
              <a:t>(</a:t>
            </a:r>
            <a:r>
              <a:rPr lang="fr-FR" i="1" dirty="0" err="1" smtClean="0"/>
              <a:t>layout</a:t>
            </a:r>
            <a:r>
              <a:rPr lang="fr-FR" i="1" dirty="0" smtClean="0"/>
              <a:t>-panes</a:t>
            </a:r>
            <a:r>
              <a:rPr lang="fr-FR" dirty="0" smtClean="0"/>
              <a:t>) </a:t>
            </a:r>
            <a:r>
              <a:rPr lang="fr-FR" dirty="0"/>
              <a:t>qu'aux </a:t>
            </a:r>
            <a:r>
              <a:rPr lang="fr-FR" dirty="0" smtClean="0"/>
              <a:t>composants (</a:t>
            </a:r>
            <a:r>
              <a:rPr lang="fr-FR" i="1" dirty="0" err="1" smtClean="0"/>
              <a:t>controls</a:t>
            </a:r>
            <a:r>
              <a:rPr lang="fr-FR" dirty="0" smtClean="0"/>
              <a:t>). </a:t>
            </a:r>
          </a:p>
          <a:p>
            <a:r>
              <a:rPr lang="fr-FR" dirty="0"/>
              <a:t>C'est la propriété </a:t>
            </a:r>
            <a:r>
              <a:rPr lang="fr-FR" b="1" dirty="0" smtClean="0"/>
              <a:t>background </a:t>
            </a:r>
            <a:r>
              <a:rPr lang="fr-FR" dirty="0" smtClean="0"/>
              <a:t>(</a:t>
            </a:r>
            <a:r>
              <a:rPr lang="fr-FR" dirty="0"/>
              <a:t>héritée de </a:t>
            </a:r>
            <a:r>
              <a:rPr lang="fr-FR" dirty="0" err="1" smtClean="0"/>
              <a:t>Region</a:t>
            </a:r>
            <a:r>
              <a:rPr lang="fr-FR" dirty="0" smtClean="0"/>
              <a:t>) </a:t>
            </a:r>
            <a:r>
              <a:rPr lang="fr-FR" dirty="0"/>
              <a:t>qui est utilisée </a:t>
            </a:r>
            <a:r>
              <a:rPr lang="fr-FR" dirty="0" smtClean="0"/>
              <a:t>pour </a:t>
            </a:r>
            <a:r>
              <a:rPr lang="fr-FR" dirty="0"/>
              <a:t>définir les caractéristiques de </a:t>
            </a:r>
            <a:r>
              <a:rPr lang="fr-FR" dirty="0" smtClean="0"/>
              <a:t>l'arrière-plan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/>
              <a:t>Les classes </a:t>
            </a:r>
            <a:r>
              <a:rPr lang="fr-FR" b="1" dirty="0" smtClean="0"/>
              <a:t>Background</a:t>
            </a:r>
            <a:r>
              <a:rPr lang="fr-FR" dirty="0" smtClean="0"/>
              <a:t>, </a:t>
            </a:r>
            <a:r>
              <a:rPr lang="fr-FR" b="1" dirty="0" err="1" smtClean="0"/>
              <a:t>BackgroundFill</a:t>
            </a:r>
            <a:r>
              <a:rPr lang="fr-FR" b="1" dirty="0" smtClean="0"/>
              <a:t> </a:t>
            </a:r>
            <a:r>
              <a:rPr lang="fr-FR" dirty="0" smtClean="0"/>
              <a:t>et </a:t>
            </a:r>
            <a:r>
              <a:rPr lang="fr-FR" b="1" dirty="0" err="1" smtClean="0"/>
              <a:t>BackgroundImage</a:t>
            </a:r>
            <a:r>
              <a:rPr lang="fr-FR" b="1" dirty="0" smtClean="0"/>
              <a:t> </a:t>
            </a:r>
            <a:r>
              <a:rPr lang="fr-FR" dirty="0" smtClean="0"/>
              <a:t>permettent </a:t>
            </a:r>
            <a:r>
              <a:rPr lang="fr-FR" dirty="0"/>
              <a:t>de créer des </a:t>
            </a:r>
            <a:r>
              <a:rPr lang="fr-FR" dirty="0" smtClean="0"/>
              <a:t>arrière-plans </a:t>
            </a:r>
            <a:r>
              <a:rPr lang="fr-FR" dirty="0"/>
              <a:t>qui peuvent être composés </a:t>
            </a:r>
            <a:r>
              <a:rPr lang="fr-FR" dirty="0" smtClean="0"/>
              <a:t>d'une </a:t>
            </a:r>
            <a:r>
              <a:rPr lang="fr-FR" dirty="0"/>
              <a:t>superposition de remplissage </a:t>
            </a:r>
            <a:r>
              <a:rPr lang="fr-FR" i="1" dirty="0" smtClean="0"/>
              <a:t>(</a:t>
            </a:r>
            <a:r>
              <a:rPr lang="fr-FR" i="1" dirty="0" err="1" smtClean="0"/>
              <a:t>fill</a:t>
            </a:r>
            <a:r>
              <a:rPr lang="fr-FR" i="1" dirty="0" smtClean="0"/>
              <a:t>) </a:t>
            </a:r>
            <a:r>
              <a:rPr lang="fr-FR" dirty="0" smtClean="0"/>
              <a:t>et/ou </a:t>
            </a:r>
            <a:r>
              <a:rPr lang="fr-FR" dirty="0"/>
              <a:t>d'images. Ces </a:t>
            </a:r>
            <a:r>
              <a:rPr lang="fr-FR" dirty="0" smtClean="0"/>
              <a:t>classes sont </a:t>
            </a:r>
            <a:r>
              <a:rPr lang="fr-FR" dirty="0"/>
              <a:t>immuables et permettent ainsi de créer des </a:t>
            </a:r>
            <a:r>
              <a:rPr lang="fr-FR" b="1" dirty="0" smtClean="0"/>
              <a:t>objets </a:t>
            </a:r>
            <a:r>
              <a:rPr lang="fr-FR" b="1" dirty="0"/>
              <a:t>réutilisables </a:t>
            </a:r>
            <a:r>
              <a:rPr lang="fr-FR" dirty="0" smtClean="0"/>
              <a:t>(on peut </a:t>
            </a:r>
            <a:r>
              <a:rPr lang="fr-FR" dirty="0"/>
              <a:t>appliquer un même </a:t>
            </a:r>
            <a:r>
              <a:rPr lang="fr-FR" dirty="0" smtClean="0"/>
              <a:t>arrière-plan </a:t>
            </a:r>
            <a:r>
              <a:rPr lang="fr-FR" dirty="0"/>
              <a:t>à plusieurs conteneurs ou </a:t>
            </a:r>
            <a:r>
              <a:rPr lang="fr-FR" dirty="0" smtClean="0"/>
              <a:t>composants). </a:t>
            </a:r>
          </a:p>
          <a:p>
            <a:r>
              <a:rPr lang="fr-FR" dirty="0"/>
              <a:t>Les exemples qui suivent illustrent l'application </a:t>
            </a:r>
            <a:r>
              <a:rPr lang="fr-FR" dirty="0" smtClean="0"/>
              <a:t>d'arrière-plans </a:t>
            </a:r>
            <a:r>
              <a:rPr lang="fr-FR" dirty="0"/>
              <a:t>à des </a:t>
            </a:r>
            <a:r>
              <a:rPr lang="fr-FR" dirty="0" smtClean="0"/>
              <a:t>conteneurs (de </a:t>
            </a:r>
            <a:r>
              <a:rPr lang="fr-FR" dirty="0"/>
              <a:t>type </a:t>
            </a:r>
            <a:r>
              <a:rPr lang="fr-FR" dirty="0" err="1" smtClean="0"/>
              <a:t>HBox</a:t>
            </a:r>
            <a:r>
              <a:rPr lang="fr-FR" dirty="0" smtClean="0"/>
              <a:t>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77801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Arrière-plans - backgrounds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avec deux </a:t>
            </a:r>
            <a:r>
              <a:rPr lang="fr-FR" dirty="0" smtClean="0"/>
              <a:t>remplissages</a:t>
            </a:r>
            <a:r>
              <a:rPr lang="fr-FR" i="1" dirty="0" smtClean="0"/>
              <a:t>(</a:t>
            </a:r>
            <a:r>
              <a:rPr lang="fr-FR" i="1" dirty="0" err="1" smtClean="0"/>
              <a:t>fill</a:t>
            </a:r>
            <a:r>
              <a:rPr lang="fr-FR" i="1" dirty="0" smtClean="0"/>
              <a:t>) </a:t>
            </a:r>
            <a:r>
              <a:rPr lang="fr-FR" dirty="0" smtClean="0"/>
              <a:t>d'arrière-plan </a:t>
            </a:r>
            <a:r>
              <a:rPr lang="fr-FR" dirty="0"/>
              <a:t>superposés </a:t>
            </a:r>
            <a:r>
              <a:rPr lang="fr-FR" dirty="0" smtClean="0"/>
              <a:t>: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56" y="2679357"/>
            <a:ext cx="6184232" cy="330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983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Arrière-plans - backgrounds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avec la répétition d'une image </a:t>
            </a:r>
            <a:r>
              <a:rPr lang="fr-FR" dirty="0" smtClean="0"/>
              <a:t>d'arrière-plan </a:t>
            </a:r>
            <a:r>
              <a:rPr lang="fr-FR" dirty="0"/>
              <a:t>: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60" y="2695188"/>
            <a:ext cx="6091624" cy="339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54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Layout</a:t>
            </a:r>
            <a:r>
              <a:rPr lang="fr-FR" dirty="0" smtClean="0"/>
              <a:t>-Panes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Dans la création des graphes de scène, les </a:t>
            </a:r>
            <a:r>
              <a:rPr lang="fr-FR" b="1" dirty="0" smtClean="0"/>
              <a:t>conteneurs </a:t>
            </a:r>
            <a:r>
              <a:rPr lang="fr-FR" dirty="0" smtClean="0"/>
              <a:t>(</a:t>
            </a:r>
            <a:r>
              <a:rPr lang="fr-FR" dirty="0"/>
              <a:t>appelés </a:t>
            </a:r>
            <a:r>
              <a:rPr lang="fr-FR" b="1" i="1" dirty="0" err="1" smtClean="0"/>
              <a:t>layout</a:t>
            </a:r>
            <a:r>
              <a:rPr lang="fr-FR" b="1" i="1" dirty="0" smtClean="0"/>
              <a:t>-panes </a:t>
            </a:r>
            <a:r>
              <a:rPr lang="fr-FR" dirty="0" smtClean="0"/>
              <a:t>ou </a:t>
            </a:r>
            <a:r>
              <a:rPr lang="fr-FR" dirty="0"/>
              <a:t>parfois simplement </a:t>
            </a:r>
            <a:r>
              <a:rPr lang="fr-FR" b="1" i="1" dirty="0" err="1" smtClean="0"/>
              <a:t>layouts</a:t>
            </a:r>
            <a:r>
              <a:rPr lang="fr-FR" b="1" i="1" dirty="0" smtClean="0"/>
              <a:t> </a:t>
            </a:r>
            <a:r>
              <a:rPr lang="fr-FR" dirty="0" smtClean="0"/>
              <a:t>ou </a:t>
            </a:r>
            <a:r>
              <a:rPr lang="fr-FR" b="1" i="1" dirty="0" smtClean="0"/>
              <a:t>panes</a:t>
            </a:r>
            <a:r>
              <a:rPr lang="fr-FR" dirty="0" smtClean="0"/>
              <a:t>) </a:t>
            </a:r>
            <a:r>
              <a:rPr lang="fr-FR" dirty="0"/>
              <a:t>jouent donc </a:t>
            </a:r>
            <a:r>
              <a:rPr lang="fr-FR" dirty="0" smtClean="0"/>
              <a:t>un </a:t>
            </a:r>
            <a:r>
              <a:rPr lang="fr-FR" dirty="0"/>
              <a:t>rôle important dans la structuration et la disposition des </a:t>
            </a:r>
            <a:r>
              <a:rPr lang="fr-FR" dirty="0" smtClean="0"/>
              <a:t>composants </a:t>
            </a:r>
            <a:r>
              <a:rPr lang="fr-FR" dirty="0"/>
              <a:t>qui seront placés dans les interfaces. </a:t>
            </a:r>
            <a:endParaRPr lang="fr-FR" dirty="0" smtClean="0"/>
          </a:p>
          <a:p>
            <a:r>
              <a:rPr lang="fr-FR" dirty="0"/>
              <a:t>En fonction du design adopté (phase de conception de l'interface), </a:t>
            </a:r>
            <a:r>
              <a:rPr lang="fr-FR" dirty="0" smtClean="0"/>
              <a:t>il </a:t>
            </a:r>
            <a:r>
              <a:rPr lang="fr-FR" dirty="0"/>
              <a:t>est important de réfléchir au choix des conteneurs qui permettront </a:t>
            </a:r>
            <a:r>
              <a:rPr lang="fr-FR" dirty="0" smtClean="0"/>
              <a:t>au </a:t>
            </a:r>
            <a:r>
              <a:rPr lang="fr-FR" dirty="0"/>
              <a:t>mieux de réaliser la mise en page souhaitée. </a:t>
            </a:r>
            <a:endParaRPr lang="fr-FR" dirty="0" smtClean="0"/>
          </a:p>
          <a:p>
            <a:r>
              <a:rPr lang="fr-FR" dirty="0"/>
              <a:t>Les pages qui suivent décrivent sommairement les </a:t>
            </a:r>
            <a:r>
              <a:rPr lang="fr-FR" i="1" dirty="0" err="1" smtClean="0"/>
              <a:t>layouts</a:t>
            </a:r>
            <a:r>
              <a:rPr lang="fr-FR" i="1" dirty="0" smtClean="0"/>
              <a:t>-panes </a:t>
            </a:r>
            <a:r>
              <a:rPr lang="fr-FR" dirty="0" smtClean="0"/>
              <a:t>qui sont </a:t>
            </a:r>
            <a:r>
              <a:rPr lang="fr-FR" dirty="0"/>
              <a:t>prédéfinis dans </a:t>
            </a:r>
            <a:r>
              <a:rPr lang="fr-FR" i="1" dirty="0" err="1" smtClean="0"/>
              <a:t>JavaFX</a:t>
            </a:r>
            <a:r>
              <a:rPr lang="fr-FR" dirty="0" smtClean="0"/>
              <a:t>. </a:t>
            </a:r>
          </a:p>
          <a:p>
            <a:r>
              <a:rPr lang="fr-FR" dirty="0"/>
              <a:t>Seules les caractéristiques principales sont mentionnées dans ce </a:t>
            </a:r>
            <a:r>
              <a:rPr lang="fr-FR" dirty="0" smtClean="0"/>
              <a:t>support </a:t>
            </a:r>
            <a:r>
              <a:rPr lang="fr-FR" dirty="0"/>
              <a:t>de cours. Ce n'est en aucun cas un manuel de référence. </a:t>
            </a:r>
            <a:endParaRPr lang="fr-FR" dirty="0" smtClean="0"/>
          </a:p>
          <a:p>
            <a:r>
              <a:rPr lang="fr-FR" dirty="0"/>
              <a:t>Il faut donc impérativement consulter la documentation disponible </a:t>
            </a:r>
            <a:r>
              <a:rPr lang="fr-FR" dirty="0" smtClean="0"/>
              <a:t>(</a:t>
            </a:r>
            <a:r>
              <a:rPr lang="fr-FR" i="1" dirty="0" err="1" smtClean="0"/>
              <a:t>Javadoc</a:t>
            </a:r>
            <a:r>
              <a:rPr lang="fr-FR" dirty="0" smtClean="0"/>
              <a:t>, </a:t>
            </a:r>
            <a:r>
              <a:rPr lang="fr-FR" i="1" dirty="0" err="1" smtClean="0"/>
              <a:t>tutorials</a:t>
            </a:r>
            <a:r>
              <a:rPr lang="fr-FR" dirty="0" smtClean="0"/>
              <a:t>, </a:t>
            </a:r>
            <a:r>
              <a:rPr lang="fr-FR" dirty="0"/>
              <a:t>…) pour avoir une description détaillée de l'API </a:t>
            </a:r>
            <a:r>
              <a:rPr lang="fr-FR" dirty="0" smtClean="0"/>
              <a:t>(constantes</a:t>
            </a:r>
            <a:r>
              <a:rPr lang="fr-FR" dirty="0"/>
              <a:t>, propriétés, </a:t>
            </a:r>
            <a:r>
              <a:rPr lang="fr-FR" dirty="0" smtClean="0"/>
              <a:t>constructeurs</a:t>
            </a:r>
            <a:r>
              <a:rPr lang="fr-FR" dirty="0"/>
              <a:t>, méthodes, </a:t>
            </a:r>
            <a:r>
              <a:rPr lang="fr-FR" dirty="0" smtClean="0"/>
              <a:t>…).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61421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HBox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 </a:t>
            </a:r>
            <a:r>
              <a:rPr lang="fr-FR" dirty="0" err="1" smtClean="0"/>
              <a:t>layout</a:t>
            </a:r>
            <a:r>
              <a:rPr lang="fr-FR" dirty="0" smtClean="0"/>
              <a:t> </a:t>
            </a:r>
            <a:r>
              <a:rPr lang="fr-FR" b="1" dirty="0" err="1" smtClean="0"/>
              <a:t>HBox</a:t>
            </a:r>
            <a:r>
              <a:rPr lang="fr-FR" b="1" dirty="0" smtClean="0"/>
              <a:t> </a:t>
            </a:r>
            <a:r>
              <a:rPr lang="fr-FR" dirty="0" smtClean="0"/>
              <a:t>place </a:t>
            </a:r>
            <a:r>
              <a:rPr lang="fr-FR" dirty="0"/>
              <a:t>les composants sur une ligne horizontale. Les </a:t>
            </a:r>
            <a:r>
              <a:rPr lang="fr-FR" dirty="0" smtClean="0"/>
              <a:t>composants </a:t>
            </a:r>
            <a:r>
              <a:rPr lang="fr-FR" dirty="0"/>
              <a:t>sont ajoutés à la suite les uns des autres (de gauche à </a:t>
            </a:r>
            <a:r>
              <a:rPr lang="fr-FR" dirty="0" smtClean="0"/>
              <a:t>droite</a:t>
            </a:r>
            <a:r>
              <a:rPr lang="fr-FR" dirty="0"/>
              <a:t>). 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/>
              <a:t>L'alignement des composants enfants </a:t>
            </a:r>
            <a:r>
              <a:rPr lang="fr-FR" dirty="0" smtClean="0"/>
              <a:t>est </a:t>
            </a:r>
            <a:r>
              <a:rPr lang="fr-FR" dirty="0"/>
              <a:t>déterminé </a:t>
            </a:r>
            <a:r>
              <a:rPr lang="fr-FR" dirty="0" smtClean="0"/>
              <a:t>par </a:t>
            </a:r>
            <a:r>
              <a:rPr lang="fr-FR" dirty="0"/>
              <a:t>la </a:t>
            </a:r>
            <a:r>
              <a:rPr lang="fr-FR" dirty="0" smtClean="0"/>
              <a:t>propriété </a:t>
            </a:r>
            <a:r>
              <a:rPr lang="fr-FR" dirty="0" err="1" smtClean="0"/>
              <a:t>alignment</a:t>
            </a:r>
            <a:r>
              <a:rPr lang="fr-FR" dirty="0" smtClean="0"/>
              <a:t>, </a:t>
            </a:r>
            <a:r>
              <a:rPr lang="fr-FR" dirty="0"/>
              <a:t>par défaut </a:t>
            </a:r>
            <a:r>
              <a:rPr lang="fr-FR" dirty="0" smtClean="0"/>
              <a:t>TOP_LEFT (</a:t>
            </a:r>
            <a:r>
              <a:rPr lang="fr-FR" dirty="0"/>
              <a:t>type énuméré </a:t>
            </a:r>
            <a:r>
              <a:rPr lang="fr-FR" dirty="0" smtClean="0"/>
              <a:t>Pos). </a:t>
            </a:r>
          </a:p>
          <a:p>
            <a:r>
              <a:rPr lang="fr-FR" dirty="0"/>
              <a:t>L'espacement horizontal entre les composants est défini par la </a:t>
            </a:r>
            <a:r>
              <a:rPr lang="fr-FR" dirty="0" smtClean="0"/>
              <a:t>propriété </a:t>
            </a:r>
            <a:r>
              <a:rPr lang="fr-FR" dirty="0" err="1" smtClean="0"/>
              <a:t>spacing</a:t>
            </a:r>
            <a:r>
              <a:rPr lang="fr-FR" dirty="0" smtClean="0"/>
              <a:t> (0 </a:t>
            </a:r>
            <a:r>
              <a:rPr lang="fr-FR" dirty="0" err="1" smtClean="0"/>
              <a:t>ar</a:t>
            </a:r>
            <a:r>
              <a:rPr lang="fr-FR" dirty="0" smtClean="0"/>
              <a:t> défaut). </a:t>
            </a:r>
            <a:r>
              <a:rPr lang="fr-FR" dirty="0"/>
              <a:t>La valeur de cette propriété peut </a:t>
            </a:r>
            <a:r>
              <a:rPr lang="fr-FR" dirty="0" smtClean="0"/>
              <a:t>être </a:t>
            </a:r>
            <a:r>
              <a:rPr lang="fr-FR" dirty="0"/>
              <a:t>passée en </a:t>
            </a:r>
            <a:r>
              <a:rPr lang="fr-FR" dirty="0" err="1" smtClean="0"/>
              <a:t>aramètre</a:t>
            </a:r>
            <a:r>
              <a:rPr lang="fr-FR" dirty="0" smtClean="0"/>
              <a:t> </a:t>
            </a:r>
            <a:r>
              <a:rPr lang="fr-FR" dirty="0"/>
              <a:t>au constructeur </a:t>
            </a:r>
            <a:r>
              <a:rPr lang="fr-FR" dirty="0" smtClean="0"/>
              <a:t>(</a:t>
            </a:r>
            <a:r>
              <a:rPr lang="fr-FR" dirty="0" err="1" smtClean="0"/>
              <a:t>pnew</a:t>
            </a:r>
            <a:r>
              <a:rPr lang="fr-FR" dirty="0" smtClean="0"/>
              <a:t> </a:t>
            </a:r>
            <a:r>
              <a:rPr lang="fr-FR" dirty="0" err="1" smtClean="0"/>
              <a:t>HBox</a:t>
            </a:r>
            <a:r>
              <a:rPr lang="fr-FR" dirty="0" smtClean="0"/>
              <a:t>(8)). </a:t>
            </a:r>
          </a:p>
          <a:p>
            <a:r>
              <a:rPr lang="fr-FR" dirty="0"/>
              <a:t>Si possible, le conteneur respecte la taille préférée des composants. </a:t>
            </a:r>
            <a:r>
              <a:rPr lang="fr-FR" dirty="0" smtClean="0"/>
              <a:t>Si </a:t>
            </a:r>
            <a:r>
              <a:rPr lang="fr-FR" dirty="0"/>
              <a:t>le conteneur est trop petit pour afficher tous les composants à </a:t>
            </a:r>
            <a:r>
              <a:rPr lang="fr-FR" dirty="0" smtClean="0"/>
              <a:t>leur </a:t>
            </a:r>
            <a:r>
              <a:rPr lang="fr-FR" dirty="0"/>
              <a:t>taille </a:t>
            </a:r>
            <a:r>
              <a:rPr lang="fr-FR" dirty="0" smtClean="0"/>
              <a:t>préférée</a:t>
            </a:r>
            <a:r>
              <a:rPr lang="fr-FR" dirty="0"/>
              <a:t>, il les réduit jusqu'à </a:t>
            </a:r>
            <a:r>
              <a:rPr lang="fr-FR" dirty="0" err="1" smtClean="0"/>
              <a:t>minWidth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939" y="2834975"/>
            <a:ext cx="2383954" cy="69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90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HBox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L'ajout des composants enfants dans le conteneur s'effectue en </a:t>
            </a:r>
            <a:r>
              <a:rPr lang="fr-FR" dirty="0" smtClean="0"/>
              <a:t>invoquant </a:t>
            </a:r>
            <a:r>
              <a:rPr lang="fr-FR" dirty="0"/>
              <a:t>d'abord la méthode </a:t>
            </a:r>
            <a:r>
              <a:rPr lang="fr-FR" dirty="0" smtClean="0"/>
              <a:t>générale </a:t>
            </a:r>
            <a:r>
              <a:rPr lang="fr-FR" dirty="0" err="1" smtClean="0"/>
              <a:t>getChildren</a:t>
            </a:r>
            <a:r>
              <a:rPr lang="fr-FR" dirty="0" smtClean="0"/>
              <a:t>() qui retourne </a:t>
            </a:r>
            <a:r>
              <a:rPr lang="fr-FR" dirty="0"/>
              <a:t>la liste des enfants du conteneur et en y ajoutant ensuite </a:t>
            </a:r>
            <a:r>
              <a:rPr lang="fr-FR" dirty="0" smtClean="0"/>
              <a:t>le </a:t>
            </a:r>
            <a:r>
              <a:rPr lang="fr-FR" dirty="0"/>
              <a:t>composant considéré </a:t>
            </a:r>
            <a:r>
              <a:rPr lang="fr-FR" dirty="0" smtClean="0"/>
              <a:t>(méthodes </a:t>
            </a:r>
            <a:r>
              <a:rPr lang="fr-FR" dirty="0" err="1" smtClean="0"/>
              <a:t>add</a:t>
            </a:r>
            <a:r>
              <a:rPr lang="fr-FR" dirty="0" smtClean="0"/>
              <a:t>() ou </a:t>
            </a:r>
            <a:r>
              <a:rPr lang="fr-FR" dirty="0" err="1" smtClean="0"/>
              <a:t>addAll</a:t>
            </a:r>
            <a:r>
              <a:rPr lang="fr-FR" dirty="0" smtClean="0"/>
              <a:t>()) </a:t>
            </a:r>
            <a:r>
              <a:rPr lang="fr-FR" dirty="0"/>
              <a:t>: 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/>
              <a:t>Des méthodes statiques de </a:t>
            </a:r>
            <a:r>
              <a:rPr lang="fr-FR" dirty="0" err="1" smtClean="0"/>
              <a:t>HBox</a:t>
            </a:r>
            <a:r>
              <a:rPr lang="fr-FR" dirty="0" smtClean="0"/>
              <a:t> peuvent </a:t>
            </a:r>
            <a:r>
              <a:rPr lang="fr-FR" dirty="0"/>
              <a:t>être invoquées pour </a:t>
            </a:r>
            <a:r>
              <a:rPr lang="fr-FR" dirty="0" smtClean="0"/>
              <a:t>appliquer </a:t>
            </a:r>
            <a:r>
              <a:rPr lang="fr-FR" dirty="0"/>
              <a:t>des contraintes de positionnement : </a:t>
            </a:r>
            <a:endParaRPr lang="fr-FR" dirty="0" smtClean="0"/>
          </a:p>
          <a:p>
            <a:pPr lvl="1"/>
            <a:r>
              <a:rPr lang="fr-FR" dirty="0" err="1" smtClean="0"/>
              <a:t>hgrow</a:t>
            </a:r>
            <a:r>
              <a:rPr lang="fr-FR" dirty="0" smtClean="0"/>
              <a:t>() : permet </a:t>
            </a:r>
            <a:r>
              <a:rPr lang="fr-FR" dirty="0"/>
              <a:t>d'agrandir le composant passé en paramètre jusqu'à </a:t>
            </a:r>
            <a:r>
              <a:rPr lang="fr-FR" dirty="0" smtClean="0"/>
              <a:t>sa </a:t>
            </a:r>
            <a:r>
              <a:rPr lang="fr-FR" dirty="0"/>
              <a:t>taille maximale selon la priorité </a:t>
            </a:r>
            <a:r>
              <a:rPr lang="fr-FR" dirty="0" smtClean="0"/>
              <a:t>(</a:t>
            </a:r>
            <a:r>
              <a:rPr lang="fr-FR" dirty="0" err="1" smtClean="0"/>
              <a:t>Priority</a:t>
            </a:r>
            <a:r>
              <a:rPr lang="fr-FR" dirty="0" smtClean="0"/>
              <a:t>) </a:t>
            </a:r>
            <a:r>
              <a:rPr lang="fr-FR" dirty="0"/>
              <a:t>donnée </a:t>
            </a:r>
            <a:endParaRPr lang="fr-FR" dirty="0" smtClean="0"/>
          </a:p>
          <a:p>
            <a:pPr lvl="1"/>
            <a:r>
              <a:rPr lang="fr-FR" dirty="0" err="1" smtClean="0"/>
              <a:t>margin</a:t>
            </a:r>
            <a:r>
              <a:rPr lang="fr-FR" dirty="0" smtClean="0"/>
              <a:t>() : fixe </a:t>
            </a:r>
            <a:r>
              <a:rPr lang="fr-FR" dirty="0"/>
              <a:t>une marge (objet de type </a:t>
            </a:r>
            <a:r>
              <a:rPr lang="fr-FR" dirty="0" err="1" smtClean="0"/>
              <a:t>Insets</a:t>
            </a:r>
            <a:r>
              <a:rPr lang="fr-FR" dirty="0" smtClean="0"/>
              <a:t>) </a:t>
            </a:r>
            <a:r>
              <a:rPr lang="fr-FR" dirty="0"/>
              <a:t>autour du composant </a:t>
            </a:r>
            <a:r>
              <a:rPr lang="fr-FR" dirty="0" smtClean="0"/>
              <a:t>passé </a:t>
            </a:r>
            <a:r>
              <a:rPr lang="fr-FR" dirty="0"/>
              <a:t>en paramètre </a:t>
            </a:r>
            <a:r>
              <a:rPr lang="fr-FR" dirty="0" smtClean="0"/>
              <a:t>(zéro </a:t>
            </a:r>
            <a:r>
              <a:rPr lang="fr-FR" dirty="0"/>
              <a:t>par défaut </a:t>
            </a:r>
            <a:r>
              <a:rPr lang="fr-FR" dirty="0" err="1" smtClean="0"/>
              <a:t>Insets.EMPTY</a:t>
            </a:r>
            <a:r>
              <a:rPr lang="fr-FR" dirty="0" smtClean="0"/>
              <a:t>)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160" y="3317661"/>
            <a:ext cx="3286769" cy="54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58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HBox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</a:t>
            </a:r>
            <a:r>
              <a:rPr lang="fr-FR" dirty="0" smtClean="0"/>
              <a:t>(déclaration </a:t>
            </a:r>
            <a:r>
              <a:rPr lang="fr-FR" dirty="0"/>
              <a:t>des composants et code de la méthode </a:t>
            </a:r>
            <a:r>
              <a:rPr lang="fr-FR" dirty="0" err="1" smtClean="0"/>
              <a:t>start</a:t>
            </a:r>
            <a:r>
              <a:rPr lang="fr-FR" dirty="0" smtClean="0"/>
              <a:t>())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03" y="2887490"/>
            <a:ext cx="5306652" cy="86896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95" y="3917993"/>
            <a:ext cx="6589601" cy="268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78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HBox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propriété </a:t>
            </a:r>
            <a:r>
              <a:rPr lang="fr-FR" dirty="0" err="1" smtClean="0"/>
              <a:t>padding</a:t>
            </a:r>
            <a:r>
              <a:rPr lang="fr-FR" dirty="0" smtClean="0"/>
              <a:t> permet </a:t>
            </a:r>
            <a:r>
              <a:rPr lang="fr-FR" dirty="0"/>
              <a:t>de définir </a:t>
            </a:r>
            <a:r>
              <a:rPr lang="fr-FR" dirty="0" smtClean="0"/>
              <a:t>l'</a:t>
            </a:r>
            <a:r>
              <a:rPr lang="fr-FR" b="1" dirty="0" smtClean="0"/>
              <a:t>espace </a:t>
            </a:r>
            <a:r>
              <a:rPr lang="fr-FR" dirty="0" smtClean="0"/>
              <a:t>(</a:t>
            </a:r>
            <a:r>
              <a:rPr lang="fr-FR" b="1" dirty="0" smtClean="0"/>
              <a:t>marge</a:t>
            </a:r>
            <a:r>
              <a:rPr lang="fr-FR" dirty="0" smtClean="0"/>
              <a:t>) </a:t>
            </a:r>
            <a:r>
              <a:rPr lang="fr-FR" dirty="0"/>
              <a:t>entre le </a:t>
            </a:r>
            <a:r>
              <a:rPr lang="fr-FR" dirty="0" smtClean="0"/>
              <a:t>bord </a:t>
            </a:r>
            <a:r>
              <a:rPr lang="fr-FR" dirty="0"/>
              <a:t>du conteneur et les composants enfants. </a:t>
            </a:r>
            <a:endParaRPr lang="fr-FR" dirty="0" smtClean="0"/>
          </a:p>
          <a:p>
            <a:r>
              <a:rPr lang="fr-FR" dirty="0"/>
              <a:t>Un paramètre de type </a:t>
            </a:r>
            <a:r>
              <a:rPr lang="fr-FR" dirty="0" err="1" smtClean="0"/>
              <a:t>Insets</a:t>
            </a:r>
            <a:r>
              <a:rPr lang="fr-FR" dirty="0" smtClean="0"/>
              <a:t> est </a:t>
            </a:r>
            <a:r>
              <a:rPr lang="fr-FR" dirty="0"/>
              <a:t>passé en paramètre, il définit les </a:t>
            </a:r>
            <a:r>
              <a:rPr lang="fr-FR" dirty="0" smtClean="0"/>
              <a:t>espacements </a:t>
            </a:r>
            <a:r>
              <a:rPr lang="fr-FR" dirty="0"/>
              <a:t>dans l'ordre suivant : </a:t>
            </a:r>
            <a:r>
              <a:rPr lang="fr-FR" i="1" dirty="0" smtClean="0"/>
              <a:t>Top</a:t>
            </a:r>
            <a:r>
              <a:rPr lang="fr-FR" i="1" dirty="0"/>
              <a:t>, Right, </a:t>
            </a:r>
            <a:r>
              <a:rPr lang="fr-FR" i="1" dirty="0" err="1" smtClean="0"/>
              <a:t>Bottom</a:t>
            </a:r>
            <a:r>
              <a:rPr lang="fr-FR" i="1" dirty="0" smtClean="0"/>
              <a:t>, </a:t>
            </a:r>
            <a:r>
              <a:rPr lang="fr-FR" i="1" dirty="0" err="1" smtClean="0"/>
              <a:t>Left</a:t>
            </a:r>
            <a:r>
              <a:rPr lang="fr-FR" i="1" dirty="0" smtClean="0"/>
              <a:t> </a:t>
            </a:r>
            <a:r>
              <a:rPr lang="fr-FR" dirty="0" smtClean="0"/>
              <a:t>ou </a:t>
            </a:r>
            <a:r>
              <a:rPr lang="fr-FR" dirty="0"/>
              <a:t>une </a:t>
            </a:r>
            <a:r>
              <a:rPr lang="fr-FR" dirty="0" smtClean="0"/>
              <a:t>valeur </a:t>
            </a:r>
            <a:r>
              <a:rPr lang="fr-FR" dirty="0"/>
              <a:t>identique pour les quatre côtés si l'on passe un seul </a:t>
            </a:r>
            <a:r>
              <a:rPr lang="fr-FR" dirty="0" smtClean="0"/>
              <a:t>paramètre</a:t>
            </a:r>
          </a:p>
          <a:p>
            <a:endParaRPr lang="fr-FR" dirty="0"/>
          </a:p>
          <a:p>
            <a:r>
              <a:rPr lang="fr-FR" dirty="0"/>
              <a:t>Une </a:t>
            </a:r>
            <a:r>
              <a:rPr lang="fr-FR" b="1" dirty="0" smtClean="0"/>
              <a:t>couleur </a:t>
            </a:r>
            <a:r>
              <a:rPr lang="fr-FR" b="1" dirty="0"/>
              <a:t>de fond </a:t>
            </a:r>
            <a:r>
              <a:rPr lang="fr-FR" dirty="0" smtClean="0"/>
              <a:t>peut </a:t>
            </a:r>
            <a:r>
              <a:rPr lang="fr-FR" dirty="0"/>
              <a:t>être appliquée au conteneur en </a:t>
            </a:r>
            <a:r>
              <a:rPr lang="fr-FR" dirty="0" smtClean="0"/>
              <a:t>définissant </a:t>
            </a:r>
            <a:r>
              <a:rPr lang="fr-FR" dirty="0"/>
              <a:t>la propriété </a:t>
            </a:r>
            <a:r>
              <a:rPr lang="fr-FR" dirty="0" smtClean="0"/>
              <a:t>style qui </a:t>
            </a:r>
            <a:r>
              <a:rPr lang="fr-FR" dirty="0"/>
              <a:t>permet de passer en chaîne de </a:t>
            </a:r>
            <a:r>
              <a:rPr lang="fr-FR" dirty="0" smtClean="0"/>
              <a:t>caractères</a:t>
            </a:r>
            <a:r>
              <a:rPr lang="fr-FR" dirty="0"/>
              <a:t>, un style </a:t>
            </a:r>
            <a:r>
              <a:rPr lang="fr-FR" dirty="0" smtClean="0"/>
              <a:t>CSS. </a:t>
            </a:r>
          </a:p>
          <a:p>
            <a:r>
              <a:rPr lang="fr-FR" dirty="0"/>
              <a:t>On définit la propriété </a:t>
            </a:r>
            <a:r>
              <a:rPr lang="fr-FR" dirty="0" smtClean="0"/>
              <a:t>CSS -fx-background-</a:t>
            </a:r>
            <a:r>
              <a:rPr lang="fr-FR" dirty="0" err="1" smtClean="0"/>
              <a:t>color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438" y="3855823"/>
            <a:ext cx="4961882" cy="60623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6133372"/>
            <a:ext cx="5677930" cy="31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038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HBox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</a:t>
            </a:r>
            <a:r>
              <a:rPr lang="fr-FR" dirty="0" smtClean="0"/>
              <a:t>(conteneur </a:t>
            </a:r>
            <a:r>
              <a:rPr lang="fr-FR" dirty="0"/>
              <a:t>avec </a:t>
            </a:r>
            <a:r>
              <a:rPr lang="fr-FR" i="1" dirty="0" err="1" smtClean="0"/>
              <a:t>padding</a:t>
            </a:r>
            <a:r>
              <a:rPr lang="fr-FR" i="1" dirty="0" smtClean="0"/>
              <a:t> </a:t>
            </a:r>
            <a:r>
              <a:rPr lang="fr-FR" dirty="0" smtClean="0"/>
              <a:t>et </a:t>
            </a:r>
            <a:r>
              <a:rPr lang="fr-FR" dirty="0"/>
              <a:t>couleur de </a:t>
            </a:r>
            <a:r>
              <a:rPr lang="fr-FR" dirty="0" smtClean="0"/>
              <a:t>fond)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890" y="2772546"/>
            <a:ext cx="6111516" cy="347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50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I/F déclaratives vs procédurales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4293" y="1525696"/>
            <a:ext cx="8946541" cy="4195481"/>
          </a:xfrm>
        </p:spPr>
        <p:txBody>
          <a:bodyPr>
            <a:normAutofit/>
          </a:bodyPr>
          <a:lstStyle/>
          <a:p>
            <a:r>
              <a:rPr lang="fr-FR" sz="2200" dirty="0" smtClean="0"/>
              <a:t>Technique </a:t>
            </a:r>
            <a:r>
              <a:rPr lang="fr-FR" sz="2200" dirty="0"/>
              <a:t>déclarative (</a:t>
            </a:r>
            <a:r>
              <a:rPr lang="fr-FR" dirty="0"/>
              <a:t>fichier </a:t>
            </a:r>
            <a:r>
              <a:rPr lang="fr-FR" sz="1800" dirty="0"/>
              <a:t>FXML</a:t>
            </a:r>
            <a:r>
              <a:rPr lang="fr-FR" dirty="0"/>
              <a:t>, </a:t>
            </a:r>
            <a:r>
              <a:rPr lang="fr-FR" i="1" dirty="0" err="1"/>
              <a:t>Scene</a:t>
            </a:r>
            <a:r>
              <a:rPr lang="fr-FR" i="1" dirty="0"/>
              <a:t> </a:t>
            </a:r>
            <a:r>
              <a:rPr lang="fr-FR" i="1" dirty="0" err="1"/>
              <a:t>Builder</a:t>
            </a:r>
            <a:r>
              <a:rPr lang="fr-FR" i="1" dirty="0"/>
              <a:t> </a:t>
            </a:r>
            <a:r>
              <a:rPr lang="fr-FR" dirty="0"/>
              <a:t>et résultat</a:t>
            </a:r>
            <a:r>
              <a:rPr lang="fr-FR" sz="2200" dirty="0" smtClean="0"/>
              <a:t>).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002" y="1959446"/>
            <a:ext cx="8102171" cy="478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430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</a:t>
            </a:r>
            <a:r>
              <a:rPr lang="fr-FR" dirty="0" err="1" smtClean="0"/>
              <a:t>Box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 </a:t>
            </a:r>
            <a:r>
              <a:rPr lang="fr-FR" dirty="0" err="1" smtClean="0"/>
              <a:t>layout</a:t>
            </a:r>
            <a:r>
              <a:rPr lang="fr-FR" dirty="0" smtClean="0"/>
              <a:t> </a:t>
            </a:r>
            <a:r>
              <a:rPr lang="fr-FR" b="1" dirty="0" err="1" smtClean="0"/>
              <a:t>VBox</a:t>
            </a:r>
            <a:r>
              <a:rPr lang="fr-FR" b="1" dirty="0" smtClean="0"/>
              <a:t> </a:t>
            </a:r>
            <a:r>
              <a:rPr lang="fr-FR" dirty="0" smtClean="0"/>
              <a:t>place </a:t>
            </a:r>
            <a:r>
              <a:rPr lang="fr-FR" dirty="0"/>
              <a:t>les composants verticalement, sur une </a:t>
            </a:r>
            <a:r>
              <a:rPr lang="fr-FR" dirty="0" smtClean="0"/>
              <a:t>colonne</a:t>
            </a:r>
            <a:r>
              <a:rPr lang="fr-FR" dirty="0"/>
              <a:t>. </a:t>
            </a:r>
            <a:r>
              <a:rPr lang="fr-FR" dirty="0" smtClean="0"/>
              <a:t>Les </a:t>
            </a:r>
            <a:r>
              <a:rPr lang="fr-FR" dirty="0"/>
              <a:t>composants sont ainsi ajoutés à la suite les uns des </a:t>
            </a:r>
            <a:r>
              <a:rPr lang="fr-FR" dirty="0" smtClean="0"/>
              <a:t>autres </a:t>
            </a:r>
            <a:r>
              <a:rPr lang="fr-FR" dirty="0"/>
              <a:t>(de </a:t>
            </a:r>
            <a:r>
              <a:rPr lang="fr-FR" dirty="0" smtClean="0"/>
              <a:t>haut </a:t>
            </a:r>
            <a:r>
              <a:rPr lang="fr-FR" dirty="0"/>
              <a:t>en bas). </a:t>
            </a:r>
            <a:endParaRPr lang="fr-FR" dirty="0" smtClean="0"/>
          </a:p>
          <a:p>
            <a:r>
              <a:rPr lang="fr-FR" dirty="0" smtClean="0"/>
              <a:t>Toutes </a:t>
            </a:r>
            <a:r>
              <a:rPr lang="fr-FR" dirty="0"/>
              <a:t>les propriétés et méthodes décrites pour le conteneur </a:t>
            </a:r>
            <a:r>
              <a:rPr lang="fr-FR" dirty="0" err="1" smtClean="0"/>
              <a:t>HBox</a:t>
            </a:r>
            <a:r>
              <a:rPr lang="fr-FR" dirty="0" smtClean="0"/>
              <a:t> s'appliquent </a:t>
            </a:r>
            <a:r>
              <a:rPr lang="fr-FR" dirty="0"/>
              <a:t>également au conteneur </a:t>
            </a:r>
            <a:r>
              <a:rPr lang="fr-FR" dirty="0" err="1" smtClean="0"/>
              <a:t>VBox</a:t>
            </a:r>
            <a:r>
              <a:rPr lang="fr-FR" dirty="0" smtClean="0"/>
              <a:t> avec </a:t>
            </a:r>
            <a:r>
              <a:rPr lang="fr-FR" dirty="0"/>
              <a:t>seulement quelques </a:t>
            </a:r>
            <a:r>
              <a:rPr lang="fr-FR" dirty="0" smtClean="0"/>
              <a:t>adaptations </a:t>
            </a:r>
            <a:r>
              <a:rPr lang="fr-FR" dirty="0"/>
              <a:t>assez évidentes, par exemple la propriété </a:t>
            </a:r>
            <a:r>
              <a:rPr lang="fr-FR" dirty="0" err="1" smtClean="0"/>
              <a:t>hgrow</a:t>
            </a:r>
            <a:r>
              <a:rPr lang="fr-FR" dirty="0" smtClean="0"/>
              <a:t> devient </a:t>
            </a:r>
            <a:r>
              <a:rPr lang="fr-FR" dirty="0" err="1" smtClean="0"/>
              <a:t>vgrow</a:t>
            </a:r>
            <a:r>
              <a:rPr lang="fr-FR" dirty="0" smtClean="0"/>
              <a:t>. </a:t>
            </a:r>
            <a:r>
              <a:rPr lang="fr-FR" dirty="0"/>
              <a:t>La différence essentielle est donc simplement que le sens de </a:t>
            </a:r>
            <a:r>
              <a:rPr lang="fr-FR" dirty="0" smtClean="0"/>
              <a:t>l'empilement </a:t>
            </a:r>
            <a:r>
              <a:rPr lang="fr-FR" dirty="0"/>
              <a:t>des composants enfants est vertical et non horizontal. </a:t>
            </a:r>
            <a:endParaRPr lang="fr-FR" dirty="0" smtClean="0"/>
          </a:p>
          <a:p>
            <a:r>
              <a:rPr lang="fr-FR" dirty="0"/>
              <a:t>Ce conteneur ne sera donc pas décrit plus en détail ici.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853" y="1853248"/>
            <a:ext cx="1474238" cy="141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516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</a:t>
            </a:r>
            <a:r>
              <a:rPr lang="fr-FR" dirty="0" err="1" smtClean="0"/>
              <a:t>Box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</a:t>
            </a:r>
            <a:r>
              <a:rPr lang="fr-FR" dirty="0" smtClean="0"/>
              <a:t>(avec </a:t>
            </a:r>
            <a:r>
              <a:rPr lang="fr-FR" dirty="0"/>
              <a:t>agrandissement vertical d'un </a:t>
            </a:r>
            <a:r>
              <a:rPr lang="fr-FR" dirty="0" smtClean="0"/>
              <a:t>composant)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457" y="2427399"/>
            <a:ext cx="4652061" cy="77730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457" y="3204705"/>
            <a:ext cx="7450536" cy="343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094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FlowPane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 </a:t>
            </a:r>
            <a:r>
              <a:rPr lang="fr-FR" dirty="0" err="1" smtClean="0"/>
              <a:t>layout</a:t>
            </a:r>
            <a:r>
              <a:rPr lang="fr-FR" dirty="0" smtClean="0"/>
              <a:t> </a:t>
            </a:r>
            <a:r>
              <a:rPr lang="fr-FR" b="1" dirty="0" err="1" smtClean="0"/>
              <a:t>FlowPane</a:t>
            </a:r>
            <a:r>
              <a:rPr lang="fr-FR" b="1" dirty="0" smtClean="0"/>
              <a:t> </a:t>
            </a:r>
            <a:r>
              <a:rPr lang="fr-FR" dirty="0" smtClean="0"/>
              <a:t>place </a:t>
            </a:r>
            <a:r>
              <a:rPr lang="fr-FR" dirty="0"/>
              <a:t>les composants sur une ligne horizontale </a:t>
            </a:r>
            <a:r>
              <a:rPr lang="fr-FR" dirty="0" smtClean="0"/>
              <a:t>ou verticale et passe à la ligne ou à la colonne suivante </a:t>
            </a:r>
            <a:r>
              <a:rPr lang="fr-FR" i="1" dirty="0" smtClean="0"/>
              <a:t>(</a:t>
            </a:r>
            <a:r>
              <a:rPr lang="fr-FR" i="1" dirty="0" err="1" smtClean="0"/>
              <a:t>wrapping</a:t>
            </a:r>
            <a:r>
              <a:rPr lang="fr-FR" i="1" dirty="0" smtClean="0"/>
              <a:t>) </a:t>
            </a:r>
            <a:r>
              <a:rPr lang="fr-FR" dirty="0" smtClean="0"/>
              <a:t>lorsqu'il </a:t>
            </a:r>
            <a:r>
              <a:rPr lang="fr-FR" dirty="0"/>
              <a:t>n'y a plus assez de place disponible. </a:t>
            </a:r>
            <a:endParaRPr lang="fr-FR" dirty="0" smtClean="0"/>
          </a:p>
          <a:p>
            <a:r>
              <a:rPr lang="fr-FR" dirty="0"/>
              <a:t>Un des paramètres du constructeur </a:t>
            </a:r>
            <a:r>
              <a:rPr lang="fr-FR" dirty="0" smtClean="0"/>
              <a:t>(de </a:t>
            </a:r>
            <a:r>
              <a:rPr lang="fr-FR" dirty="0"/>
              <a:t>type </a:t>
            </a:r>
            <a:r>
              <a:rPr lang="fr-FR" dirty="0" smtClean="0"/>
              <a:t>Orientation) </a:t>
            </a:r>
            <a:r>
              <a:rPr lang="fr-FR" dirty="0"/>
              <a:t>détermine </a:t>
            </a:r>
            <a:r>
              <a:rPr lang="fr-FR" dirty="0" smtClean="0"/>
              <a:t>s'il </a:t>
            </a:r>
            <a:r>
              <a:rPr lang="fr-FR" dirty="0"/>
              <a:t>s'agit d'un </a:t>
            </a:r>
            <a:r>
              <a:rPr lang="fr-FR" dirty="0" err="1" smtClean="0"/>
              <a:t>FlowPane</a:t>
            </a:r>
            <a:r>
              <a:rPr lang="fr-FR" dirty="0" smtClean="0"/>
              <a:t> horizontal (par défaut) </a:t>
            </a:r>
            <a:r>
              <a:rPr lang="fr-FR" dirty="0"/>
              <a:t>ou vertical.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32" y="3938504"/>
            <a:ext cx="1593441" cy="102548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42" y="5163656"/>
            <a:ext cx="2138390" cy="97147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434" y="3938504"/>
            <a:ext cx="1176616" cy="161379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530" y="4084737"/>
            <a:ext cx="1503803" cy="1078919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285103" y="6310184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FlowPane</a:t>
            </a:r>
            <a:r>
              <a:rPr lang="fr-FR" dirty="0" smtClean="0"/>
              <a:t> horizontal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7253417" y="5760803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FlowPane</a:t>
            </a:r>
            <a:r>
              <a:rPr lang="fr-FR" dirty="0" smtClean="0"/>
              <a:t> vertical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98530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FlowPane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L'ajout des composants enfants dans </a:t>
            </a:r>
            <a:r>
              <a:rPr lang="fr-FR" dirty="0" smtClean="0"/>
              <a:t>un </a:t>
            </a:r>
            <a:r>
              <a:rPr lang="fr-FR" dirty="0"/>
              <a:t>conteneur </a:t>
            </a:r>
            <a:r>
              <a:rPr lang="fr-FR" dirty="0" err="1" smtClean="0"/>
              <a:t>FlowPane</a:t>
            </a:r>
            <a:r>
              <a:rPr lang="fr-FR" dirty="0" smtClean="0"/>
              <a:t> s'effectue </a:t>
            </a:r>
            <a:r>
              <a:rPr lang="fr-FR" dirty="0"/>
              <a:t>en invoquant </a:t>
            </a:r>
            <a:r>
              <a:rPr lang="fr-FR" dirty="0" err="1" smtClean="0"/>
              <a:t>getChildren</a:t>
            </a:r>
            <a:r>
              <a:rPr lang="fr-FR" dirty="0" smtClean="0"/>
              <a:t>().</a:t>
            </a:r>
            <a:r>
              <a:rPr lang="fr-FR" dirty="0" err="1" smtClean="0"/>
              <a:t>add</a:t>
            </a:r>
            <a:r>
              <a:rPr lang="fr-FR" dirty="0" smtClean="0"/>
              <a:t>(</a:t>
            </a:r>
            <a:r>
              <a:rPr lang="fr-FR" i="1" dirty="0" err="1" smtClean="0"/>
              <a:t>node</a:t>
            </a:r>
            <a:r>
              <a:rPr lang="fr-FR" dirty="0" smtClean="0"/>
              <a:t>) ou </a:t>
            </a:r>
            <a:r>
              <a:rPr lang="fr-FR" dirty="0" err="1" smtClean="0"/>
              <a:t>addAll</a:t>
            </a:r>
            <a:r>
              <a:rPr lang="fr-FR" dirty="0" smtClean="0"/>
              <a:t>(</a:t>
            </a:r>
            <a:r>
              <a:rPr lang="fr-FR" i="1" dirty="0" smtClean="0"/>
              <a:t>n</a:t>
            </a:r>
            <a:r>
              <a:rPr lang="fr-FR" i="1" dirty="0"/>
              <a:t>, </a:t>
            </a:r>
            <a:r>
              <a:rPr lang="fr-FR" i="1" dirty="0" smtClean="0"/>
              <a:t>…</a:t>
            </a:r>
            <a:r>
              <a:rPr lang="fr-FR" dirty="0" smtClean="0"/>
              <a:t>) </a:t>
            </a:r>
          </a:p>
          <a:p>
            <a:r>
              <a:rPr lang="fr-FR" dirty="0"/>
              <a:t>Quelques propriétés importantes du conteneur </a:t>
            </a:r>
            <a:r>
              <a:rPr lang="fr-FR" dirty="0" err="1" smtClean="0"/>
              <a:t>FlowPane</a:t>
            </a:r>
            <a:r>
              <a:rPr lang="fr-FR" dirty="0" smtClean="0"/>
              <a:t> : </a:t>
            </a:r>
          </a:p>
          <a:p>
            <a:pPr lvl="1"/>
            <a:r>
              <a:rPr lang="fr-FR" dirty="0" err="1"/>
              <a:t>hgap</a:t>
            </a:r>
            <a:r>
              <a:rPr lang="fr-FR" dirty="0"/>
              <a:t> </a:t>
            </a:r>
            <a:r>
              <a:rPr lang="fr-FR" dirty="0" smtClean="0"/>
              <a:t>: Espacement </a:t>
            </a:r>
            <a:r>
              <a:rPr lang="fr-FR" dirty="0"/>
              <a:t>horizontal entre les composants ou colonnes </a:t>
            </a:r>
            <a:r>
              <a:rPr lang="fr-FR" dirty="0" smtClean="0"/>
              <a:t>(</a:t>
            </a:r>
            <a:r>
              <a:rPr lang="fr-FR" dirty="0"/>
              <a:t>peut aussi être passé au constructeur) </a:t>
            </a:r>
            <a:endParaRPr lang="fr-FR" dirty="0" smtClean="0"/>
          </a:p>
          <a:p>
            <a:pPr lvl="1"/>
            <a:r>
              <a:rPr lang="fr-FR" dirty="0" err="1" smtClean="0"/>
              <a:t>vgap</a:t>
            </a:r>
            <a:r>
              <a:rPr lang="fr-FR" dirty="0" smtClean="0"/>
              <a:t> : Espacement </a:t>
            </a:r>
            <a:r>
              <a:rPr lang="fr-FR" dirty="0"/>
              <a:t>vertical entre les composants ou lignes </a:t>
            </a:r>
            <a:r>
              <a:rPr lang="fr-FR" dirty="0" smtClean="0"/>
              <a:t>(</a:t>
            </a:r>
            <a:r>
              <a:rPr lang="fr-FR" dirty="0"/>
              <a:t>peut </a:t>
            </a:r>
            <a:r>
              <a:rPr lang="fr-FR" dirty="0" smtClean="0"/>
              <a:t>aussi </a:t>
            </a:r>
            <a:r>
              <a:rPr lang="fr-FR" dirty="0"/>
              <a:t>être passé au </a:t>
            </a:r>
            <a:r>
              <a:rPr lang="fr-FR" dirty="0" smtClean="0"/>
              <a:t>constructeur</a:t>
            </a:r>
            <a:r>
              <a:rPr lang="fr-FR" dirty="0"/>
              <a:t>) </a:t>
            </a:r>
            <a:endParaRPr lang="fr-FR" dirty="0" smtClean="0"/>
          </a:p>
          <a:p>
            <a:pPr lvl="1"/>
            <a:r>
              <a:rPr lang="fr-FR" dirty="0" err="1" smtClean="0"/>
              <a:t>padding</a:t>
            </a:r>
            <a:r>
              <a:rPr lang="fr-FR" dirty="0" smtClean="0"/>
              <a:t> : Espacement </a:t>
            </a:r>
            <a:r>
              <a:rPr lang="fr-FR" dirty="0"/>
              <a:t>autour du conteneur </a:t>
            </a:r>
            <a:r>
              <a:rPr lang="fr-FR" dirty="0" smtClean="0"/>
              <a:t>marge</a:t>
            </a:r>
            <a:r>
              <a:rPr lang="fr-FR" dirty="0"/>
              <a:t>) </a:t>
            </a:r>
            <a:endParaRPr lang="fr-FR" dirty="0" smtClean="0"/>
          </a:p>
          <a:p>
            <a:pPr lvl="1"/>
            <a:r>
              <a:rPr lang="fr-FR" dirty="0" err="1" smtClean="0"/>
              <a:t>alignment</a:t>
            </a:r>
            <a:r>
              <a:rPr lang="fr-FR" dirty="0" smtClean="0"/>
              <a:t> : Alignement </a:t>
            </a:r>
            <a:r>
              <a:rPr lang="fr-FR" dirty="0"/>
              <a:t>global des composants dans le conteneur </a:t>
            </a:r>
            <a:endParaRPr lang="fr-FR" dirty="0" smtClean="0"/>
          </a:p>
          <a:p>
            <a:pPr lvl="1"/>
            <a:r>
              <a:rPr lang="fr-FR" dirty="0" err="1" smtClean="0"/>
              <a:t>rowValignment</a:t>
            </a:r>
            <a:r>
              <a:rPr lang="fr-FR" dirty="0" smtClean="0"/>
              <a:t> : Alignement </a:t>
            </a:r>
            <a:r>
              <a:rPr lang="fr-FR" dirty="0"/>
              <a:t>vertical dans les lignes (si </a:t>
            </a:r>
            <a:r>
              <a:rPr lang="fr-FR" dirty="0" smtClean="0"/>
              <a:t>horizontal-pane</a:t>
            </a:r>
            <a:r>
              <a:rPr lang="fr-FR" dirty="0"/>
              <a:t>) </a:t>
            </a:r>
            <a:endParaRPr lang="fr-FR" dirty="0" smtClean="0"/>
          </a:p>
          <a:p>
            <a:pPr lvl="1"/>
            <a:r>
              <a:rPr lang="fr-FR" dirty="0" err="1" smtClean="0"/>
              <a:t>columnHalignment</a:t>
            </a:r>
            <a:r>
              <a:rPr lang="fr-FR" dirty="0" smtClean="0"/>
              <a:t> : Alignement </a:t>
            </a:r>
            <a:r>
              <a:rPr lang="fr-FR" dirty="0"/>
              <a:t>horizontal dans les colonnes (si </a:t>
            </a:r>
            <a:r>
              <a:rPr lang="fr-FR" dirty="0" smtClean="0"/>
              <a:t>vertical-pane</a:t>
            </a:r>
            <a:r>
              <a:rPr lang="fr-FR" dirty="0"/>
              <a:t>) </a:t>
            </a:r>
            <a:endParaRPr lang="fr-FR" dirty="0" smtClean="0"/>
          </a:p>
          <a:p>
            <a:pPr lvl="1"/>
            <a:r>
              <a:rPr lang="fr-FR" dirty="0" err="1"/>
              <a:t>prefWrapLength</a:t>
            </a:r>
            <a:r>
              <a:rPr lang="fr-FR" dirty="0"/>
              <a:t> </a:t>
            </a:r>
            <a:r>
              <a:rPr lang="fr-FR" dirty="0" smtClean="0"/>
              <a:t>: Détermine </a:t>
            </a:r>
            <a:r>
              <a:rPr lang="fr-FR" dirty="0"/>
              <a:t>la largeur préférée (si </a:t>
            </a:r>
            <a:r>
              <a:rPr lang="fr-FR" dirty="0" smtClean="0"/>
              <a:t>horizontal-pane</a:t>
            </a:r>
            <a:r>
              <a:rPr lang="fr-FR" dirty="0"/>
              <a:t>) ou </a:t>
            </a:r>
            <a:r>
              <a:rPr lang="fr-FR" dirty="0" smtClean="0"/>
              <a:t>la </a:t>
            </a:r>
            <a:r>
              <a:rPr lang="fr-FR" dirty="0"/>
              <a:t>hauteur préférée (si </a:t>
            </a:r>
            <a:r>
              <a:rPr lang="fr-FR" dirty="0" smtClean="0"/>
              <a:t>vertical-pane</a:t>
            </a:r>
            <a:r>
              <a:rPr lang="fr-FR" dirty="0"/>
              <a:t>) </a:t>
            </a:r>
            <a:endParaRPr lang="fr-FR" dirty="0" smtClean="0"/>
          </a:p>
          <a:p>
            <a:pPr lvl="1"/>
            <a:r>
              <a:rPr lang="fr-FR" dirty="0" smtClean="0"/>
              <a:t>orientation : Orientation </a:t>
            </a:r>
            <a:r>
              <a:rPr lang="fr-FR" dirty="0"/>
              <a:t>du </a:t>
            </a:r>
            <a:r>
              <a:rPr lang="fr-FR" i="1" dirty="0" err="1" smtClean="0"/>
              <a:t>FlowPane</a:t>
            </a:r>
            <a:r>
              <a:rPr lang="fr-FR" i="1" dirty="0" smtClean="0"/>
              <a:t> </a:t>
            </a:r>
            <a:r>
              <a:rPr lang="fr-FR" dirty="0" smtClean="0"/>
              <a:t>(peut </a:t>
            </a:r>
            <a:r>
              <a:rPr lang="fr-FR" dirty="0"/>
              <a:t>aussi être passé </a:t>
            </a:r>
            <a:r>
              <a:rPr lang="fr-FR" dirty="0" smtClean="0"/>
              <a:t>au constructeur</a:t>
            </a:r>
            <a:r>
              <a:rPr lang="fr-FR" dirty="0"/>
              <a:t>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353387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FlowPane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</a:t>
            </a:r>
            <a:r>
              <a:rPr lang="fr-FR" dirty="0" smtClean="0"/>
              <a:t>(déclaration </a:t>
            </a:r>
            <a:r>
              <a:rPr lang="fr-FR" dirty="0"/>
              <a:t>du conteneur et des </a:t>
            </a:r>
            <a:r>
              <a:rPr lang="fr-FR" dirty="0" smtClean="0"/>
              <a:t>composants)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045" y="2708189"/>
            <a:ext cx="5411990" cy="239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955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FlowPane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</a:t>
            </a:r>
            <a:r>
              <a:rPr lang="fr-FR" dirty="0" smtClean="0"/>
              <a:t>(code </a:t>
            </a:r>
            <a:r>
              <a:rPr lang="fr-FR" dirty="0"/>
              <a:t>de la méthode </a:t>
            </a:r>
            <a:r>
              <a:rPr lang="fr-FR" dirty="0" err="1" smtClean="0"/>
              <a:t>start</a:t>
            </a:r>
            <a:r>
              <a:rPr lang="fr-FR" dirty="0" smtClean="0"/>
              <a:t>())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817" y="2618218"/>
            <a:ext cx="6636351" cy="39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386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TilePane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Le </a:t>
            </a:r>
            <a:r>
              <a:rPr lang="fr-FR" dirty="0" err="1" smtClean="0"/>
              <a:t>layout</a:t>
            </a:r>
            <a:r>
              <a:rPr lang="fr-FR" dirty="0" smtClean="0"/>
              <a:t> </a:t>
            </a:r>
            <a:r>
              <a:rPr lang="fr-FR" b="1" dirty="0" err="1" smtClean="0"/>
              <a:t>TilePane</a:t>
            </a:r>
            <a:r>
              <a:rPr lang="fr-FR" b="1" dirty="0" smtClean="0"/>
              <a:t> </a:t>
            </a:r>
            <a:r>
              <a:rPr lang="fr-FR" dirty="0" smtClean="0"/>
              <a:t>place </a:t>
            </a:r>
            <a:r>
              <a:rPr lang="fr-FR" dirty="0"/>
              <a:t>les composants dans une grille alimentée </a:t>
            </a:r>
            <a:r>
              <a:rPr lang="fr-FR" dirty="0" smtClean="0"/>
              <a:t>soit </a:t>
            </a:r>
            <a:r>
              <a:rPr lang="fr-FR" dirty="0"/>
              <a:t>horizontalement </a:t>
            </a:r>
            <a:r>
              <a:rPr lang="fr-FR" dirty="0" smtClean="0"/>
              <a:t>(par </a:t>
            </a:r>
            <a:r>
              <a:rPr lang="fr-FR" dirty="0"/>
              <a:t>ligne, de gauche à </a:t>
            </a:r>
            <a:r>
              <a:rPr lang="fr-FR" dirty="0" smtClean="0"/>
              <a:t>droite) </a:t>
            </a:r>
            <a:r>
              <a:rPr lang="fr-FR" dirty="0"/>
              <a:t>soit </a:t>
            </a:r>
            <a:r>
              <a:rPr lang="fr-FR" dirty="0" smtClean="0"/>
              <a:t>verticalement (par </a:t>
            </a:r>
            <a:r>
              <a:rPr lang="fr-FR" dirty="0"/>
              <a:t>colonne, de haut en </a:t>
            </a:r>
            <a:r>
              <a:rPr lang="fr-FR" dirty="0" smtClean="0"/>
              <a:t>bas). </a:t>
            </a:r>
          </a:p>
          <a:p>
            <a:r>
              <a:rPr lang="fr-FR" dirty="0"/>
              <a:t>Un des paramètres du constructeur </a:t>
            </a:r>
            <a:r>
              <a:rPr lang="fr-FR" dirty="0" smtClean="0"/>
              <a:t>(de </a:t>
            </a:r>
            <a:r>
              <a:rPr lang="fr-FR" dirty="0"/>
              <a:t>type </a:t>
            </a:r>
            <a:r>
              <a:rPr lang="fr-FR" dirty="0" smtClean="0"/>
              <a:t>Orientation) </a:t>
            </a:r>
            <a:r>
              <a:rPr lang="fr-FR" dirty="0"/>
              <a:t>détermine </a:t>
            </a:r>
            <a:r>
              <a:rPr lang="fr-FR" dirty="0" smtClean="0"/>
              <a:t>s'il </a:t>
            </a:r>
            <a:r>
              <a:rPr lang="fr-FR" dirty="0"/>
              <a:t>s'agit d'un </a:t>
            </a:r>
            <a:r>
              <a:rPr lang="fr-FR" dirty="0" err="1" smtClean="0"/>
              <a:t>TilePane</a:t>
            </a:r>
            <a:r>
              <a:rPr lang="fr-FR" dirty="0" smtClean="0"/>
              <a:t> horizontal </a:t>
            </a:r>
            <a:r>
              <a:rPr lang="fr-FR" dirty="0"/>
              <a:t>(par défaut) ou vertical. </a:t>
            </a:r>
            <a:endParaRPr lang="fr-FR" dirty="0" smtClean="0"/>
          </a:p>
          <a:p>
            <a:r>
              <a:rPr lang="fr-FR" dirty="0"/>
              <a:t>On définit pour la grille un certain nombre de colonnes </a:t>
            </a:r>
            <a:r>
              <a:rPr lang="fr-FR" dirty="0" smtClean="0"/>
              <a:t>(</a:t>
            </a:r>
            <a:r>
              <a:rPr lang="fr-FR" dirty="0"/>
              <a:t>propriété </a:t>
            </a:r>
            <a:r>
              <a:rPr lang="fr-FR" dirty="0" err="1" smtClean="0"/>
              <a:t>prefColumns</a:t>
            </a:r>
            <a:r>
              <a:rPr lang="fr-FR" dirty="0" smtClean="0"/>
              <a:t>) </a:t>
            </a:r>
            <a:r>
              <a:rPr lang="fr-FR" dirty="0"/>
              <a:t>si l'orientation est horizontale ou un certain nombre </a:t>
            </a:r>
            <a:r>
              <a:rPr lang="fr-FR" dirty="0" smtClean="0"/>
              <a:t>de </a:t>
            </a:r>
            <a:r>
              <a:rPr lang="fr-FR" dirty="0"/>
              <a:t>lignes (propriété </a:t>
            </a:r>
            <a:r>
              <a:rPr lang="fr-FR" dirty="0" err="1" smtClean="0"/>
              <a:t>prefRows</a:t>
            </a:r>
            <a:r>
              <a:rPr lang="fr-FR" dirty="0" smtClean="0"/>
              <a:t>) </a:t>
            </a:r>
            <a:r>
              <a:rPr lang="fr-FR" dirty="0"/>
              <a:t>si l'orientation est verticale. </a:t>
            </a:r>
            <a:endParaRPr lang="fr-FR" dirty="0" smtClean="0"/>
          </a:p>
          <a:p>
            <a:r>
              <a:rPr lang="fr-FR" dirty="0"/>
              <a:t>Toutes les </a:t>
            </a:r>
            <a:r>
              <a:rPr lang="fr-FR" b="1" dirty="0" smtClean="0"/>
              <a:t>cellules </a:t>
            </a:r>
            <a:r>
              <a:rPr lang="fr-FR" dirty="0" smtClean="0"/>
              <a:t>de </a:t>
            </a:r>
            <a:r>
              <a:rPr lang="fr-FR" dirty="0"/>
              <a:t>cette grille (les tuiles) ont la </a:t>
            </a:r>
            <a:r>
              <a:rPr lang="fr-FR" b="1" dirty="0" smtClean="0"/>
              <a:t>même </a:t>
            </a:r>
            <a:r>
              <a:rPr lang="fr-FR" b="1" dirty="0"/>
              <a:t>taille </a:t>
            </a:r>
            <a:r>
              <a:rPr lang="fr-FR" dirty="0" smtClean="0"/>
              <a:t>qui correspond </a:t>
            </a:r>
            <a:r>
              <a:rPr lang="fr-FR" dirty="0"/>
              <a:t>à la plus grande largeur préférée et </a:t>
            </a:r>
            <a:r>
              <a:rPr lang="fr-FR" dirty="0" smtClean="0"/>
              <a:t>à </a:t>
            </a:r>
            <a:r>
              <a:rPr lang="fr-FR" dirty="0"/>
              <a:t>la </a:t>
            </a:r>
            <a:r>
              <a:rPr lang="fr-FR" dirty="0" smtClean="0"/>
              <a:t>plus </a:t>
            </a:r>
            <a:r>
              <a:rPr lang="fr-FR" dirty="0"/>
              <a:t>grande </a:t>
            </a:r>
            <a:r>
              <a:rPr lang="fr-FR" dirty="0" smtClean="0"/>
              <a:t>hauteur préférée parmi </a:t>
            </a:r>
            <a:r>
              <a:rPr lang="fr-FR" dirty="0"/>
              <a:t>les composants placés dans ce conteneur </a:t>
            </a:r>
            <a:endParaRPr lang="fr-FR" dirty="0" smtClean="0"/>
          </a:p>
          <a:p>
            <a:r>
              <a:rPr lang="fr-FR" dirty="0"/>
              <a:t>Le conteneur </a:t>
            </a:r>
            <a:r>
              <a:rPr lang="fr-FR" dirty="0" err="1" smtClean="0"/>
              <a:t>TilePane</a:t>
            </a:r>
            <a:r>
              <a:rPr lang="fr-FR" dirty="0" smtClean="0"/>
              <a:t> est </a:t>
            </a:r>
            <a:r>
              <a:rPr lang="fr-FR" dirty="0"/>
              <a:t>très proche du conteneur </a:t>
            </a:r>
            <a:r>
              <a:rPr lang="fr-FR" dirty="0" err="1" smtClean="0"/>
              <a:t>FlowPane</a:t>
            </a:r>
            <a:r>
              <a:rPr lang="fr-FR" dirty="0" smtClean="0"/>
              <a:t>. </a:t>
            </a:r>
            <a:r>
              <a:rPr lang="fr-FR" dirty="0"/>
              <a:t>La </a:t>
            </a:r>
            <a:r>
              <a:rPr lang="fr-FR" dirty="0" smtClean="0"/>
              <a:t>différence </a:t>
            </a:r>
            <a:r>
              <a:rPr lang="fr-FR" dirty="0"/>
              <a:t>principale réside dans le fait que toutes les cellules ont </a:t>
            </a:r>
            <a:r>
              <a:rPr lang="fr-FR" dirty="0" smtClean="0"/>
              <a:t>obligatoirement </a:t>
            </a:r>
            <a:r>
              <a:rPr lang="fr-FR" dirty="0"/>
              <a:t>la même taille </a:t>
            </a:r>
            <a:r>
              <a:rPr lang="fr-FR" dirty="0" smtClean="0"/>
              <a:t>(ce </a:t>
            </a:r>
            <a:r>
              <a:rPr lang="fr-FR" dirty="0"/>
              <a:t>qui n'est pas le cas pour </a:t>
            </a:r>
            <a:r>
              <a:rPr lang="fr-FR" dirty="0" err="1" smtClean="0"/>
              <a:t>FlowPane</a:t>
            </a:r>
            <a:r>
              <a:rPr lang="fr-FR" dirty="0" smtClean="0"/>
              <a:t>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47847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TilePane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Quelques propriétés importantes du conteneur </a:t>
            </a:r>
            <a:r>
              <a:rPr lang="fr-FR" dirty="0" err="1" smtClean="0"/>
              <a:t>TilePane</a:t>
            </a:r>
            <a:r>
              <a:rPr lang="fr-FR" dirty="0" smtClean="0"/>
              <a:t> : </a:t>
            </a:r>
          </a:p>
          <a:p>
            <a:pPr lvl="1"/>
            <a:r>
              <a:rPr lang="fr-FR" dirty="0" err="1" smtClean="0"/>
              <a:t>hgap</a:t>
            </a:r>
            <a:r>
              <a:rPr lang="fr-FR" dirty="0" smtClean="0"/>
              <a:t> : Espacement </a:t>
            </a:r>
            <a:r>
              <a:rPr lang="fr-FR" dirty="0"/>
              <a:t>horizontal entre les composants ou colonnes </a:t>
            </a:r>
            <a:r>
              <a:rPr lang="fr-FR" dirty="0" smtClean="0"/>
              <a:t>(</a:t>
            </a:r>
            <a:r>
              <a:rPr lang="fr-FR" dirty="0"/>
              <a:t>peut aussi être passé au </a:t>
            </a:r>
            <a:r>
              <a:rPr lang="fr-FR" dirty="0" smtClean="0"/>
              <a:t>constructeur). </a:t>
            </a:r>
          </a:p>
          <a:p>
            <a:pPr lvl="1"/>
            <a:r>
              <a:rPr lang="fr-FR" dirty="0" err="1" smtClean="0"/>
              <a:t>vgap</a:t>
            </a:r>
            <a:r>
              <a:rPr lang="fr-FR" dirty="0" smtClean="0"/>
              <a:t> : Espacement </a:t>
            </a:r>
            <a:r>
              <a:rPr lang="fr-FR" dirty="0"/>
              <a:t>vertical entre les composants ou lignes </a:t>
            </a:r>
            <a:r>
              <a:rPr lang="fr-FR" dirty="0" smtClean="0"/>
              <a:t>(</a:t>
            </a:r>
            <a:r>
              <a:rPr lang="fr-FR" dirty="0"/>
              <a:t>peut aussi être passé au </a:t>
            </a:r>
            <a:r>
              <a:rPr lang="fr-FR" dirty="0" smtClean="0"/>
              <a:t>constructeur). </a:t>
            </a:r>
          </a:p>
          <a:p>
            <a:pPr lvl="1"/>
            <a:r>
              <a:rPr lang="fr-FR" dirty="0" err="1" smtClean="0"/>
              <a:t>padding</a:t>
            </a:r>
            <a:r>
              <a:rPr lang="fr-FR" dirty="0" smtClean="0"/>
              <a:t> : Espacement </a:t>
            </a:r>
            <a:r>
              <a:rPr lang="fr-FR" dirty="0"/>
              <a:t>autour du conteneur (</a:t>
            </a:r>
            <a:r>
              <a:rPr lang="fr-FR" dirty="0" smtClean="0"/>
              <a:t>marge). </a:t>
            </a:r>
          </a:p>
          <a:p>
            <a:pPr lvl="1"/>
            <a:r>
              <a:rPr lang="fr-FR" dirty="0" err="1" smtClean="0"/>
              <a:t>alignment</a:t>
            </a:r>
            <a:r>
              <a:rPr lang="fr-FR" dirty="0" smtClean="0"/>
              <a:t> : Alignement </a:t>
            </a:r>
            <a:r>
              <a:rPr lang="fr-FR" dirty="0"/>
              <a:t>global </a:t>
            </a:r>
            <a:r>
              <a:rPr lang="fr-FR" dirty="0" smtClean="0"/>
              <a:t>de </a:t>
            </a:r>
            <a:r>
              <a:rPr lang="fr-FR" dirty="0"/>
              <a:t>la grille </a:t>
            </a:r>
            <a:r>
              <a:rPr lang="fr-FR" dirty="0" smtClean="0"/>
              <a:t>dans </a:t>
            </a:r>
            <a:r>
              <a:rPr lang="fr-FR" dirty="0"/>
              <a:t>le </a:t>
            </a:r>
            <a:r>
              <a:rPr lang="fr-FR" dirty="0" smtClean="0"/>
              <a:t>conteneur (</a:t>
            </a:r>
            <a:r>
              <a:rPr lang="fr-FR" dirty="0"/>
              <a:t>par défaut </a:t>
            </a:r>
            <a:r>
              <a:rPr lang="fr-FR" dirty="0" smtClean="0"/>
              <a:t>TOP_LEFT). </a:t>
            </a:r>
          </a:p>
          <a:p>
            <a:pPr lvl="1"/>
            <a:r>
              <a:rPr lang="fr-FR" dirty="0" err="1" smtClean="0"/>
              <a:t>tileAlignment</a:t>
            </a:r>
            <a:r>
              <a:rPr lang="fr-FR" dirty="0" smtClean="0"/>
              <a:t> : Alignement </a:t>
            </a:r>
            <a:r>
              <a:rPr lang="fr-FR" dirty="0"/>
              <a:t>des composants à l'intérieur de chaque tuile </a:t>
            </a:r>
            <a:r>
              <a:rPr lang="fr-FR" dirty="0" smtClean="0"/>
              <a:t>(</a:t>
            </a:r>
            <a:r>
              <a:rPr lang="fr-FR" dirty="0"/>
              <a:t>par défaut </a:t>
            </a:r>
            <a:r>
              <a:rPr lang="fr-FR" dirty="0" smtClean="0"/>
              <a:t>CENTER). </a:t>
            </a:r>
            <a:r>
              <a:rPr lang="fr-FR" dirty="0"/>
              <a:t>Peut être redéfini individuellement </a:t>
            </a:r>
            <a:r>
              <a:rPr lang="fr-FR" dirty="0" smtClean="0"/>
              <a:t>(</a:t>
            </a:r>
            <a:r>
              <a:rPr lang="fr-FR" dirty="0"/>
              <a:t>par la propriété </a:t>
            </a:r>
            <a:r>
              <a:rPr lang="fr-FR" dirty="0" err="1" smtClean="0"/>
              <a:t>alignment</a:t>
            </a:r>
            <a:r>
              <a:rPr lang="fr-FR" dirty="0" smtClean="0"/>
              <a:t> de </a:t>
            </a:r>
            <a:r>
              <a:rPr lang="fr-FR" dirty="0"/>
              <a:t>chaque composant). </a:t>
            </a:r>
            <a:endParaRPr lang="fr-FR" dirty="0" smtClean="0"/>
          </a:p>
          <a:p>
            <a:pPr lvl="1"/>
            <a:r>
              <a:rPr lang="fr-FR" dirty="0" err="1" smtClean="0"/>
              <a:t>prefColumns</a:t>
            </a:r>
            <a:r>
              <a:rPr lang="fr-FR" dirty="0" smtClean="0"/>
              <a:t> : Nombre </a:t>
            </a:r>
            <a:r>
              <a:rPr lang="fr-FR" dirty="0"/>
              <a:t>préféré de colonnes (par défaut 5) si horizontal. </a:t>
            </a:r>
            <a:r>
              <a:rPr lang="fr-FR" dirty="0" smtClean="0"/>
              <a:t>Détermine </a:t>
            </a:r>
            <a:r>
              <a:rPr lang="fr-FR" dirty="0"/>
              <a:t>la largeur préférée du conteneur. </a:t>
            </a:r>
            <a:endParaRPr lang="fr-FR" dirty="0" smtClean="0"/>
          </a:p>
          <a:p>
            <a:pPr lvl="1"/>
            <a:r>
              <a:rPr lang="fr-FR" dirty="0" err="1" smtClean="0"/>
              <a:t>prefRows</a:t>
            </a:r>
            <a:r>
              <a:rPr lang="fr-FR" dirty="0" smtClean="0"/>
              <a:t> : Nombre </a:t>
            </a:r>
            <a:r>
              <a:rPr lang="fr-FR" dirty="0"/>
              <a:t>préféré de </a:t>
            </a:r>
            <a:r>
              <a:rPr lang="fr-FR" dirty="0" smtClean="0"/>
              <a:t>lignes (</a:t>
            </a:r>
            <a:r>
              <a:rPr lang="fr-FR" dirty="0"/>
              <a:t>par défaut 5) si </a:t>
            </a:r>
            <a:r>
              <a:rPr lang="fr-FR" dirty="0" smtClean="0"/>
              <a:t>vertical</a:t>
            </a:r>
            <a:r>
              <a:rPr lang="fr-FR" dirty="0"/>
              <a:t>. </a:t>
            </a:r>
            <a:r>
              <a:rPr lang="fr-FR" dirty="0" smtClean="0"/>
              <a:t>Détermine </a:t>
            </a:r>
            <a:r>
              <a:rPr lang="fr-FR" dirty="0"/>
              <a:t>la </a:t>
            </a:r>
            <a:r>
              <a:rPr lang="fr-FR" dirty="0" smtClean="0"/>
              <a:t>hauteur </a:t>
            </a:r>
            <a:r>
              <a:rPr lang="fr-FR" dirty="0"/>
              <a:t>préférée </a:t>
            </a:r>
            <a:r>
              <a:rPr lang="fr-FR" dirty="0" smtClean="0"/>
              <a:t>du conteneur</a:t>
            </a:r>
            <a:r>
              <a:rPr lang="fr-FR" dirty="0"/>
              <a:t>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18836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TilePane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Suite des propriétés </a:t>
            </a:r>
            <a:r>
              <a:rPr lang="fr-FR" dirty="0" smtClean="0"/>
              <a:t>: </a:t>
            </a:r>
          </a:p>
          <a:p>
            <a:pPr lvl="1"/>
            <a:r>
              <a:rPr lang="fr-FR" dirty="0" err="1" smtClean="0"/>
              <a:t>prefTileWidth</a:t>
            </a:r>
            <a:r>
              <a:rPr lang="fr-FR" dirty="0" smtClean="0"/>
              <a:t> : Détermine </a:t>
            </a:r>
            <a:r>
              <a:rPr lang="fr-FR" dirty="0"/>
              <a:t>la largeur préférée </a:t>
            </a:r>
            <a:r>
              <a:rPr lang="fr-FR" dirty="0" smtClean="0"/>
              <a:t>des </a:t>
            </a:r>
            <a:r>
              <a:rPr lang="fr-FR" dirty="0"/>
              <a:t>tuiles (cellules). </a:t>
            </a:r>
            <a:r>
              <a:rPr lang="fr-FR" dirty="0" smtClean="0"/>
              <a:t>Change </a:t>
            </a:r>
            <a:r>
              <a:rPr lang="fr-FR" dirty="0"/>
              <a:t>la valeur calculée par </a:t>
            </a:r>
            <a:r>
              <a:rPr lang="fr-FR" dirty="0" smtClean="0"/>
              <a:t>défaut (USE_COMPUTED_SIZE). </a:t>
            </a:r>
          </a:p>
          <a:p>
            <a:pPr lvl="1"/>
            <a:r>
              <a:rPr lang="fr-FR" dirty="0" err="1" smtClean="0"/>
              <a:t>prefTileHeight</a:t>
            </a:r>
            <a:r>
              <a:rPr lang="fr-FR" dirty="0" smtClean="0"/>
              <a:t> : Détermine </a:t>
            </a:r>
            <a:r>
              <a:rPr lang="fr-FR" dirty="0"/>
              <a:t>la </a:t>
            </a:r>
            <a:r>
              <a:rPr lang="fr-FR" dirty="0" smtClean="0"/>
              <a:t>hauteur préférée </a:t>
            </a:r>
            <a:r>
              <a:rPr lang="fr-FR" dirty="0"/>
              <a:t>des tuiles (</a:t>
            </a:r>
            <a:r>
              <a:rPr lang="fr-FR" dirty="0" smtClean="0"/>
              <a:t>cellules). Change </a:t>
            </a:r>
            <a:r>
              <a:rPr lang="fr-FR" dirty="0"/>
              <a:t>la valeur calculée par défaut </a:t>
            </a:r>
            <a:r>
              <a:rPr lang="fr-FR" dirty="0" smtClean="0"/>
              <a:t>(USE_COMPUTED_SIZE). 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425146" y="4150658"/>
            <a:ext cx="95942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FFC000"/>
                </a:solidFill>
              </a:rPr>
              <a:t>Remarque </a:t>
            </a:r>
            <a:r>
              <a:rPr lang="fr-FR" i="1" dirty="0" smtClean="0">
                <a:solidFill>
                  <a:srgbClr val="FFC000"/>
                </a:solidFill>
              </a:rPr>
              <a:t>:</a:t>
            </a:r>
            <a:r>
              <a:rPr lang="fr-FR" dirty="0" smtClean="0">
                <a:solidFill>
                  <a:srgbClr val="FFC000"/>
                </a:solidFill>
              </a:rPr>
              <a:t> Les </a:t>
            </a:r>
            <a:r>
              <a:rPr lang="fr-FR" dirty="0">
                <a:solidFill>
                  <a:srgbClr val="FFC000"/>
                </a:solidFill>
              </a:rPr>
              <a:t>propriétés </a:t>
            </a:r>
            <a:r>
              <a:rPr lang="fr-FR" dirty="0" err="1" smtClean="0">
                <a:solidFill>
                  <a:srgbClr val="FFC000"/>
                </a:solidFill>
              </a:rPr>
              <a:t>prefColumns</a:t>
            </a:r>
            <a:r>
              <a:rPr lang="fr-FR" dirty="0" smtClean="0">
                <a:solidFill>
                  <a:srgbClr val="FFC000"/>
                </a:solidFill>
              </a:rPr>
              <a:t> et </a:t>
            </a:r>
            <a:r>
              <a:rPr lang="fr-FR" dirty="0" err="1" smtClean="0">
                <a:solidFill>
                  <a:srgbClr val="FFC000"/>
                </a:solidFill>
              </a:rPr>
              <a:t>prefRows</a:t>
            </a:r>
            <a:r>
              <a:rPr lang="fr-FR" dirty="0" smtClean="0">
                <a:solidFill>
                  <a:srgbClr val="FFC000"/>
                </a:solidFill>
              </a:rPr>
              <a:t> ne </a:t>
            </a:r>
            <a:r>
              <a:rPr lang="fr-FR" dirty="0">
                <a:solidFill>
                  <a:srgbClr val="FFC000"/>
                </a:solidFill>
              </a:rPr>
              <a:t>reflètent pas </a:t>
            </a:r>
          </a:p>
          <a:p>
            <a:r>
              <a:rPr lang="fr-FR" dirty="0">
                <a:solidFill>
                  <a:srgbClr val="FFC000"/>
                </a:solidFill>
              </a:rPr>
              <a:t>nécessairement le nombre de colonnes ou le nombre de lignes </a:t>
            </a:r>
            <a:r>
              <a:rPr lang="fr-FR" dirty="0" smtClean="0">
                <a:solidFill>
                  <a:srgbClr val="FFC000"/>
                </a:solidFill>
              </a:rPr>
              <a:t>actuels </a:t>
            </a:r>
            <a:r>
              <a:rPr lang="fr-FR" dirty="0">
                <a:solidFill>
                  <a:srgbClr val="FFC000"/>
                </a:solidFill>
              </a:rPr>
              <a:t>de la grille. </a:t>
            </a:r>
          </a:p>
          <a:p>
            <a:r>
              <a:rPr lang="fr-FR" dirty="0">
                <a:solidFill>
                  <a:srgbClr val="FFC000"/>
                </a:solidFill>
              </a:rPr>
              <a:t>Ces propriétés servent uniquement à calculer la taille préférée </a:t>
            </a:r>
            <a:r>
              <a:rPr lang="fr-FR" dirty="0" smtClean="0">
                <a:solidFill>
                  <a:srgbClr val="FFC000"/>
                </a:solidFill>
              </a:rPr>
              <a:t>du </a:t>
            </a:r>
            <a:r>
              <a:rPr lang="fr-FR" dirty="0">
                <a:solidFill>
                  <a:srgbClr val="FFC000"/>
                </a:solidFill>
              </a:rPr>
              <a:t>conteneur. </a:t>
            </a:r>
            <a:endParaRPr lang="fr-FR" dirty="0" smtClean="0">
              <a:solidFill>
                <a:srgbClr val="FFC000"/>
              </a:solidFill>
            </a:endParaRPr>
          </a:p>
          <a:p>
            <a:r>
              <a:rPr lang="fr-FR" dirty="0" smtClean="0">
                <a:solidFill>
                  <a:srgbClr val="FFC000"/>
                </a:solidFill>
              </a:rPr>
              <a:t>Si </a:t>
            </a:r>
            <a:r>
              <a:rPr lang="fr-FR" dirty="0">
                <a:solidFill>
                  <a:srgbClr val="FFC000"/>
                </a:solidFill>
              </a:rPr>
              <a:t>la taille du conteneur change, le nombre de </a:t>
            </a:r>
            <a:r>
              <a:rPr lang="fr-FR" dirty="0" smtClean="0">
                <a:solidFill>
                  <a:srgbClr val="FFC000"/>
                </a:solidFill>
              </a:rPr>
              <a:t>lignes </a:t>
            </a:r>
            <a:r>
              <a:rPr lang="fr-FR" dirty="0">
                <a:solidFill>
                  <a:srgbClr val="FFC000"/>
                </a:solidFill>
              </a:rPr>
              <a:t>et de colonnes sera adapté à </a:t>
            </a:r>
            <a:endParaRPr lang="fr-FR" dirty="0" smtClean="0">
              <a:solidFill>
                <a:srgbClr val="FFC000"/>
              </a:solidFill>
            </a:endParaRPr>
          </a:p>
          <a:p>
            <a:r>
              <a:rPr lang="fr-FR" dirty="0" smtClean="0">
                <a:solidFill>
                  <a:srgbClr val="FFC000"/>
                </a:solidFill>
              </a:rPr>
              <a:t>l'espace </a:t>
            </a:r>
            <a:r>
              <a:rPr lang="fr-FR" dirty="0">
                <a:solidFill>
                  <a:srgbClr val="FFC000"/>
                </a:solidFill>
              </a:rPr>
              <a:t>à disposition </a:t>
            </a:r>
            <a:r>
              <a:rPr lang="fr-FR" dirty="0" smtClean="0">
                <a:solidFill>
                  <a:srgbClr val="FFC000"/>
                </a:solidFill>
              </a:rPr>
              <a:t>(</a:t>
            </a:r>
            <a:r>
              <a:rPr lang="fr-FR" i="1" dirty="0" err="1" smtClean="0">
                <a:solidFill>
                  <a:srgbClr val="FFC000"/>
                </a:solidFill>
              </a:rPr>
              <a:t>wrapping</a:t>
            </a:r>
            <a:r>
              <a:rPr lang="fr-FR" i="1" dirty="0" smtClean="0">
                <a:solidFill>
                  <a:srgbClr val="FFC000"/>
                </a:solidFill>
              </a:rPr>
              <a:t> </a:t>
            </a:r>
            <a:r>
              <a:rPr lang="fr-FR" dirty="0" smtClean="0">
                <a:solidFill>
                  <a:srgbClr val="FFC000"/>
                </a:solidFill>
              </a:rPr>
              <a:t>automatique </a:t>
            </a:r>
            <a:r>
              <a:rPr lang="fr-FR" dirty="0">
                <a:solidFill>
                  <a:srgbClr val="FFC000"/>
                </a:solidFill>
              </a:rPr>
              <a:t>des tuiles</a:t>
            </a:r>
            <a:r>
              <a:rPr lang="fr-FR" dirty="0" smtClean="0">
                <a:solidFill>
                  <a:srgbClr val="FFC000"/>
                </a:solidFill>
              </a:rPr>
              <a:t>)</a:t>
            </a:r>
            <a:r>
              <a:rPr lang="fr-FR" i="1" dirty="0" smtClean="0">
                <a:solidFill>
                  <a:srgbClr val="FFC000"/>
                </a:solidFill>
              </a:rPr>
              <a:t>. </a:t>
            </a:r>
            <a:endParaRPr lang="fr-F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10161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TilePane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L'ajout des composants enfants dans un conteneur </a:t>
            </a:r>
            <a:r>
              <a:rPr lang="fr-FR" dirty="0" err="1" smtClean="0"/>
              <a:t>TilePane</a:t>
            </a:r>
            <a:r>
              <a:rPr lang="fr-FR" dirty="0" smtClean="0"/>
              <a:t> s'effectue </a:t>
            </a:r>
            <a:r>
              <a:rPr lang="fr-FR" dirty="0"/>
              <a:t>en invoquant l'une des deux méthodes : </a:t>
            </a:r>
            <a:endParaRPr lang="fr-FR" dirty="0" smtClean="0"/>
          </a:p>
          <a:p>
            <a:pPr lvl="1"/>
            <a:r>
              <a:rPr lang="fr-FR" dirty="0" err="1" smtClean="0"/>
              <a:t>getChildren</a:t>
            </a:r>
            <a:r>
              <a:rPr lang="fr-FR" dirty="0" smtClean="0"/>
              <a:t>().</a:t>
            </a:r>
            <a:r>
              <a:rPr lang="fr-FR" dirty="0" err="1" smtClean="0"/>
              <a:t>add</a:t>
            </a:r>
            <a:r>
              <a:rPr lang="fr-FR" dirty="0" smtClean="0"/>
              <a:t>(</a:t>
            </a:r>
            <a:r>
              <a:rPr lang="fr-FR" i="1" dirty="0" err="1" smtClean="0"/>
              <a:t>node</a:t>
            </a:r>
            <a:r>
              <a:rPr lang="fr-FR" dirty="0" smtClean="0"/>
              <a:t>) </a:t>
            </a:r>
          </a:p>
          <a:p>
            <a:pPr lvl="1"/>
            <a:r>
              <a:rPr lang="fr-FR" dirty="0" err="1" smtClean="0"/>
              <a:t>getChildren</a:t>
            </a:r>
            <a:r>
              <a:rPr lang="fr-FR" dirty="0" smtClean="0"/>
              <a:t>().</a:t>
            </a:r>
            <a:r>
              <a:rPr lang="fr-FR" dirty="0" err="1" smtClean="0"/>
              <a:t>addAll</a:t>
            </a:r>
            <a:r>
              <a:rPr lang="fr-FR" dirty="0" smtClean="0"/>
              <a:t>(</a:t>
            </a:r>
            <a:r>
              <a:rPr lang="fr-FR" i="1" dirty="0" smtClean="0"/>
              <a:t>node1</a:t>
            </a:r>
            <a:r>
              <a:rPr lang="fr-FR" dirty="0" smtClean="0"/>
              <a:t>, </a:t>
            </a:r>
            <a:r>
              <a:rPr lang="fr-FR" i="1" dirty="0" smtClean="0"/>
              <a:t>node2</a:t>
            </a:r>
            <a:r>
              <a:rPr lang="fr-FR" dirty="0" smtClean="0"/>
              <a:t>, </a:t>
            </a:r>
            <a:r>
              <a:rPr lang="fr-FR" i="1" dirty="0" smtClean="0"/>
              <a:t>node3</a:t>
            </a:r>
            <a:r>
              <a:rPr lang="fr-FR" dirty="0" smtClean="0"/>
              <a:t>, </a:t>
            </a:r>
            <a:r>
              <a:rPr lang="fr-FR" i="1" dirty="0" smtClean="0"/>
              <a:t>…</a:t>
            </a:r>
            <a:r>
              <a:rPr lang="fr-FR" dirty="0" smtClean="0"/>
              <a:t>) </a:t>
            </a:r>
          </a:p>
          <a:p>
            <a:r>
              <a:rPr lang="fr-FR" dirty="0"/>
              <a:t>Exemple avec des libellés </a:t>
            </a:r>
            <a:r>
              <a:rPr lang="fr-FR" dirty="0" smtClean="0"/>
              <a:t>(Label) </a:t>
            </a:r>
            <a:r>
              <a:rPr lang="fr-FR" dirty="0"/>
              <a:t>et des boutons </a:t>
            </a:r>
            <a:r>
              <a:rPr lang="fr-FR" dirty="0" smtClean="0"/>
              <a:t>(</a:t>
            </a:r>
            <a:r>
              <a:rPr lang="fr-FR" dirty="0" err="1" smtClean="0"/>
              <a:t>Button</a:t>
            </a:r>
            <a:r>
              <a:rPr lang="fr-FR" dirty="0" smtClean="0"/>
              <a:t>) </a:t>
            </a:r>
          </a:p>
          <a:p>
            <a:pPr lvl="1"/>
            <a:r>
              <a:rPr lang="fr-FR" dirty="0" smtClean="0"/>
              <a:t>La </a:t>
            </a:r>
            <a:r>
              <a:rPr lang="fr-FR" dirty="0"/>
              <a:t>police de caractères du bouton </a:t>
            </a:r>
            <a:r>
              <a:rPr lang="fr-FR" dirty="0" smtClean="0"/>
              <a:t>"__Echo__" </a:t>
            </a:r>
            <a:r>
              <a:rPr lang="fr-FR" dirty="0"/>
              <a:t>a été agrandie et </a:t>
            </a:r>
            <a:r>
              <a:rPr lang="fr-FR" dirty="0" smtClean="0"/>
              <a:t>détermine </a:t>
            </a:r>
            <a:r>
              <a:rPr lang="fr-FR" dirty="0"/>
              <a:t>la taille de toutes les tuiles (cellules)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921" y="4815659"/>
            <a:ext cx="2551834" cy="13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74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Déploiement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Une </a:t>
            </a:r>
            <a:r>
              <a:rPr lang="fr-FR" dirty="0"/>
              <a:t>application </a:t>
            </a:r>
            <a:r>
              <a:rPr lang="fr-FR" i="1" dirty="0" err="1"/>
              <a:t>JavaFX</a:t>
            </a:r>
            <a:r>
              <a:rPr lang="fr-FR" i="1" dirty="0"/>
              <a:t> </a:t>
            </a:r>
            <a:r>
              <a:rPr lang="fr-FR" dirty="0"/>
              <a:t>peut être déployée (mise à disposition des utilisateurs) de différentes manières : </a:t>
            </a:r>
            <a:endParaRPr lang="fr-FR" dirty="0" smtClean="0"/>
          </a:p>
          <a:p>
            <a:pPr lvl="1"/>
            <a:r>
              <a:rPr lang="fr-FR" b="1" dirty="0" smtClean="0"/>
              <a:t>Installée </a:t>
            </a:r>
            <a:r>
              <a:rPr lang="fr-FR" b="1" dirty="0"/>
              <a:t>localement </a:t>
            </a:r>
            <a:r>
              <a:rPr lang="fr-FR" dirty="0"/>
              <a:t>comme une application autonome </a:t>
            </a:r>
            <a:r>
              <a:rPr lang="fr-FR" i="1" dirty="0"/>
              <a:t>(</a:t>
            </a:r>
            <a:r>
              <a:rPr lang="fr-FR" i="1" dirty="0" err="1"/>
              <a:t>standalone</a:t>
            </a:r>
            <a:r>
              <a:rPr lang="fr-FR" i="1" dirty="0"/>
              <a:t>/desktop application) </a:t>
            </a:r>
            <a:endParaRPr lang="fr-FR" i="1" dirty="0" smtClean="0"/>
          </a:p>
          <a:p>
            <a:pPr lvl="2"/>
            <a:r>
              <a:rPr lang="fr-FR" dirty="0" smtClean="0"/>
              <a:t>Semblable </a:t>
            </a:r>
            <a:r>
              <a:rPr lang="fr-FR" dirty="0"/>
              <a:t>à une application native </a:t>
            </a:r>
            <a:endParaRPr lang="fr-FR" dirty="0" smtClean="0"/>
          </a:p>
          <a:p>
            <a:pPr lvl="2"/>
            <a:r>
              <a:rPr lang="fr-FR" dirty="0" smtClean="0"/>
              <a:t>La </a:t>
            </a:r>
            <a:r>
              <a:rPr lang="fr-FR" dirty="0"/>
              <a:t>machine virtuelle </a:t>
            </a:r>
            <a:r>
              <a:rPr lang="fr-FR" i="1" dirty="0"/>
              <a:t>Java </a:t>
            </a:r>
            <a:r>
              <a:rPr lang="fr-FR" dirty="0"/>
              <a:t>peut être intégrée ou non dans l'exécutable (.</a:t>
            </a:r>
            <a:r>
              <a:rPr lang="fr-FR" dirty="0" err="1"/>
              <a:t>exe</a:t>
            </a:r>
            <a:r>
              <a:rPr lang="fr-FR" dirty="0"/>
              <a:t> ou .jar) </a:t>
            </a:r>
            <a:endParaRPr lang="fr-FR" dirty="0" smtClean="0"/>
          </a:p>
          <a:p>
            <a:pPr lvl="1"/>
            <a:r>
              <a:rPr lang="fr-FR" b="1" dirty="0" smtClean="0"/>
              <a:t>Installée </a:t>
            </a:r>
            <a:r>
              <a:rPr lang="fr-FR" b="1" dirty="0"/>
              <a:t>sur un serveur </a:t>
            </a:r>
            <a:r>
              <a:rPr lang="fr-FR" dirty="0"/>
              <a:t>et intégrée dans une page web </a:t>
            </a:r>
            <a:endParaRPr lang="fr-FR" dirty="0" smtClean="0"/>
          </a:p>
          <a:p>
            <a:pPr lvl="2"/>
            <a:r>
              <a:rPr lang="fr-FR" dirty="0" smtClean="0"/>
              <a:t>Lancée </a:t>
            </a:r>
            <a:r>
              <a:rPr lang="fr-FR" dirty="0"/>
              <a:t>depuis un navigateur, en cliquant sur un lien ou sur un autre élément actif de la page </a:t>
            </a:r>
            <a:endParaRPr lang="fr-FR" dirty="0" smtClean="0"/>
          </a:p>
          <a:p>
            <a:pPr lvl="2"/>
            <a:r>
              <a:rPr lang="fr-FR" dirty="0" smtClean="0"/>
              <a:t>Lancée </a:t>
            </a:r>
            <a:r>
              <a:rPr lang="fr-FR" dirty="0"/>
              <a:t>automatiquement dès qu'une page est chargée </a:t>
            </a:r>
            <a:endParaRPr lang="fr-FR" dirty="0" smtClean="0"/>
          </a:p>
          <a:p>
            <a:pPr lvl="2"/>
            <a:r>
              <a:rPr lang="fr-FR" dirty="0" smtClean="0"/>
              <a:t>Utilise </a:t>
            </a:r>
            <a:r>
              <a:rPr lang="fr-FR" dirty="0"/>
              <a:t>la technique </a:t>
            </a:r>
            <a:r>
              <a:rPr lang="fr-FR" i="1" dirty="0"/>
              <a:t>Java Web Start </a:t>
            </a:r>
            <a:r>
              <a:rPr lang="fr-FR" dirty="0"/>
              <a:t>(fichier JNLP + descripteur de déploiement XML) </a:t>
            </a:r>
            <a:endParaRPr lang="fr-FR" dirty="0" smtClean="0"/>
          </a:p>
          <a:p>
            <a:pPr lvl="2"/>
            <a:r>
              <a:rPr lang="fr-FR" dirty="0" smtClean="0"/>
              <a:t>Une </a:t>
            </a:r>
            <a:r>
              <a:rPr lang="fr-FR" dirty="0"/>
              <a:t>fois téléchargée, l'application peut également être lancée hors-connexion (mise en cache local)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425747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BorderPane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 conteneur </a:t>
            </a:r>
            <a:r>
              <a:rPr lang="fr-FR" b="1" dirty="0" err="1" smtClean="0"/>
              <a:t>BorderPane</a:t>
            </a:r>
            <a:r>
              <a:rPr lang="fr-FR" b="1" dirty="0" smtClean="0"/>
              <a:t> </a:t>
            </a:r>
            <a:r>
              <a:rPr lang="fr-FR" dirty="0" smtClean="0"/>
              <a:t>permet </a:t>
            </a:r>
            <a:r>
              <a:rPr lang="fr-FR" dirty="0"/>
              <a:t>de placer les composants enfants </a:t>
            </a:r>
            <a:r>
              <a:rPr lang="fr-FR" dirty="0" smtClean="0"/>
              <a:t>dans </a:t>
            </a:r>
            <a:r>
              <a:rPr lang="fr-FR" dirty="0"/>
              <a:t>cinq zones : </a:t>
            </a:r>
            <a:r>
              <a:rPr lang="fr-FR" i="1" dirty="0" smtClean="0"/>
              <a:t>Top</a:t>
            </a:r>
            <a:r>
              <a:rPr lang="fr-FR" i="1" dirty="0"/>
              <a:t>, </a:t>
            </a:r>
            <a:r>
              <a:rPr lang="fr-FR" i="1" dirty="0" err="1" smtClean="0"/>
              <a:t>Bottom</a:t>
            </a:r>
            <a:r>
              <a:rPr lang="fr-FR" i="1" dirty="0" smtClean="0"/>
              <a:t>, </a:t>
            </a:r>
            <a:r>
              <a:rPr lang="fr-FR" i="1" dirty="0" err="1" smtClean="0"/>
              <a:t>Left</a:t>
            </a:r>
            <a:r>
              <a:rPr lang="fr-FR" i="1" dirty="0" smtClean="0"/>
              <a:t>, </a:t>
            </a:r>
            <a:r>
              <a:rPr lang="fr-FR" i="1" dirty="0"/>
              <a:t>Right </a:t>
            </a:r>
            <a:r>
              <a:rPr lang="fr-FR" dirty="0" smtClean="0"/>
              <a:t>et </a:t>
            </a:r>
            <a:r>
              <a:rPr lang="fr-FR" i="1" dirty="0" smtClean="0"/>
              <a:t>Center</a:t>
            </a:r>
            <a:r>
              <a:rPr lang="fr-FR" dirty="0" smtClean="0"/>
              <a:t>. </a:t>
            </a:r>
          </a:p>
          <a:p>
            <a:r>
              <a:rPr lang="fr-FR" dirty="0"/>
              <a:t>Un seul objet </a:t>
            </a:r>
            <a:r>
              <a:rPr lang="fr-FR" dirty="0" err="1" smtClean="0"/>
              <a:t>Node</a:t>
            </a:r>
            <a:r>
              <a:rPr lang="fr-FR" dirty="0" smtClean="0"/>
              <a:t> (</a:t>
            </a:r>
            <a:r>
              <a:rPr lang="fr-FR" dirty="0"/>
              <a:t>composant, conteneur, …) peut être placé </a:t>
            </a:r>
            <a:r>
              <a:rPr lang="fr-FR" dirty="0" smtClean="0"/>
              <a:t>dans chacun </a:t>
            </a:r>
            <a:r>
              <a:rPr lang="fr-FR" dirty="0"/>
              <a:t>de ces emplacements.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249" y="3619113"/>
            <a:ext cx="4522445" cy="275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5788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BorderPane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Les composants placés dans les zones </a:t>
            </a:r>
            <a:r>
              <a:rPr lang="fr-FR" b="1" i="1" dirty="0" smtClean="0"/>
              <a:t>Top </a:t>
            </a:r>
            <a:r>
              <a:rPr lang="fr-FR" dirty="0" smtClean="0"/>
              <a:t>et </a:t>
            </a:r>
            <a:r>
              <a:rPr lang="fr-FR" b="1" i="1" dirty="0" err="1" smtClean="0"/>
              <a:t>Bottom</a:t>
            </a:r>
            <a:r>
              <a:rPr lang="fr-FR" b="1" i="1" dirty="0" smtClean="0"/>
              <a:t> </a:t>
            </a:r>
            <a:r>
              <a:rPr lang="fr-FR" dirty="0" smtClean="0"/>
              <a:t>: </a:t>
            </a:r>
          </a:p>
          <a:p>
            <a:pPr lvl="1"/>
            <a:r>
              <a:rPr lang="fr-FR" dirty="0" smtClean="0"/>
              <a:t>Gardent </a:t>
            </a:r>
            <a:r>
              <a:rPr lang="fr-FR" dirty="0"/>
              <a:t>leur hauteur préférée </a:t>
            </a:r>
            <a:endParaRPr lang="fr-FR" dirty="0" smtClean="0"/>
          </a:p>
          <a:p>
            <a:pPr lvl="1"/>
            <a:r>
              <a:rPr lang="fr-FR" dirty="0" smtClean="0"/>
              <a:t>Sont </a:t>
            </a:r>
            <a:r>
              <a:rPr lang="fr-FR" dirty="0"/>
              <a:t>éventuellement agrandis </a:t>
            </a:r>
            <a:r>
              <a:rPr lang="fr-FR" dirty="0" smtClean="0"/>
              <a:t>horizontalement </a:t>
            </a:r>
            <a:r>
              <a:rPr lang="fr-FR" dirty="0"/>
              <a:t>jusqu'à leur largeur </a:t>
            </a:r>
            <a:r>
              <a:rPr lang="fr-FR" dirty="0" smtClean="0"/>
              <a:t>maximale </a:t>
            </a:r>
            <a:r>
              <a:rPr lang="fr-FR" dirty="0"/>
              <a:t>ou réduit à leur taille minimale en fonction de la largeur du </a:t>
            </a:r>
            <a:r>
              <a:rPr lang="fr-FR" dirty="0" smtClean="0"/>
              <a:t>conteneur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/>
              <a:t>Les composants placés dans les </a:t>
            </a:r>
            <a:r>
              <a:rPr lang="fr-FR" dirty="0" smtClean="0"/>
              <a:t>zones </a:t>
            </a:r>
            <a:r>
              <a:rPr lang="fr-FR" b="1" i="1" dirty="0" err="1" smtClean="0"/>
              <a:t>Left</a:t>
            </a:r>
            <a:r>
              <a:rPr lang="fr-FR" b="1" i="1" dirty="0" smtClean="0"/>
              <a:t> </a:t>
            </a:r>
            <a:r>
              <a:rPr lang="fr-FR" dirty="0" smtClean="0"/>
              <a:t>et </a:t>
            </a:r>
            <a:r>
              <a:rPr lang="fr-FR" b="1" i="1" dirty="0" smtClean="0"/>
              <a:t>Right </a:t>
            </a:r>
            <a:r>
              <a:rPr lang="fr-FR" dirty="0" smtClean="0"/>
              <a:t>: </a:t>
            </a:r>
          </a:p>
          <a:p>
            <a:pPr lvl="1"/>
            <a:r>
              <a:rPr lang="fr-FR" dirty="0" smtClean="0"/>
              <a:t>Gardent leur largeur </a:t>
            </a:r>
            <a:r>
              <a:rPr lang="fr-FR" dirty="0"/>
              <a:t>préférée </a:t>
            </a:r>
            <a:endParaRPr lang="fr-FR" dirty="0" smtClean="0"/>
          </a:p>
          <a:p>
            <a:pPr lvl="1"/>
            <a:r>
              <a:rPr lang="fr-FR" dirty="0" smtClean="0"/>
              <a:t>Sont éventuellement </a:t>
            </a:r>
            <a:r>
              <a:rPr lang="fr-FR" dirty="0"/>
              <a:t>agrandis </a:t>
            </a:r>
            <a:r>
              <a:rPr lang="fr-FR" dirty="0" smtClean="0"/>
              <a:t>verticalement jusqu'à </a:t>
            </a:r>
            <a:r>
              <a:rPr lang="fr-FR" dirty="0"/>
              <a:t>leur </a:t>
            </a:r>
            <a:r>
              <a:rPr lang="fr-FR" dirty="0" smtClean="0"/>
              <a:t>hauteur maximale </a:t>
            </a:r>
            <a:r>
              <a:rPr lang="fr-FR" dirty="0"/>
              <a:t>ou réduit à leur taille minimale en fonction de la </a:t>
            </a:r>
            <a:r>
              <a:rPr lang="fr-FR" dirty="0" smtClean="0"/>
              <a:t>hauteur restante </a:t>
            </a:r>
            <a:r>
              <a:rPr lang="fr-FR" dirty="0"/>
              <a:t>entre les (éventuelles) zones </a:t>
            </a:r>
            <a:r>
              <a:rPr lang="fr-FR" i="1" dirty="0" smtClean="0"/>
              <a:t>Top </a:t>
            </a:r>
            <a:r>
              <a:rPr lang="fr-FR" dirty="0" smtClean="0"/>
              <a:t>et </a:t>
            </a:r>
            <a:r>
              <a:rPr lang="fr-FR" i="1" dirty="0" err="1" smtClean="0"/>
              <a:t>Bottom</a:t>
            </a:r>
            <a:r>
              <a:rPr lang="fr-FR" i="1" dirty="0" smtClean="0"/>
              <a:t> </a:t>
            </a:r>
            <a:r>
              <a:rPr lang="fr-FR" dirty="0" smtClean="0"/>
              <a:t>du conteneur </a:t>
            </a:r>
          </a:p>
          <a:p>
            <a:r>
              <a:rPr lang="fr-FR" dirty="0"/>
              <a:t>Le composant placé </a:t>
            </a:r>
            <a:r>
              <a:rPr lang="fr-FR" dirty="0" smtClean="0"/>
              <a:t>dans la </a:t>
            </a:r>
            <a:r>
              <a:rPr lang="fr-FR" dirty="0"/>
              <a:t>zone </a:t>
            </a:r>
            <a:r>
              <a:rPr lang="fr-FR" b="1" i="1" dirty="0" smtClean="0"/>
              <a:t>Center </a:t>
            </a:r>
            <a:r>
              <a:rPr lang="fr-FR" dirty="0" smtClean="0"/>
              <a:t>: </a:t>
            </a:r>
          </a:p>
          <a:p>
            <a:pPr lvl="1"/>
            <a:r>
              <a:rPr lang="fr-FR" dirty="0" smtClean="0"/>
              <a:t>Est éventuellement agrandi (jusqu'à </a:t>
            </a:r>
            <a:r>
              <a:rPr lang="fr-FR" dirty="0"/>
              <a:t>sa taille maximale) ou réduit (à sa </a:t>
            </a:r>
            <a:r>
              <a:rPr lang="fr-FR" dirty="0" smtClean="0"/>
              <a:t>taille </a:t>
            </a:r>
            <a:r>
              <a:rPr lang="fr-FR" dirty="0"/>
              <a:t>minimale) dans les deux directions (largeur et hauteur) pour </a:t>
            </a:r>
            <a:r>
              <a:rPr lang="fr-FR" dirty="0" smtClean="0"/>
              <a:t>occuper </a:t>
            </a:r>
            <a:r>
              <a:rPr lang="fr-FR" dirty="0"/>
              <a:t>l'espace qui reste </a:t>
            </a:r>
            <a:r>
              <a:rPr lang="fr-FR" dirty="0" smtClean="0"/>
              <a:t>au </a:t>
            </a:r>
            <a:r>
              <a:rPr lang="fr-FR" dirty="0"/>
              <a:t>centre du </a:t>
            </a:r>
            <a:r>
              <a:rPr lang="fr-FR" dirty="0" smtClean="0"/>
              <a:t>conteneur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445" y="2694043"/>
            <a:ext cx="1219431" cy="42809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853" y="4223308"/>
            <a:ext cx="1013693" cy="38988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1509" y="5714357"/>
            <a:ext cx="1290381" cy="27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888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BorderPane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Certaines zones peuvent être laissées libres (sans composant). Elles </a:t>
            </a:r>
            <a:r>
              <a:rPr lang="fr-FR" dirty="0" smtClean="0"/>
              <a:t>n'occupent </a:t>
            </a:r>
            <a:r>
              <a:rPr lang="fr-FR" dirty="0"/>
              <a:t>alors aucune place. </a:t>
            </a:r>
            <a:endParaRPr lang="fr-FR" dirty="0" smtClean="0"/>
          </a:p>
          <a:p>
            <a:r>
              <a:rPr lang="fr-FR" dirty="0"/>
              <a:t>Si les composants n'occupent pas tout l'espace disponible dans leur </a:t>
            </a:r>
            <a:r>
              <a:rPr lang="fr-FR" dirty="0" smtClean="0"/>
              <a:t>zone</a:t>
            </a:r>
            <a:r>
              <a:rPr lang="fr-FR" dirty="0"/>
              <a:t>, leur </a:t>
            </a:r>
            <a:r>
              <a:rPr lang="fr-FR" b="1" dirty="0" smtClean="0"/>
              <a:t>point </a:t>
            </a:r>
            <a:r>
              <a:rPr lang="fr-FR" b="1" dirty="0"/>
              <a:t>d'ancrage par défaut </a:t>
            </a:r>
            <a:r>
              <a:rPr lang="fr-FR" dirty="0" smtClean="0"/>
              <a:t>(</a:t>
            </a:r>
            <a:r>
              <a:rPr lang="fr-FR" dirty="0"/>
              <a:t>alignement) respectera la </a:t>
            </a:r>
            <a:r>
              <a:rPr lang="fr-FR" dirty="0" smtClean="0"/>
              <a:t>disposition </a:t>
            </a:r>
            <a:r>
              <a:rPr lang="fr-FR" dirty="0"/>
              <a:t>suivante :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198" y="4048541"/>
            <a:ext cx="3675295" cy="239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6539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BorderPane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Des méthodes statiques de </a:t>
            </a:r>
            <a:r>
              <a:rPr lang="fr-FR" dirty="0" err="1" smtClean="0"/>
              <a:t>BorderPane</a:t>
            </a:r>
            <a:r>
              <a:rPr lang="fr-FR" dirty="0" smtClean="0"/>
              <a:t> peuvent </a:t>
            </a:r>
            <a:r>
              <a:rPr lang="fr-FR" dirty="0"/>
              <a:t>être invoquées </a:t>
            </a:r>
            <a:r>
              <a:rPr lang="fr-FR" dirty="0" smtClean="0"/>
              <a:t>pour </a:t>
            </a:r>
            <a:r>
              <a:rPr lang="fr-FR" dirty="0"/>
              <a:t>appliquer des contraintes de positionnement : </a:t>
            </a:r>
            <a:endParaRPr lang="fr-FR" dirty="0" smtClean="0"/>
          </a:p>
          <a:p>
            <a:pPr lvl="1"/>
            <a:r>
              <a:rPr lang="fr-FR" dirty="0" err="1" smtClean="0"/>
              <a:t>alignment</a:t>
            </a:r>
            <a:r>
              <a:rPr lang="fr-FR" dirty="0" smtClean="0"/>
              <a:t>() : permet de </a:t>
            </a:r>
            <a:r>
              <a:rPr lang="fr-FR" dirty="0"/>
              <a:t>modifier l'alignement par défaut du </a:t>
            </a:r>
            <a:r>
              <a:rPr lang="fr-FR" dirty="0" smtClean="0"/>
              <a:t>composant passé </a:t>
            </a:r>
            <a:r>
              <a:rPr lang="fr-FR" dirty="0"/>
              <a:t>en </a:t>
            </a:r>
            <a:r>
              <a:rPr lang="fr-FR" dirty="0" smtClean="0"/>
              <a:t>paramètre </a:t>
            </a:r>
            <a:r>
              <a:rPr lang="fr-FR" dirty="0"/>
              <a:t>(point d'ancrage) </a:t>
            </a:r>
            <a:endParaRPr lang="fr-FR" dirty="0" smtClean="0"/>
          </a:p>
          <a:p>
            <a:pPr lvl="1"/>
            <a:r>
              <a:rPr lang="fr-FR" dirty="0" err="1" smtClean="0"/>
              <a:t>margin</a:t>
            </a:r>
            <a:r>
              <a:rPr lang="fr-FR" dirty="0" smtClean="0"/>
              <a:t>() : fixe </a:t>
            </a:r>
            <a:r>
              <a:rPr lang="fr-FR" dirty="0"/>
              <a:t>une marge (objet de type </a:t>
            </a:r>
            <a:r>
              <a:rPr lang="fr-FR" dirty="0" err="1" smtClean="0"/>
              <a:t>Insets</a:t>
            </a:r>
            <a:r>
              <a:rPr lang="fr-FR" dirty="0" smtClean="0"/>
              <a:t>) </a:t>
            </a:r>
            <a:r>
              <a:rPr lang="fr-FR" dirty="0"/>
              <a:t>autour </a:t>
            </a:r>
            <a:r>
              <a:rPr lang="fr-FR" dirty="0" smtClean="0"/>
              <a:t>du composant </a:t>
            </a:r>
            <a:r>
              <a:rPr lang="fr-FR" dirty="0"/>
              <a:t>passé </a:t>
            </a:r>
            <a:r>
              <a:rPr lang="fr-FR" dirty="0" smtClean="0"/>
              <a:t>en </a:t>
            </a:r>
            <a:r>
              <a:rPr lang="fr-FR" dirty="0"/>
              <a:t>paramètre </a:t>
            </a:r>
            <a:r>
              <a:rPr lang="fr-FR" dirty="0" smtClean="0"/>
              <a:t>(par défaut </a:t>
            </a:r>
            <a:r>
              <a:rPr lang="fr-FR" dirty="0" err="1" smtClean="0"/>
              <a:t>Insets.EMPTY</a:t>
            </a:r>
            <a:r>
              <a:rPr lang="fr-FR" dirty="0" smtClean="0"/>
              <a:t>)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519" y="4157225"/>
            <a:ext cx="5321643" cy="209117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780027" y="5247740"/>
            <a:ext cx="7136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rgbClr val="FFC000"/>
                </a:solidFill>
              </a:rPr>
              <a:t>Remarque</a:t>
            </a:r>
            <a:r>
              <a:rPr lang="fr-FR" dirty="0" smtClean="0">
                <a:solidFill>
                  <a:srgbClr val="FFC000"/>
                </a:solidFill>
              </a:rPr>
              <a:t>: Par </a:t>
            </a:r>
            <a:r>
              <a:rPr lang="fr-FR" dirty="0">
                <a:solidFill>
                  <a:srgbClr val="FFC000"/>
                </a:solidFill>
              </a:rPr>
              <a:t>défaut, la taille maximale des </a:t>
            </a:r>
          </a:p>
          <a:p>
            <a:r>
              <a:rPr lang="fr-FR" dirty="0">
                <a:solidFill>
                  <a:srgbClr val="FFC000"/>
                </a:solidFill>
              </a:rPr>
              <a:t>boutons </a:t>
            </a:r>
            <a:r>
              <a:rPr lang="fr-FR" dirty="0" smtClean="0">
                <a:solidFill>
                  <a:srgbClr val="FFC000"/>
                </a:solidFill>
              </a:rPr>
              <a:t>(</a:t>
            </a:r>
            <a:r>
              <a:rPr lang="fr-FR" dirty="0" err="1" smtClean="0">
                <a:solidFill>
                  <a:srgbClr val="FFC000"/>
                </a:solidFill>
              </a:rPr>
              <a:t>Button</a:t>
            </a:r>
            <a:r>
              <a:rPr lang="fr-FR" dirty="0" smtClean="0">
                <a:solidFill>
                  <a:srgbClr val="FFC000"/>
                </a:solidFill>
              </a:rPr>
              <a:t>) </a:t>
            </a:r>
            <a:r>
              <a:rPr lang="fr-FR" dirty="0">
                <a:solidFill>
                  <a:srgbClr val="FFC000"/>
                </a:solidFill>
              </a:rPr>
              <a:t>est égale à leur taille </a:t>
            </a:r>
          </a:p>
          <a:p>
            <a:r>
              <a:rPr lang="fr-FR" dirty="0">
                <a:solidFill>
                  <a:srgbClr val="FFC000"/>
                </a:solidFill>
              </a:rPr>
              <a:t>préférée. Pour qu'ils s'agrandissent, il </a:t>
            </a:r>
            <a:r>
              <a:rPr lang="fr-FR" dirty="0" smtClean="0">
                <a:solidFill>
                  <a:srgbClr val="FFC000"/>
                </a:solidFill>
              </a:rPr>
              <a:t>faut </a:t>
            </a:r>
            <a:r>
              <a:rPr lang="fr-FR" dirty="0">
                <a:solidFill>
                  <a:srgbClr val="FFC000"/>
                </a:solidFill>
              </a:rPr>
              <a:t>modifier la propriété </a:t>
            </a:r>
          </a:p>
          <a:p>
            <a:r>
              <a:rPr lang="fr-FR" dirty="0" err="1">
                <a:solidFill>
                  <a:srgbClr val="FFC000"/>
                </a:solidFill>
              </a:rPr>
              <a:t>maxWidth</a:t>
            </a:r>
            <a:r>
              <a:rPr lang="fr-FR" dirty="0">
                <a:solidFill>
                  <a:srgbClr val="FFC000"/>
                </a:solidFill>
              </a:rPr>
              <a:t> </a:t>
            </a:r>
            <a:r>
              <a:rPr lang="fr-FR" dirty="0" smtClean="0">
                <a:solidFill>
                  <a:srgbClr val="FFC000"/>
                </a:solidFill>
              </a:rPr>
              <a:t>: </a:t>
            </a:r>
            <a:endParaRPr lang="fr-FR" dirty="0">
              <a:solidFill>
                <a:srgbClr val="FFC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600" y="6248399"/>
            <a:ext cx="3473665" cy="23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3690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BorderPane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2052918"/>
            <a:ext cx="8188969" cy="4195481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Le conteneur </a:t>
            </a:r>
            <a:r>
              <a:rPr lang="fr-FR" dirty="0" err="1" smtClean="0"/>
              <a:t>BorderPane</a:t>
            </a:r>
            <a:r>
              <a:rPr lang="fr-FR" dirty="0" smtClean="0"/>
              <a:t> est </a:t>
            </a:r>
            <a:r>
              <a:rPr lang="fr-FR" dirty="0"/>
              <a:t>fréquemment utilisé comme </a:t>
            </a:r>
            <a:r>
              <a:rPr lang="fr-FR" dirty="0" smtClean="0"/>
              <a:t>conteneur </a:t>
            </a:r>
            <a:r>
              <a:rPr lang="fr-FR" dirty="0"/>
              <a:t>racine du graphe de scène car il correspond à une division </a:t>
            </a:r>
            <a:r>
              <a:rPr lang="fr-FR" dirty="0" smtClean="0"/>
              <a:t>assez </a:t>
            </a:r>
            <a:r>
              <a:rPr lang="fr-FR" dirty="0"/>
              <a:t>classique de la fenêtre principale d'une application </a:t>
            </a:r>
            <a:r>
              <a:rPr lang="fr-FR" dirty="0" smtClean="0"/>
              <a:t>(barre </a:t>
            </a:r>
            <a:r>
              <a:rPr lang="fr-FR" dirty="0"/>
              <a:t>de </a:t>
            </a:r>
            <a:r>
              <a:rPr lang="fr-FR" dirty="0" smtClean="0"/>
              <a:t>titre</a:t>
            </a:r>
            <a:r>
              <a:rPr lang="fr-FR" dirty="0"/>
              <a:t>, barre d'état, zone d'options, zone principale, etc</a:t>
            </a:r>
            <a:r>
              <a:rPr lang="fr-FR" dirty="0" smtClean="0"/>
              <a:t>.). </a:t>
            </a:r>
          </a:p>
          <a:p>
            <a:r>
              <a:rPr lang="fr-FR" dirty="0"/>
              <a:t>Pour placer plusieurs composants dans les zones du </a:t>
            </a:r>
            <a:r>
              <a:rPr lang="fr-FR" dirty="0" err="1" smtClean="0"/>
              <a:t>BorderPane</a:t>
            </a:r>
            <a:r>
              <a:rPr lang="fr-FR" dirty="0" smtClean="0"/>
              <a:t>, </a:t>
            </a:r>
            <a:r>
              <a:rPr lang="fr-FR" dirty="0"/>
              <a:t>il </a:t>
            </a:r>
            <a:r>
              <a:rPr lang="fr-FR" dirty="0" smtClean="0"/>
              <a:t>faut </a:t>
            </a:r>
            <a:r>
              <a:rPr lang="fr-FR" dirty="0"/>
              <a:t>y ajouter des </a:t>
            </a:r>
            <a:r>
              <a:rPr lang="fr-FR" dirty="0" err="1"/>
              <a:t>noeuds</a:t>
            </a:r>
            <a:r>
              <a:rPr lang="fr-FR" dirty="0"/>
              <a:t> de type conteneur et ajouter ensuite les </a:t>
            </a:r>
            <a:r>
              <a:rPr lang="fr-FR" dirty="0" smtClean="0"/>
              <a:t>composants </a:t>
            </a:r>
            <a:r>
              <a:rPr lang="fr-FR" dirty="0"/>
              <a:t>dans ces conteneurs imbriqués. </a:t>
            </a:r>
            <a:endParaRPr lang="fr-FR" dirty="0" smtClean="0"/>
          </a:p>
          <a:p>
            <a:r>
              <a:rPr lang="fr-FR" dirty="0"/>
              <a:t>Il est donc très fréquent d'imbriquer plusieurs conteneurs pour </a:t>
            </a:r>
            <a:r>
              <a:rPr lang="fr-FR" dirty="0" smtClean="0"/>
              <a:t>obtenir </a:t>
            </a:r>
            <a:r>
              <a:rPr lang="fr-FR" dirty="0"/>
              <a:t>la disposition désirée des composants de l'interface. </a:t>
            </a:r>
            <a:endParaRPr lang="fr-FR" dirty="0" smtClean="0"/>
          </a:p>
          <a:p>
            <a:r>
              <a:rPr lang="fr-FR" dirty="0"/>
              <a:t>Le </a:t>
            </a:r>
            <a:r>
              <a:rPr lang="fr-FR" b="1" dirty="0" smtClean="0"/>
              <a:t>graphe </a:t>
            </a:r>
            <a:r>
              <a:rPr lang="fr-FR" b="1" dirty="0"/>
              <a:t>de scène </a:t>
            </a:r>
            <a:r>
              <a:rPr lang="fr-FR" dirty="0" smtClean="0"/>
              <a:t>représente </a:t>
            </a:r>
            <a:r>
              <a:rPr lang="fr-FR" dirty="0"/>
              <a:t>donc un </a:t>
            </a:r>
            <a:r>
              <a:rPr lang="fr-FR" dirty="0" smtClean="0"/>
              <a:t>arbre </a:t>
            </a:r>
            <a:r>
              <a:rPr lang="fr-FR" dirty="0"/>
              <a:t>d'imbrication dont la hauteur </a:t>
            </a:r>
            <a:r>
              <a:rPr lang="fr-FR" dirty="0" smtClean="0"/>
              <a:t>(nombre </a:t>
            </a:r>
            <a:r>
              <a:rPr lang="fr-FR" dirty="0"/>
              <a:t>de </a:t>
            </a:r>
            <a:r>
              <a:rPr lang="fr-FR" dirty="0" smtClean="0"/>
              <a:t>niveaux) </a:t>
            </a:r>
            <a:r>
              <a:rPr lang="fr-FR" dirty="0"/>
              <a:t>dépend du nombre </a:t>
            </a:r>
            <a:r>
              <a:rPr lang="fr-FR" dirty="0" smtClean="0"/>
              <a:t>de </a:t>
            </a:r>
            <a:r>
              <a:rPr lang="fr-FR" dirty="0"/>
              <a:t>composants et de la complexité de </a:t>
            </a:r>
            <a:r>
              <a:rPr lang="fr-FR" dirty="0" smtClean="0"/>
              <a:t>la </a:t>
            </a:r>
            <a:r>
              <a:rPr lang="fr-FR" dirty="0"/>
              <a:t>structure de l'interface graphique.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281" y="4863443"/>
            <a:ext cx="2874927" cy="158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600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BorderPane</a:t>
            </a:r>
            <a:r>
              <a:rPr lang="fr-FR" dirty="0" smtClean="0"/>
              <a:t> et </a:t>
            </a:r>
            <a:r>
              <a:rPr lang="fr-FR" dirty="0" err="1" smtClean="0"/>
              <a:t>HBox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247" y="1451954"/>
            <a:ext cx="4430670" cy="106763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092" y="2686569"/>
            <a:ext cx="7046055" cy="314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799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AnchorPane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Le conteneur </a:t>
            </a:r>
            <a:r>
              <a:rPr lang="fr-FR" b="1" dirty="0" err="1" smtClean="0"/>
              <a:t>AnchorPane</a:t>
            </a:r>
            <a:r>
              <a:rPr lang="fr-FR" b="1" dirty="0" smtClean="0"/>
              <a:t> </a:t>
            </a:r>
            <a:r>
              <a:rPr lang="fr-FR" dirty="0" smtClean="0"/>
              <a:t>permet </a:t>
            </a:r>
            <a:r>
              <a:rPr lang="fr-FR" dirty="0"/>
              <a:t>de positionner (ancrer) les </a:t>
            </a:r>
            <a:r>
              <a:rPr lang="fr-FR" dirty="0" smtClean="0"/>
              <a:t>composants </a:t>
            </a:r>
            <a:r>
              <a:rPr lang="fr-FR" dirty="0"/>
              <a:t>enfants à une certaine distance des côtés du </a:t>
            </a:r>
            <a:r>
              <a:rPr lang="fr-FR" dirty="0" smtClean="0"/>
              <a:t>conteneur (</a:t>
            </a:r>
            <a:r>
              <a:rPr lang="fr-FR" i="1" dirty="0" smtClean="0"/>
              <a:t>Top</a:t>
            </a:r>
            <a:r>
              <a:rPr lang="fr-FR" i="1" dirty="0"/>
              <a:t>, </a:t>
            </a:r>
            <a:r>
              <a:rPr lang="fr-FR" i="1" dirty="0" err="1" smtClean="0"/>
              <a:t>Bottom</a:t>
            </a:r>
            <a:r>
              <a:rPr lang="fr-FR" i="1" dirty="0" smtClean="0"/>
              <a:t>, </a:t>
            </a:r>
            <a:r>
              <a:rPr lang="fr-FR" i="1" dirty="0" err="1" smtClean="0"/>
              <a:t>Left</a:t>
            </a:r>
            <a:r>
              <a:rPr lang="fr-FR" i="1" dirty="0" smtClean="0"/>
              <a:t> </a:t>
            </a:r>
            <a:r>
              <a:rPr lang="fr-FR" dirty="0" smtClean="0"/>
              <a:t>et </a:t>
            </a:r>
            <a:r>
              <a:rPr lang="fr-FR" i="1" dirty="0" smtClean="0"/>
              <a:t>Right</a:t>
            </a:r>
            <a:r>
              <a:rPr lang="fr-FR" dirty="0" smtClean="0"/>
              <a:t>). </a:t>
            </a:r>
          </a:p>
          <a:p>
            <a:r>
              <a:rPr lang="fr-FR" dirty="0"/>
              <a:t>Un composant peut être ancré, simultanément, à plusieurs côtés. </a:t>
            </a:r>
            <a:endParaRPr lang="fr-FR" dirty="0" smtClean="0"/>
          </a:p>
          <a:p>
            <a:r>
              <a:rPr lang="fr-FR" dirty="0"/>
              <a:t>Plusieurs composants peuvent être ancrés à un même côté. </a:t>
            </a:r>
            <a:endParaRPr lang="fr-FR" dirty="0" smtClean="0"/>
          </a:p>
          <a:p>
            <a:r>
              <a:rPr lang="fr-FR" dirty="0"/>
              <a:t>Ce conteneur ressemble par certains aspects à </a:t>
            </a:r>
            <a:r>
              <a:rPr lang="fr-FR" dirty="0" err="1" smtClean="0"/>
              <a:t>BorderPane</a:t>
            </a:r>
            <a:r>
              <a:rPr lang="fr-FR" dirty="0" smtClean="0"/>
              <a:t> mais </a:t>
            </a:r>
            <a:r>
              <a:rPr lang="fr-FR" dirty="0"/>
              <a:t>il y </a:t>
            </a:r>
            <a:r>
              <a:rPr lang="fr-FR" dirty="0" smtClean="0"/>
              <a:t>a </a:t>
            </a:r>
            <a:r>
              <a:rPr lang="fr-FR" dirty="0"/>
              <a:t>quelques différences essentielles : </a:t>
            </a:r>
            <a:endParaRPr lang="fr-FR" dirty="0" smtClean="0"/>
          </a:p>
          <a:p>
            <a:pPr lvl="1"/>
            <a:r>
              <a:rPr lang="fr-FR" dirty="0"/>
              <a:t>Le conteneur </a:t>
            </a:r>
            <a:r>
              <a:rPr lang="fr-FR" dirty="0" err="1" smtClean="0"/>
              <a:t>AnchorPane</a:t>
            </a:r>
            <a:r>
              <a:rPr lang="fr-FR" dirty="0" smtClean="0"/>
              <a:t> n'est </a:t>
            </a:r>
            <a:r>
              <a:rPr lang="fr-FR" dirty="0"/>
              <a:t>pas divisé en zones, les composants sont </a:t>
            </a:r>
            <a:r>
              <a:rPr lang="fr-FR" dirty="0" smtClean="0"/>
              <a:t>simplement </a:t>
            </a:r>
            <a:r>
              <a:rPr lang="fr-FR" dirty="0"/>
              <a:t>liés (ancrés) par rapport aux bords du conteneur. </a:t>
            </a:r>
            <a:endParaRPr lang="fr-FR" dirty="0" smtClean="0"/>
          </a:p>
          <a:p>
            <a:pPr lvl="1"/>
            <a:r>
              <a:rPr lang="fr-FR" dirty="0" smtClean="0"/>
              <a:t>Un </a:t>
            </a:r>
            <a:r>
              <a:rPr lang="fr-FR" dirty="0"/>
              <a:t>composant peut être ancré à plusieurs bords et même à des bords </a:t>
            </a:r>
            <a:r>
              <a:rPr lang="fr-FR" dirty="0" smtClean="0"/>
              <a:t>opposés (</a:t>
            </a:r>
            <a:r>
              <a:rPr lang="fr-FR" i="1" dirty="0" err="1" smtClean="0"/>
              <a:t>left</a:t>
            </a:r>
            <a:r>
              <a:rPr lang="fr-FR" i="1" dirty="0" smtClean="0"/>
              <a:t> </a:t>
            </a:r>
            <a:r>
              <a:rPr lang="fr-FR" dirty="0" smtClean="0"/>
              <a:t>et </a:t>
            </a:r>
            <a:r>
              <a:rPr lang="fr-FR" i="1" dirty="0" smtClean="0"/>
              <a:t>right </a:t>
            </a:r>
            <a:r>
              <a:rPr lang="fr-FR" dirty="0" smtClean="0"/>
              <a:t>par </a:t>
            </a:r>
            <a:r>
              <a:rPr lang="fr-FR" dirty="0"/>
              <a:t>exemple). Dans ce cas, le composant pourra </a:t>
            </a:r>
            <a:r>
              <a:rPr lang="fr-FR" dirty="0" smtClean="0"/>
              <a:t>être </a:t>
            </a:r>
            <a:r>
              <a:rPr lang="fr-FR" dirty="0"/>
              <a:t>étiré ou comprimé pour respecter les contraintes d'ancrage. </a:t>
            </a:r>
          </a:p>
          <a:p>
            <a:pPr lvl="1"/>
            <a:r>
              <a:rPr lang="fr-FR" dirty="0" smtClean="0"/>
              <a:t>Plusieurs </a:t>
            </a:r>
            <a:r>
              <a:rPr lang="fr-FR" dirty="0"/>
              <a:t>composants peuvent être ancrés à un même bord. Il pourront </a:t>
            </a:r>
            <a:r>
              <a:rPr lang="fr-FR" dirty="0" smtClean="0"/>
              <a:t>dans </a:t>
            </a:r>
            <a:r>
              <a:rPr lang="fr-FR" dirty="0"/>
              <a:t>ce cas, être partiellement ou totalement superposés.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642567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AnchorPane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Par défaut (sans contrainte), les composants sont ancrés en haut et </a:t>
            </a:r>
            <a:r>
              <a:rPr lang="fr-FR" dirty="0" smtClean="0"/>
              <a:t>à </a:t>
            </a:r>
            <a:r>
              <a:rPr lang="fr-FR" dirty="0"/>
              <a:t>gauche </a:t>
            </a:r>
            <a:r>
              <a:rPr lang="fr-FR" i="1" dirty="0" smtClean="0"/>
              <a:t>(</a:t>
            </a:r>
            <a:r>
              <a:rPr lang="fr-FR" i="1" dirty="0"/>
              <a:t>Top </a:t>
            </a:r>
            <a:r>
              <a:rPr lang="fr-FR" i="1" dirty="0" smtClean="0"/>
              <a:t>- </a:t>
            </a:r>
            <a:r>
              <a:rPr lang="fr-FR" i="1" dirty="0" err="1" smtClean="0"/>
              <a:t>Left</a:t>
            </a:r>
            <a:r>
              <a:rPr lang="fr-FR" i="1" dirty="0" smtClean="0"/>
              <a:t>)</a:t>
            </a:r>
            <a:r>
              <a:rPr lang="fr-FR" dirty="0" smtClean="0"/>
              <a:t>. </a:t>
            </a:r>
          </a:p>
          <a:p>
            <a:r>
              <a:rPr lang="fr-FR" dirty="0"/>
              <a:t>Exemple de positionnement avec les contraintes représentées par </a:t>
            </a:r>
            <a:r>
              <a:rPr lang="fr-FR" dirty="0" smtClean="0"/>
              <a:t>des </a:t>
            </a:r>
            <a:r>
              <a:rPr lang="fr-FR" dirty="0"/>
              <a:t>flèches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369" y="3419861"/>
            <a:ext cx="3705869" cy="210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7018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AnchorPane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L'ajout des composants enfants dans un conteneur </a:t>
            </a:r>
            <a:r>
              <a:rPr lang="fr-FR" dirty="0" err="1" smtClean="0"/>
              <a:t>AnchorPane</a:t>
            </a:r>
            <a:r>
              <a:rPr lang="fr-FR" dirty="0" smtClean="0"/>
              <a:t> s'effectue </a:t>
            </a:r>
            <a:r>
              <a:rPr lang="fr-FR" dirty="0"/>
              <a:t>en </a:t>
            </a:r>
            <a:r>
              <a:rPr lang="fr-FR" dirty="0" smtClean="0"/>
              <a:t>invoquant </a:t>
            </a:r>
            <a:r>
              <a:rPr lang="fr-FR" dirty="0"/>
              <a:t>l'une des deux méthodes : </a:t>
            </a:r>
            <a:endParaRPr lang="fr-FR" dirty="0" smtClean="0"/>
          </a:p>
          <a:p>
            <a:pPr lvl="1"/>
            <a:r>
              <a:rPr lang="fr-FR" dirty="0" err="1" smtClean="0"/>
              <a:t>getChildren</a:t>
            </a:r>
            <a:r>
              <a:rPr lang="fr-FR" dirty="0" smtClean="0"/>
              <a:t>().</a:t>
            </a:r>
            <a:r>
              <a:rPr lang="fr-FR" dirty="0" err="1" smtClean="0"/>
              <a:t>add</a:t>
            </a:r>
            <a:r>
              <a:rPr lang="fr-FR" dirty="0" smtClean="0"/>
              <a:t>(</a:t>
            </a:r>
            <a:r>
              <a:rPr lang="fr-FR" i="1" dirty="0" err="1" smtClean="0"/>
              <a:t>node</a:t>
            </a:r>
            <a:r>
              <a:rPr lang="fr-FR" dirty="0" smtClean="0"/>
              <a:t>) </a:t>
            </a:r>
          </a:p>
          <a:p>
            <a:pPr lvl="1"/>
            <a:r>
              <a:rPr lang="fr-FR" dirty="0" err="1" smtClean="0"/>
              <a:t>getChildren</a:t>
            </a:r>
            <a:r>
              <a:rPr lang="fr-FR" dirty="0" smtClean="0"/>
              <a:t>().</a:t>
            </a:r>
            <a:r>
              <a:rPr lang="fr-FR" dirty="0" err="1" smtClean="0"/>
              <a:t>addAll</a:t>
            </a:r>
            <a:r>
              <a:rPr lang="fr-FR" dirty="0" smtClean="0"/>
              <a:t>(</a:t>
            </a:r>
            <a:r>
              <a:rPr lang="fr-FR" i="1" dirty="0" smtClean="0"/>
              <a:t>node1</a:t>
            </a:r>
            <a:r>
              <a:rPr lang="fr-FR" dirty="0" smtClean="0"/>
              <a:t>, </a:t>
            </a:r>
            <a:r>
              <a:rPr lang="fr-FR" i="1" dirty="0" smtClean="0"/>
              <a:t>node2</a:t>
            </a:r>
            <a:r>
              <a:rPr lang="fr-FR" dirty="0" smtClean="0"/>
              <a:t>, </a:t>
            </a:r>
            <a:r>
              <a:rPr lang="fr-FR" i="1" dirty="0" smtClean="0"/>
              <a:t>node3</a:t>
            </a:r>
            <a:r>
              <a:rPr lang="fr-FR" dirty="0" smtClean="0"/>
              <a:t>, </a:t>
            </a:r>
            <a:r>
              <a:rPr lang="fr-FR" i="1" dirty="0" smtClean="0"/>
              <a:t>…</a:t>
            </a:r>
            <a:r>
              <a:rPr lang="fr-FR" dirty="0" smtClean="0"/>
              <a:t>) </a:t>
            </a:r>
          </a:p>
          <a:p>
            <a:r>
              <a:rPr lang="fr-FR" dirty="0"/>
              <a:t>Pour définir les </a:t>
            </a:r>
            <a:r>
              <a:rPr lang="fr-FR" b="1" dirty="0" smtClean="0"/>
              <a:t>contraintes d'ancrage</a:t>
            </a:r>
            <a:r>
              <a:rPr lang="fr-FR" dirty="0" smtClean="0"/>
              <a:t>, </a:t>
            </a:r>
            <a:r>
              <a:rPr lang="fr-FR" dirty="0"/>
              <a:t>il faut invoquer des </a:t>
            </a:r>
            <a:r>
              <a:rPr lang="fr-FR" dirty="0" smtClean="0"/>
              <a:t>méthodes statiques </a:t>
            </a:r>
            <a:r>
              <a:rPr lang="fr-FR" dirty="0"/>
              <a:t>de </a:t>
            </a:r>
            <a:r>
              <a:rPr lang="fr-FR" dirty="0" err="1" smtClean="0"/>
              <a:t>AnchorPane</a:t>
            </a:r>
            <a:r>
              <a:rPr lang="fr-FR" dirty="0" smtClean="0"/>
              <a:t> : </a:t>
            </a:r>
          </a:p>
          <a:p>
            <a:pPr lvl="1"/>
            <a:r>
              <a:rPr lang="fr-FR" dirty="0" err="1" smtClean="0"/>
              <a:t>topAnchor</a:t>
            </a:r>
            <a:r>
              <a:rPr lang="fr-FR" dirty="0" smtClean="0"/>
              <a:t>() : définit </a:t>
            </a:r>
            <a:r>
              <a:rPr lang="fr-FR" dirty="0"/>
              <a:t>la distance </a:t>
            </a:r>
            <a:r>
              <a:rPr lang="fr-FR" dirty="0" smtClean="0"/>
              <a:t>(double) </a:t>
            </a:r>
            <a:r>
              <a:rPr lang="fr-FR" dirty="0"/>
              <a:t>par rapport au haut </a:t>
            </a:r>
            <a:endParaRPr lang="fr-FR" dirty="0" smtClean="0"/>
          </a:p>
          <a:p>
            <a:pPr lvl="1"/>
            <a:r>
              <a:rPr lang="fr-FR" dirty="0" err="1" smtClean="0"/>
              <a:t>rightAnchor</a:t>
            </a:r>
            <a:r>
              <a:rPr lang="fr-FR" dirty="0" smtClean="0"/>
              <a:t>() : définit </a:t>
            </a:r>
            <a:r>
              <a:rPr lang="fr-FR" dirty="0"/>
              <a:t>la distance </a:t>
            </a:r>
            <a:r>
              <a:rPr lang="fr-FR" dirty="0" smtClean="0"/>
              <a:t>(double) </a:t>
            </a:r>
            <a:r>
              <a:rPr lang="fr-FR" dirty="0"/>
              <a:t>par rapport </a:t>
            </a:r>
            <a:r>
              <a:rPr lang="fr-FR" dirty="0" smtClean="0"/>
              <a:t>au </a:t>
            </a:r>
            <a:r>
              <a:rPr lang="fr-FR" dirty="0"/>
              <a:t>côté droit </a:t>
            </a:r>
            <a:endParaRPr lang="fr-FR" dirty="0" smtClean="0"/>
          </a:p>
          <a:p>
            <a:pPr lvl="1"/>
            <a:r>
              <a:rPr lang="fr-FR" dirty="0" err="1" smtClean="0"/>
              <a:t>bottomAnchor</a:t>
            </a:r>
            <a:r>
              <a:rPr lang="fr-FR" dirty="0" smtClean="0"/>
              <a:t>() : définit </a:t>
            </a:r>
            <a:r>
              <a:rPr lang="fr-FR" dirty="0"/>
              <a:t>la distance </a:t>
            </a:r>
            <a:r>
              <a:rPr lang="fr-FR" dirty="0" smtClean="0"/>
              <a:t>(double) par </a:t>
            </a:r>
            <a:r>
              <a:rPr lang="fr-FR" dirty="0"/>
              <a:t>rapport au </a:t>
            </a:r>
            <a:r>
              <a:rPr lang="fr-FR" dirty="0" smtClean="0"/>
              <a:t>bas </a:t>
            </a:r>
          </a:p>
          <a:p>
            <a:pPr lvl="1"/>
            <a:r>
              <a:rPr lang="fr-FR" dirty="0" err="1" smtClean="0"/>
              <a:t>leftAnchor</a:t>
            </a:r>
            <a:r>
              <a:rPr lang="fr-FR" dirty="0" smtClean="0"/>
              <a:t>() : définit </a:t>
            </a:r>
            <a:r>
              <a:rPr lang="fr-FR" dirty="0"/>
              <a:t>la distance </a:t>
            </a:r>
            <a:r>
              <a:rPr lang="fr-FR" dirty="0" smtClean="0"/>
              <a:t>(double) </a:t>
            </a:r>
            <a:r>
              <a:rPr lang="fr-FR" dirty="0"/>
              <a:t>par rapport au </a:t>
            </a:r>
            <a:r>
              <a:rPr lang="fr-FR" dirty="0" smtClean="0"/>
              <a:t>côté </a:t>
            </a:r>
            <a:r>
              <a:rPr lang="fr-FR" dirty="0"/>
              <a:t>gauche </a:t>
            </a:r>
            <a:endParaRPr lang="fr-FR" dirty="0" smtClean="0"/>
          </a:p>
          <a:p>
            <a:r>
              <a:rPr lang="fr-FR" dirty="0"/>
              <a:t>Exemple de contraintes d'ancrage :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984" y="5850435"/>
            <a:ext cx="4587060" cy="79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022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AnchorPane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Les distances définies dans les contraintes d'ancrage sont données </a:t>
            </a:r>
            <a:r>
              <a:rPr lang="fr-FR" dirty="0" smtClean="0"/>
              <a:t>par </a:t>
            </a:r>
            <a:r>
              <a:rPr lang="fr-FR" dirty="0"/>
              <a:t>rapport </a:t>
            </a:r>
            <a:r>
              <a:rPr lang="fr-FR" dirty="0" smtClean="0"/>
              <a:t>aux </a:t>
            </a:r>
            <a:r>
              <a:rPr lang="fr-FR" dirty="0"/>
              <a:t>côtés du conteneur. Si le conteneur possède une </a:t>
            </a:r>
            <a:r>
              <a:rPr lang="fr-FR" dirty="0" smtClean="0"/>
              <a:t>bordure (</a:t>
            </a:r>
            <a:r>
              <a:rPr lang="fr-FR" dirty="0" err="1" smtClean="0"/>
              <a:t>setBorder</a:t>
            </a:r>
            <a:r>
              <a:rPr lang="fr-FR" dirty="0" smtClean="0"/>
              <a:t>()) </a:t>
            </a:r>
            <a:r>
              <a:rPr lang="fr-FR" dirty="0"/>
              <a:t>et/ou un </a:t>
            </a:r>
            <a:r>
              <a:rPr lang="fr-FR" i="1" dirty="0" err="1" smtClean="0"/>
              <a:t>padding</a:t>
            </a:r>
            <a:r>
              <a:rPr lang="fr-FR" i="1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setPadding</a:t>
            </a:r>
            <a:r>
              <a:rPr lang="fr-FR" dirty="0" smtClean="0"/>
              <a:t>()), </a:t>
            </a:r>
            <a:r>
              <a:rPr lang="fr-FR" dirty="0"/>
              <a:t>les </a:t>
            </a:r>
            <a:r>
              <a:rPr lang="fr-FR" dirty="0" smtClean="0"/>
              <a:t>dimensions </a:t>
            </a:r>
            <a:r>
              <a:rPr lang="fr-FR" dirty="0"/>
              <a:t>de ces éléments seront pris en compte et s'ajouteront </a:t>
            </a:r>
            <a:r>
              <a:rPr lang="fr-FR" dirty="0" smtClean="0"/>
              <a:t>à </a:t>
            </a:r>
            <a:r>
              <a:rPr lang="fr-FR" dirty="0"/>
              <a:t>la distance donnée en contrainte. </a:t>
            </a:r>
            <a:endParaRPr lang="fr-FR" dirty="0" smtClean="0"/>
          </a:p>
          <a:p>
            <a:r>
              <a:rPr lang="fr-FR" dirty="0"/>
              <a:t>Le </a:t>
            </a:r>
            <a:r>
              <a:rPr lang="fr-FR" dirty="0" err="1" smtClean="0"/>
              <a:t>layout</a:t>
            </a:r>
            <a:r>
              <a:rPr lang="fr-FR" dirty="0" smtClean="0"/>
              <a:t> </a:t>
            </a:r>
            <a:r>
              <a:rPr lang="fr-FR" dirty="0" err="1" smtClean="0"/>
              <a:t>AnchorPane</a:t>
            </a:r>
            <a:r>
              <a:rPr lang="fr-FR" dirty="0" smtClean="0"/>
              <a:t> respecte</a:t>
            </a:r>
            <a:r>
              <a:rPr lang="fr-FR" dirty="0"/>
              <a:t>, si possible, la taille préférée des </a:t>
            </a:r>
            <a:r>
              <a:rPr lang="fr-FR" dirty="0" smtClean="0"/>
              <a:t>composants </a:t>
            </a:r>
            <a:r>
              <a:rPr lang="fr-FR" dirty="0"/>
              <a:t>enfants. </a:t>
            </a:r>
            <a:endParaRPr lang="fr-FR" dirty="0" smtClean="0"/>
          </a:p>
          <a:p>
            <a:r>
              <a:rPr lang="fr-FR" dirty="0"/>
              <a:t>Cependant, selon les contraintes données, et si les </a:t>
            </a:r>
            <a:r>
              <a:rPr lang="fr-FR" dirty="0" smtClean="0"/>
              <a:t>composants enfants </a:t>
            </a:r>
            <a:r>
              <a:rPr lang="fr-FR" dirty="0"/>
              <a:t>sont redimensionnables </a:t>
            </a:r>
            <a:r>
              <a:rPr lang="fr-FR" dirty="0" smtClean="0"/>
              <a:t>(</a:t>
            </a:r>
            <a:r>
              <a:rPr lang="fr-FR" dirty="0" err="1" smtClean="0"/>
              <a:t>isResizable</a:t>
            </a:r>
            <a:r>
              <a:rPr lang="fr-FR" dirty="0" smtClean="0"/>
              <a:t>()), </a:t>
            </a:r>
            <a:r>
              <a:rPr lang="fr-FR" dirty="0"/>
              <a:t>leur taille devra </a:t>
            </a:r>
            <a:r>
              <a:rPr lang="fr-FR" dirty="0" smtClean="0"/>
              <a:t>être </a:t>
            </a:r>
            <a:r>
              <a:rPr lang="fr-FR" dirty="0"/>
              <a:t>adaptée pour respecter les contraintes données. Dans ce cas, le </a:t>
            </a:r>
            <a:r>
              <a:rPr lang="fr-FR" dirty="0" err="1" smtClean="0"/>
              <a:t>layout</a:t>
            </a:r>
            <a:r>
              <a:rPr lang="fr-FR" dirty="0" smtClean="0"/>
              <a:t> </a:t>
            </a:r>
            <a:r>
              <a:rPr lang="fr-FR" dirty="0" err="1" smtClean="0"/>
              <a:t>AnchorPane</a:t>
            </a:r>
            <a:r>
              <a:rPr lang="fr-FR" dirty="0" smtClean="0"/>
              <a:t> ne </a:t>
            </a:r>
            <a:r>
              <a:rPr lang="fr-FR" dirty="0"/>
              <a:t>tiendra pas compte </a:t>
            </a:r>
            <a:r>
              <a:rPr lang="fr-FR" dirty="0" smtClean="0"/>
              <a:t>des </a:t>
            </a:r>
            <a:r>
              <a:rPr lang="fr-FR" dirty="0"/>
              <a:t>tailles minimales et </a:t>
            </a:r>
            <a:r>
              <a:rPr lang="fr-FR" dirty="0" smtClean="0"/>
              <a:t>maximales </a:t>
            </a:r>
            <a:r>
              <a:rPr lang="fr-FR" dirty="0"/>
              <a:t>des composants lors de leur redimensionnement. </a:t>
            </a:r>
            <a:endParaRPr lang="fr-FR" dirty="0" smtClean="0"/>
          </a:p>
          <a:p>
            <a:r>
              <a:rPr lang="fr-FR" dirty="0"/>
              <a:t>Si des composants se superposent, c'est l'ordre des ajouts dans le </a:t>
            </a:r>
            <a:r>
              <a:rPr lang="fr-FR" dirty="0" smtClean="0"/>
              <a:t>conteneur </a:t>
            </a:r>
            <a:r>
              <a:rPr lang="fr-FR" dirty="0"/>
              <a:t>qui déterminera leur visibilité (le dernier ajouté sera </a:t>
            </a:r>
            <a:r>
              <a:rPr lang="fr-FR" dirty="0" smtClean="0"/>
              <a:t>au-dessus</a:t>
            </a:r>
            <a:r>
              <a:rPr lang="fr-FR" dirty="0"/>
              <a:t>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0970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Déploiement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Différents </a:t>
            </a:r>
            <a:r>
              <a:rPr lang="fr-FR" dirty="0"/>
              <a:t>efforts de développement sont en cours pour permettre de déployer des applications </a:t>
            </a:r>
            <a:r>
              <a:rPr lang="fr-FR" i="1" dirty="0" err="1"/>
              <a:t>JavaFX</a:t>
            </a:r>
            <a:r>
              <a:rPr lang="fr-FR" i="1" dirty="0"/>
              <a:t> </a:t>
            </a:r>
            <a:r>
              <a:rPr lang="fr-FR" dirty="0"/>
              <a:t>sur des </a:t>
            </a:r>
            <a:r>
              <a:rPr lang="fr-FR" b="1" dirty="0"/>
              <a:t>terminaux mobiles </a:t>
            </a:r>
            <a:r>
              <a:rPr lang="fr-FR" dirty="0"/>
              <a:t>(smartphones et tablettes </a:t>
            </a:r>
            <a:r>
              <a:rPr lang="fr-FR" i="1" dirty="0"/>
              <a:t>Android</a:t>
            </a:r>
            <a:r>
              <a:rPr lang="fr-FR" dirty="0"/>
              <a:t>, </a:t>
            </a:r>
            <a:r>
              <a:rPr lang="fr-FR" i="1" dirty="0"/>
              <a:t>iOS</a:t>
            </a:r>
            <a:r>
              <a:rPr lang="fr-FR" dirty="0"/>
              <a:t>, …) ainsi que sur des systèmes embarqués (</a:t>
            </a:r>
            <a:r>
              <a:rPr lang="fr-FR" i="1" dirty="0" err="1"/>
              <a:t>Raspberry</a:t>
            </a:r>
            <a:r>
              <a:rPr lang="fr-FR" i="1" dirty="0"/>
              <a:t> Pi</a:t>
            </a:r>
            <a:r>
              <a:rPr lang="fr-FR" dirty="0"/>
              <a:t>, …). </a:t>
            </a:r>
            <a:endParaRPr lang="fr-FR" dirty="0" smtClean="0"/>
          </a:p>
          <a:p>
            <a:r>
              <a:rPr lang="fr-FR" dirty="0" smtClean="0"/>
              <a:t>La </a:t>
            </a:r>
            <a:r>
              <a:rPr lang="fr-FR" dirty="0"/>
              <a:t>communauté javafxports.org </a:t>
            </a:r>
            <a:r>
              <a:rPr lang="fr-FR" dirty="0" smtClean="0"/>
              <a:t>est </a:t>
            </a:r>
            <a:r>
              <a:rPr lang="fr-FR" dirty="0"/>
              <a:t>notamment active dans ce domaine assez prometteur qui permettrait, à partir d'un code unique, de générer de réelles </a:t>
            </a:r>
            <a:r>
              <a:rPr lang="fr-FR" b="1" dirty="0"/>
              <a:t>applications multiplateformes </a:t>
            </a:r>
            <a:r>
              <a:rPr lang="fr-FR" dirty="0"/>
              <a:t>(</a:t>
            </a:r>
            <a:r>
              <a:rPr lang="fr-FR" i="1" dirty="0" err="1"/>
              <a:t>standalone</a:t>
            </a:r>
            <a:r>
              <a:rPr lang="fr-FR" i="1" dirty="0"/>
              <a:t> </a:t>
            </a:r>
            <a:r>
              <a:rPr lang="fr-FR" dirty="0"/>
              <a:t>et mobiles) comportant des interfaces riches.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53" y="4809385"/>
            <a:ext cx="5385925" cy="163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4897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AnchorPane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303" y="1496970"/>
            <a:ext cx="4053660" cy="102304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303" y="2520010"/>
            <a:ext cx="7005766" cy="282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274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StackPane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Le conteneur </a:t>
            </a:r>
            <a:r>
              <a:rPr lang="fr-FR" b="1" dirty="0" err="1" smtClean="0"/>
              <a:t>StackPane</a:t>
            </a:r>
            <a:r>
              <a:rPr lang="fr-FR" b="1" dirty="0" smtClean="0"/>
              <a:t> </a:t>
            </a:r>
            <a:r>
              <a:rPr lang="fr-FR" dirty="0" smtClean="0"/>
              <a:t>empile </a:t>
            </a:r>
            <a:r>
              <a:rPr lang="fr-FR" dirty="0"/>
              <a:t>les composants enfants les uns au </a:t>
            </a:r>
            <a:r>
              <a:rPr lang="fr-FR" dirty="0" smtClean="0"/>
              <a:t>dessus </a:t>
            </a:r>
            <a:r>
              <a:rPr lang="fr-FR" dirty="0"/>
              <a:t>des autres dans l'ordre d'insertion : les premiers "au fond", </a:t>
            </a:r>
            <a:r>
              <a:rPr lang="fr-FR" dirty="0" smtClean="0"/>
              <a:t>les derniers </a:t>
            </a:r>
            <a:r>
              <a:rPr lang="fr-FR" dirty="0"/>
              <a:t>"</a:t>
            </a:r>
            <a:r>
              <a:rPr lang="fr-FR" dirty="0" smtClean="0"/>
              <a:t>au-dessus</a:t>
            </a:r>
            <a:r>
              <a:rPr lang="fr-FR" dirty="0"/>
              <a:t>" </a:t>
            </a:r>
            <a:r>
              <a:rPr lang="fr-FR" i="1" dirty="0" smtClean="0"/>
              <a:t>(back-to-front)</a:t>
            </a:r>
            <a:r>
              <a:rPr lang="fr-FR" dirty="0" smtClean="0"/>
              <a:t>. </a:t>
            </a:r>
          </a:p>
          <a:p>
            <a:r>
              <a:rPr lang="fr-FR" dirty="0"/>
              <a:t>Si </a:t>
            </a:r>
            <a:r>
              <a:rPr lang="fr-FR" dirty="0" smtClean="0"/>
              <a:t>nécessaire </a:t>
            </a:r>
            <a:r>
              <a:rPr lang="fr-FR" dirty="0"/>
              <a:t>les composants enfants sont redimensionnés pour </a:t>
            </a:r>
            <a:r>
              <a:rPr lang="fr-FR" dirty="0" smtClean="0"/>
              <a:t>s'adapter </a:t>
            </a:r>
            <a:r>
              <a:rPr lang="fr-FR" dirty="0"/>
              <a:t>à la taille du conteneur </a:t>
            </a:r>
            <a:r>
              <a:rPr lang="fr-FR" dirty="0" smtClean="0"/>
              <a:t>(la </a:t>
            </a:r>
            <a:r>
              <a:rPr lang="fr-FR" dirty="0"/>
              <a:t>valeur de la propriété </a:t>
            </a:r>
            <a:r>
              <a:rPr lang="fr-FR" dirty="0" err="1" smtClean="0"/>
              <a:t>maxSize</a:t>
            </a:r>
            <a:r>
              <a:rPr lang="fr-FR" dirty="0" smtClean="0"/>
              <a:t> est respectée</a:t>
            </a:r>
            <a:r>
              <a:rPr lang="fr-FR" dirty="0"/>
              <a:t>, mais pas celle de </a:t>
            </a:r>
            <a:r>
              <a:rPr lang="fr-FR" dirty="0" err="1" smtClean="0"/>
              <a:t>minSize</a:t>
            </a:r>
            <a:r>
              <a:rPr lang="fr-FR" dirty="0" smtClean="0"/>
              <a:t> !). </a:t>
            </a:r>
          </a:p>
          <a:p>
            <a:r>
              <a:rPr lang="fr-FR" dirty="0" smtClean="0"/>
              <a:t>Si les composants enfants n'occupent pas toute la place disponible, ils seront lignés selon la valeur de la propriété alignement du conteneur (CENTER par défaut). </a:t>
            </a:r>
          </a:p>
          <a:p>
            <a:pPr lvl="1"/>
            <a:r>
              <a:rPr lang="fr-FR" dirty="0"/>
              <a:t>Cet alignement par défaut peut être modifié par les contraintes </a:t>
            </a:r>
            <a:r>
              <a:rPr lang="fr-FR" dirty="0" smtClean="0"/>
              <a:t>d'alignement </a:t>
            </a:r>
            <a:r>
              <a:rPr lang="fr-FR" dirty="0"/>
              <a:t>spécifiques des composants enfants </a:t>
            </a:r>
            <a:r>
              <a:rPr lang="fr-FR" dirty="0" smtClean="0"/>
              <a:t>(voir diapo suivante) </a:t>
            </a:r>
          </a:p>
          <a:p>
            <a:r>
              <a:rPr lang="fr-FR" dirty="0"/>
              <a:t>L'ajout des composants enfants dans un </a:t>
            </a:r>
            <a:r>
              <a:rPr lang="fr-FR" dirty="0" smtClean="0"/>
              <a:t>conteneur </a:t>
            </a:r>
            <a:r>
              <a:rPr lang="fr-FR" dirty="0"/>
              <a:t>de type </a:t>
            </a:r>
            <a:r>
              <a:rPr lang="fr-FR" dirty="0" err="1" smtClean="0"/>
              <a:t>StackPane</a:t>
            </a:r>
            <a:r>
              <a:rPr lang="fr-FR" dirty="0" smtClean="0"/>
              <a:t> s'effectue </a:t>
            </a:r>
            <a:r>
              <a:rPr lang="fr-FR" dirty="0"/>
              <a:t>en invoquant l'une des deux méthodes : </a:t>
            </a:r>
            <a:endParaRPr lang="fr-FR" dirty="0" smtClean="0"/>
          </a:p>
          <a:p>
            <a:pPr lvl="1"/>
            <a:r>
              <a:rPr lang="fr-FR" dirty="0" err="1" smtClean="0"/>
              <a:t>getChildren</a:t>
            </a:r>
            <a:r>
              <a:rPr lang="fr-FR" dirty="0" smtClean="0"/>
              <a:t>().</a:t>
            </a:r>
            <a:r>
              <a:rPr lang="fr-FR" dirty="0" err="1" smtClean="0"/>
              <a:t>add</a:t>
            </a:r>
            <a:r>
              <a:rPr lang="fr-FR" dirty="0" smtClean="0"/>
              <a:t>(</a:t>
            </a:r>
            <a:r>
              <a:rPr lang="fr-FR" i="1" dirty="0" err="1" smtClean="0"/>
              <a:t>node</a:t>
            </a:r>
            <a:r>
              <a:rPr lang="fr-FR" dirty="0" smtClean="0"/>
              <a:t>) </a:t>
            </a:r>
          </a:p>
          <a:p>
            <a:pPr lvl="1"/>
            <a:r>
              <a:rPr lang="fr-FR" dirty="0" err="1" smtClean="0"/>
              <a:t>getChildren</a:t>
            </a:r>
            <a:r>
              <a:rPr lang="fr-FR" dirty="0" smtClean="0"/>
              <a:t>().</a:t>
            </a:r>
            <a:r>
              <a:rPr lang="fr-FR" dirty="0" err="1" smtClean="0"/>
              <a:t>addAll</a:t>
            </a:r>
            <a:r>
              <a:rPr lang="fr-FR" dirty="0" smtClean="0"/>
              <a:t>(</a:t>
            </a:r>
            <a:r>
              <a:rPr lang="fr-FR" i="1" dirty="0" smtClean="0"/>
              <a:t>node1</a:t>
            </a:r>
            <a:r>
              <a:rPr lang="fr-FR" dirty="0" smtClean="0"/>
              <a:t>, </a:t>
            </a:r>
            <a:r>
              <a:rPr lang="fr-FR" i="1" dirty="0" smtClean="0"/>
              <a:t>node2</a:t>
            </a:r>
            <a:r>
              <a:rPr lang="fr-FR" dirty="0" smtClean="0"/>
              <a:t>, </a:t>
            </a:r>
            <a:r>
              <a:rPr lang="fr-FR" i="1" dirty="0" smtClean="0"/>
              <a:t>node3</a:t>
            </a:r>
            <a:r>
              <a:rPr lang="fr-FR" dirty="0" smtClean="0"/>
              <a:t>, </a:t>
            </a:r>
            <a:r>
              <a:rPr lang="fr-FR" i="1" dirty="0" smtClean="0"/>
              <a:t>…</a:t>
            </a:r>
            <a:r>
              <a:rPr lang="fr-FR" dirty="0" smtClean="0"/>
              <a:t>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54307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StackPane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Des </a:t>
            </a:r>
            <a:r>
              <a:rPr lang="fr-FR" dirty="0" smtClean="0"/>
              <a:t>méthodes </a:t>
            </a:r>
            <a:r>
              <a:rPr lang="fr-FR" dirty="0"/>
              <a:t>statiques de </a:t>
            </a:r>
            <a:r>
              <a:rPr lang="fr-FR" dirty="0" err="1" smtClean="0"/>
              <a:t>StackPane</a:t>
            </a:r>
            <a:r>
              <a:rPr lang="fr-FR" dirty="0" smtClean="0"/>
              <a:t> peuvent </a:t>
            </a:r>
            <a:r>
              <a:rPr lang="fr-FR" dirty="0"/>
              <a:t>être invoquées pour </a:t>
            </a:r>
            <a:r>
              <a:rPr lang="fr-FR" dirty="0" smtClean="0"/>
              <a:t>appliquer </a:t>
            </a:r>
            <a:r>
              <a:rPr lang="fr-FR" dirty="0"/>
              <a:t>des contraintes de </a:t>
            </a:r>
            <a:r>
              <a:rPr lang="fr-FR" dirty="0" smtClean="0"/>
              <a:t>positionnement </a:t>
            </a:r>
            <a:r>
              <a:rPr lang="fr-FR" dirty="0"/>
              <a:t>aux composants </a:t>
            </a:r>
            <a:r>
              <a:rPr lang="fr-FR" dirty="0" smtClean="0"/>
              <a:t>: </a:t>
            </a:r>
          </a:p>
          <a:p>
            <a:pPr lvl="1"/>
            <a:r>
              <a:rPr lang="fr-FR" dirty="0" err="1" smtClean="0"/>
              <a:t>alignment</a:t>
            </a:r>
            <a:r>
              <a:rPr lang="fr-FR" dirty="0" smtClean="0"/>
              <a:t>() : permet </a:t>
            </a:r>
            <a:r>
              <a:rPr lang="fr-FR" dirty="0"/>
              <a:t>de modifier l'alignement par défaut du </a:t>
            </a:r>
            <a:r>
              <a:rPr lang="fr-FR" dirty="0" smtClean="0"/>
              <a:t>composant </a:t>
            </a:r>
            <a:r>
              <a:rPr lang="fr-FR" dirty="0"/>
              <a:t>passé en </a:t>
            </a:r>
            <a:r>
              <a:rPr lang="fr-FR" dirty="0" smtClean="0"/>
              <a:t>paramètre </a:t>
            </a:r>
          </a:p>
          <a:p>
            <a:pPr lvl="1"/>
            <a:r>
              <a:rPr lang="fr-FR" dirty="0" err="1" smtClean="0"/>
              <a:t>margin</a:t>
            </a:r>
            <a:r>
              <a:rPr lang="fr-FR" dirty="0" smtClean="0"/>
              <a:t>() : fixe </a:t>
            </a:r>
            <a:r>
              <a:rPr lang="fr-FR" dirty="0"/>
              <a:t>une marge (objet </a:t>
            </a:r>
            <a:r>
              <a:rPr lang="fr-FR" dirty="0" smtClean="0"/>
              <a:t>de </a:t>
            </a:r>
            <a:r>
              <a:rPr lang="fr-FR" dirty="0"/>
              <a:t>type </a:t>
            </a:r>
            <a:r>
              <a:rPr lang="fr-FR" dirty="0" err="1" smtClean="0"/>
              <a:t>Insets</a:t>
            </a:r>
            <a:r>
              <a:rPr lang="fr-FR" dirty="0" smtClean="0"/>
              <a:t>) </a:t>
            </a:r>
            <a:r>
              <a:rPr lang="fr-FR" dirty="0"/>
              <a:t>autour du </a:t>
            </a:r>
            <a:r>
              <a:rPr lang="fr-FR" dirty="0" smtClean="0"/>
              <a:t>composant </a:t>
            </a:r>
            <a:r>
              <a:rPr lang="fr-FR" dirty="0"/>
              <a:t>passé en paramètre </a:t>
            </a:r>
            <a:r>
              <a:rPr lang="fr-FR" dirty="0" smtClean="0"/>
              <a:t>(par </a:t>
            </a:r>
            <a:r>
              <a:rPr lang="fr-FR" dirty="0"/>
              <a:t>défaut </a:t>
            </a:r>
            <a:r>
              <a:rPr lang="fr-FR" dirty="0" err="1" smtClean="0"/>
              <a:t>Insets.EMPTY</a:t>
            </a:r>
            <a:r>
              <a:rPr lang="fr-FR" dirty="0" smtClean="0"/>
              <a:t>) 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r>
              <a:rPr lang="fr-FR" dirty="0"/>
              <a:t>Le conteneur </a:t>
            </a:r>
            <a:r>
              <a:rPr lang="fr-FR" dirty="0" err="1" smtClean="0"/>
              <a:t>StackPane</a:t>
            </a:r>
            <a:r>
              <a:rPr lang="fr-FR" dirty="0" smtClean="0"/>
              <a:t> peut </a:t>
            </a:r>
            <a:r>
              <a:rPr lang="fr-FR" dirty="0"/>
              <a:t>être utile pour créer un composant </a:t>
            </a:r>
            <a:r>
              <a:rPr lang="fr-FR" dirty="0" smtClean="0"/>
              <a:t>complexe </a:t>
            </a:r>
            <a:r>
              <a:rPr lang="fr-FR" dirty="0"/>
              <a:t>à partir d'éléments existants en les superposant (placer du </a:t>
            </a:r>
            <a:r>
              <a:rPr lang="fr-FR" dirty="0" smtClean="0"/>
              <a:t>texte </a:t>
            </a:r>
            <a:r>
              <a:rPr lang="fr-FR" dirty="0"/>
              <a:t>au dessus d'une forme ou d'une image, combiner des éléments </a:t>
            </a:r>
            <a:r>
              <a:rPr lang="fr-FR" dirty="0" smtClean="0"/>
              <a:t>graphiques</a:t>
            </a:r>
            <a:r>
              <a:rPr lang="fr-FR" dirty="0"/>
              <a:t>, etc.).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11" y="3903523"/>
            <a:ext cx="4981189" cy="81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324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StackPane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</a:t>
            </a:r>
            <a:r>
              <a:rPr lang="fr-FR" dirty="0" smtClean="0"/>
              <a:t>(état </a:t>
            </a:r>
            <a:r>
              <a:rPr lang="fr-FR" dirty="0"/>
              <a:t>initial et après redimensionnement de la </a:t>
            </a:r>
            <a:r>
              <a:rPr lang="fr-FR" dirty="0" smtClean="0"/>
              <a:t>fenêtre) </a:t>
            </a:r>
            <a:r>
              <a:rPr lang="fr-FR" dirty="0"/>
              <a:t>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175" y="2513442"/>
            <a:ext cx="5623226" cy="90775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75" y="3421200"/>
            <a:ext cx="6933041" cy="272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940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GridPane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 conteneur </a:t>
            </a:r>
            <a:r>
              <a:rPr lang="fr-FR" b="1" dirty="0" err="1" smtClean="0"/>
              <a:t>GridPane</a:t>
            </a:r>
            <a:r>
              <a:rPr lang="fr-FR" b="1" dirty="0" smtClean="0"/>
              <a:t> </a:t>
            </a:r>
            <a:r>
              <a:rPr lang="fr-FR" dirty="0" smtClean="0"/>
              <a:t>permet </a:t>
            </a:r>
            <a:r>
              <a:rPr lang="fr-FR" dirty="0"/>
              <a:t>de disposer les composants enfants </a:t>
            </a:r>
            <a:r>
              <a:rPr lang="fr-FR" dirty="0" smtClean="0"/>
              <a:t>dans </a:t>
            </a:r>
            <a:r>
              <a:rPr lang="fr-FR" dirty="0"/>
              <a:t>une grille flexible </a:t>
            </a:r>
            <a:r>
              <a:rPr lang="fr-FR" dirty="0" smtClean="0"/>
              <a:t>(arrangement </a:t>
            </a:r>
            <a:r>
              <a:rPr lang="fr-FR" dirty="0"/>
              <a:t>en lignes et en </a:t>
            </a:r>
            <a:r>
              <a:rPr lang="fr-FR" dirty="0" smtClean="0"/>
              <a:t>colonnes), </a:t>
            </a:r>
            <a:r>
              <a:rPr lang="fr-FR" dirty="0"/>
              <a:t>un </a:t>
            </a:r>
            <a:r>
              <a:rPr lang="fr-FR" dirty="0" smtClean="0"/>
              <a:t>peu </a:t>
            </a:r>
            <a:r>
              <a:rPr lang="fr-FR" dirty="0"/>
              <a:t>à </a:t>
            </a:r>
            <a:r>
              <a:rPr lang="fr-FR" dirty="0" smtClean="0"/>
              <a:t>la </a:t>
            </a:r>
            <a:r>
              <a:rPr lang="fr-FR" dirty="0"/>
              <a:t>manière d'une table </a:t>
            </a:r>
            <a:r>
              <a:rPr lang="fr-FR" dirty="0" smtClean="0"/>
              <a:t>HTML. </a:t>
            </a:r>
          </a:p>
          <a:p>
            <a:r>
              <a:rPr lang="fr-FR" dirty="0"/>
              <a:t>La grille peut être irrégulière, la hauteur des lignes et la largeur des </a:t>
            </a:r>
            <a:r>
              <a:rPr lang="fr-FR" dirty="0" smtClean="0"/>
              <a:t>colonnes </a:t>
            </a:r>
            <a:r>
              <a:rPr lang="fr-FR" dirty="0"/>
              <a:t>de la grille ne sont pas nécessairement uniformes. </a:t>
            </a:r>
            <a:endParaRPr lang="fr-FR" dirty="0" smtClean="0"/>
          </a:p>
          <a:p>
            <a:r>
              <a:rPr lang="fr-FR" dirty="0"/>
              <a:t>La zone occupée par un composant peut s'étendre </a:t>
            </a:r>
            <a:r>
              <a:rPr lang="fr-FR" i="1" dirty="0" smtClean="0"/>
              <a:t>(</a:t>
            </a:r>
            <a:r>
              <a:rPr lang="fr-FR" i="1" dirty="0" err="1" smtClean="0"/>
              <a:t>span</a:t>
            </a:r>
            <a:r>
              <a:rPr lang="fr-FR" i="1" dirty="0" smtClean="0"/>
              <a:t>) </a:t>
            </a:r>
            <a:r>
              <a:rPr lang="fr-FR" dirty="0" smtClean="0"/>
              <a:t>sur plusieurs </a:t>
            </a:r>
            <a:r>
              <a:rPr lang="fr-FR" dirty="0"/>
              <a:t>lignes et/ou </a:t>
            </a:r>
            <a:r>
              <a:rPr lang="fr-FR" dirty="0" smtClean="0"/>
              <a:t>sur </a:t>
            </a:r>
            <a:r>
              <a:rPr lang="fr-FR" dirty="0"/>
              <a:t>plusieurs </a:t>
            </a:r>
            <a:r>
              <a:rPr lang="fr-FR" dirty="0" smtClean="0"/>
              <a:t>colonnes. </a:t>
            </a:r>
          </a:p>
          <a:p>
            <a:r>
              <a:rPr lang="fr-FR" dirty="0"/>
              <a:t>Le nombre de lignes et de colonnes de la grille est déterminé </a:t>
            </a:r>
            <a:r>
              <a:rPr lang="fr-FR" dirty="0" smtClean="0"/>
              <a:t>automatiquement </a:t>
            </a:r>
            <a:r>
              <a:rPr lang="fr-FR" dirty="0"/>
              <a:t>par les endroits où sont placés les composants </a:t>
            </a:r>
            <a:endParaRPr lang="fr-FR" dirty="0" smtClean="0"/>
          </a:p>
          <a:p>
            <a:r>
              <a:rPr lang="fr-FR" dirty="0"/>
              <a:t>Par défaut, la hauteur de chaque ligne est déterminée par la hauteur </a:t>
            </a:r>
            <a:r>
              <a:rPr lang="fr-FR" dirty="0" smtClean="0"/>
              <a:t>préférée </a:t>
            </a:r>
            <a:r>
              <a:rPr lang="fr-FR" dirty="0"/>
              <a:t>du composant le plus haut qui s'y trouve </a:t>
            </a:r>
            <a:endParaRPr lang="fr-FR" dirty="0" smtClean="0"/>
          </a:p>
          <a:p>
            <a:r>
              <a:rPr lang="fr-FR" dirty="0"/>
              <a:t>Par défaut, la largeur </a:t>
            </a:r>
            <a:r>
              <a:rPr lang="fr-FR" dirty="0" smtClean="0"/>
              <a:t>de </a:t>
            </a:r>
            <a:r>
              <a:rPr lang="fr-FR" dirty="0"/>
              <a:t>chaque </a:t>
            </a:r>
            <a:r>
              <a:rPr lang="fr-FR" dirty="0" smtClean="0"/>
              <a:t>colonne est </a:t>
            </a:r>
            <a:r>
              <a:rPr lang="fr-FR" dirty="0"/>
              <a:t>déterminée par la </a:t>
            </a:r>
            <a:r>
              <a:rPr lang="fr-FR" dirty="0" smtClean="0"/>
              <a:t>largeur préférée </a:t>
            </a:r>
            <a:r>
              <a:rPr lang="fr-FR" dirty="0"/>
              <a:t>du </a:t>
            </a:r>
            <a:r>
              <a:rPr lang="fr-FR" dirty="0" smtClean="0"/>
              <a:t>composant </a:t>
            </a:r>
            <a:r>
              <a:rPr lang="fr-FR" dirty="0"/>
              <a:t>le plus large </a:t>
            </a:r>
            <a:r>
              <a:rPr lang="fr-FR" dirty="0" smtClean="0"/>
              <a:t>qui </a:t>
            </a:r>
            <a:r>
              <a:rPr lang="fr-FR" dirty="0"/>
              <a:t>s'y trouve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71182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GridPane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simple avec illustration </a:t>
            </a:r>
            <a:r>
              <a:rPr lang="fr-FR" dirty="0" smtClean="0"/>
              <a:t>du </a:t>
            </a:r>
            <a:r>
              <a:rPr lang="fr-FR" dirty="0"/>
              <a:t>découpage (structure de la </a:t>
            </a:r>
            <a:r>
              <a:rPr lang="fr-FR" dirty="0" smtClean="0"/>
              <a:t>grille</a:t>
            </a:r>
            <a:r>
              <a:rPr lang="fr-FR" dirty="0"/>
              <a:t>).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206" y="2732277"/>
            <a:ext cx="4793498" cy="25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8492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GridPane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Pour placer les composants dans un conteneur </a:t>
            </a:r>
            <a:r>
              <a:rPr lang="fr-FR" dirty="0" err="1" smtClean="0"/>
              <a:t>GridPane</a:t>
            </a:r>
            <a:r>
              <a:rPr lang="fr-FR" dirty="0" smtClean="0"/>
              <a:t> , </a:t>
            </a:r>
            <a:r>
              <a:rPr lang="fr-FR" dirty="0"/>
              <a:t>on utilise </a:t>
            </a:r>
            <a:r>
              <a:rPr lang="fr-FR" dirty="0" smtClean="0"/>
              <a:t>la </a:t>
            </a:r>
            <a:r>
              <a:rPr lang="fr-FR" dirty="0"/>
              <a:t>méthode </a:t>
            </a:r>
            <a:r>
              <a:rPr lang="fr-FR" b="1" dirty="0" err="1" smtClean="0"/>
              <a:t>add</a:t>
            </a:r>
            <a:r>
              <a:rPr lang="fr-FR" b="1" dirty="0" smtClean="0"/>
              <a:t>() </a:t>
            </a:r>
            <a:r>
              <a:rPr lang="fr-FR" dirty="0" smtClean="0"/>
              <a:t>qui </a:t>
            </a:r>
            <a:r>
              <a:rPr lang="fr-FR" dirty="0"/>
              <a:t>permet de passer en paramètre le </a:t>
            </a:r>
            <a:r>
              <a:rPr lang="fr-FR" dirty="0" smtClean="0"/>
              <a:t>composant ainsi </a:t>
            </a:r>
            <a:r>
              <a:rPr lang="fr-FR" dirty="0"/>
              <a:t>que les contraintes principales de placement : </a:t>
            </a:r>
            <a:endParaRPr lang="fr-FR" dirty="0" smtClean="0"/>
          </a:p>
          <a:p>
            <a:pPr lvl="1"/>
            <a:r>
              <a:rPr lang="fr-FR" dirty="0"/>
              <a:t>Indice de la colonne et de la ligne (numérotation commence à zéro) </a:t>
            </a:r>
            <a:endParaRPr lang="fr-FR" dirty="0" smtClean="0"/>
          </a:p>
          <a:p>
            <a:pPr lvl="1"/>
            <a:r>
              <a:rPr lang="fr-FR" dirty="0" smtClean="0"/>
              <a:t>Nombre </a:t>
            </a:r>
            <a:r>
              <a:rPr lang="fr-FR" dirty="0"/>
              <a:t>de colonnes et de lignes de </a:t>
            </a:r>
            <a:r>
              <a:rPr lang="fr-FR" i="1" dirty="0" err="1" smtClean="0"/>
              <a:t>spanning</a:t>
            </a:r>
            <a:r>
              <a:rPr lang="fr-FR" i="1" dirty="0" smtClean="0"/>
              <a:t> </a:t>
            </a:r>
            <a:r>
              <a:rPr lang="fr-FR" dirty="0" smtClean="0"/>
              <a:t>(</a:t>
            </a:r>
            <a:r>
              <a:rPr lang="fr-FR" dirty="0"/>
              <a:t>par défaut : 1) </a:t>
            </a:r>
            <a:endParaRPr lang="fr-FR" dirty="0" smtClean="0"/>
          </a:p>
          <a:p>
            <a:pPr lvl="1"/>
            <a:r>
              <a:rPr lang="fr-FR" dirty="0" smtClean="0"/>
              <a:t>Par </a:t>
            </a:r>
            <a:r>
              <a:rPr lang="fr-FR" dirty="0"/>
              <a:t>exemple, pour l'interface de la page précédente </a:t>
            </a:r>
            <a:r>
              <a:rPr lang="fr-FR" dirty="0" smtClean="0"/>
              <a:t>: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r>
              <a:rPr lang="fr-FR" dirty="0"/>
              <a:t>Les composants peuvent être ajoutés dans n'importe quel ordre. </a:t>
            </a:r>
            <a:endParaRPr lang="fr-FR" dirty="0" smtClean="0"/>
          </a:p>
          <a:p>
            <a:r>
              <a:rPr lang="fr-FR" dirty="0" smtClean="0"/>
              <a:t>On </a:t>
            </a:r>
            <a:r>
              <a:rPr lang="fr-FR" dirty="0"/>
              <a:t>peut ajouter dans un </a:t>
            </a:r>
            <a:r>
              <a:rPr lang="fr-FR" dirty="0" err="1" smtClean="0"/>
              <a:t>GridPane</a:t>
            </a:r>
            <a:r>
              <a:rPr lang="fr-FR" dirty="0" smtClean="0"/>
              <a:t> n'importe </a:t>
            </a:r>
            <a:r>
              <a:rPr lang="fr-FR" dirty="0"/>
              <a:t>quel objet de type </a:t>
            </a:r>
            <a:r>
              <a:rPr lang="fr-FR" dirty="0" err="1" smtClean="0"/>
              <a:t>Node</a:t>
            </a:r>
            <a:r>
              <a:rPr lang="fr-FR" dirty="0" smtClean="0"/>
              <a:t>, </a:t>
            </a:r>
            <a:r>
              <a:rPr lang="fr-FR" dirty="0"/>
              <a:t>donc également des conteneurs (imbrication). 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280" y="3951746"/>
            <a:ext cx="5813211" cy="122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4146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GridPane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Quelques propriétés importantes du conteneur </a:t>
            </a:r>
            <a:r>
              <a:rPr lang="fr-FR" dirty="0" err="1" smtClean="0"/>
              <a:t>GridPane</a:t>
            </a:r>
            <a:r>
              <a:rPr lang="fr-FR" dirty="0" smtClean="0"/>
              <a:t> : </a:t>
            </a:r>
          </a:p>
          <a:p>
            <a:pPr lvl="1"/>
            <a:r>
              <a:rPr lang="fr-FR" dirty="0" err="1" smtClean="0"/>
              <a:t>hgap</a:t>
            </a:r>
            <a:r>
              <a:rPr lang="fr-FR" dirty="0" smtClean="0"/>
              <a:t> : Espacement </a:t>
            </a:r>
            <a:r>
              <a:rPr lang="fr-FR" dirty="0"/>
              <a:t>horizontal entre les </a:t>
            </a:r>
            <a:r>
              <a:rPr lang="fr-FR" dirty="0" smtClean="0"/>
              <a:t>colonnes </a:t>
            </a:r>
          </a:p>
          <a:p>
            <a:pPr lvl="1"/>
            <a:r>
              <a:rPr lang="fr-FR" dirty="0" err="1" smtClean="0"/>
              <a:t>vgap</a:t>
            </a:r>
            <a:r>
              <a:rPr lang="fr-FR" dirty="0" smtClean="0"/>
              <a:t> : Espacement </a:t>
            </a:r>
            <a:r>
              <a:rPr lang="fr-FR" dirty="0"/>
              <a:t>vertical entre les </a:t>
            </a:r>
            <a:r>
              <a:rPr lang="fr-FR" dirty="0" smtClean="0"/>
              <a:t>lignes </a:t>
            </a:r>
          </a:p>
          <a:p>
            <a:pPr lvl="1"/>
            <a:r>
              <a:rPr lang="fr-FR" dirty="0" err="1" smtClean="0"/>
              <a:t>alignment</a:t>
            </a:r>
            <a:r>
              <a:rPr lang="fr-FR" dirty="0" smtClean="0"/>
              <a:t> : Alignement </a:t>
            </a:r>
            <a:r>
              <a:rPr lang="fr-FR" dirty="0"/>
              <a:t>de la grille </a:t>
            </a:r>
            <a:r>
              <a:rPr lang="fr-FR" dirty="0" smtClean="0"/>
              <a:t>ans e </a:t>
            </a:r>
            <a:r>
              <a:rPr lang="fr-FR" dirty="0"/>
              <a:t>conteneur </a:t>
            </a:r>
            <a:r>
              <a:rPr lang="fr-FR" dirty="0" smtClean="0"/>
              <a:t>(</a:t>
            </a:r>
            <a:r>
              <a:rPr lang="fr-FR" dirty="0"/>
              <a:t>si elle n'occupe pas tout l'espace) </a:t>
            </a:r>
            <a:endParaRPr lang="fr-FR" dirty="0" smtClean="0"/>
          </a:p>
          <a:p>
            <a:pPr lvl="1"/>
            <a:r>
              <a:rPr lang="fr-FR" dirty="0" err="1" smtClean="0"/>
              <a:t>padding</a:t>
            </a:r>
            <a:r>
              <a:rPr lang="fr-FR" dirty="0" smtClean="0"/>
              <a:t> : Espacement </a:t>
            </a:r>
            <a:r>
              <a:rPr lang="fr-FR" dirty="0"/>
              <a:t>autour </a:t>
            </a:r>
            <a:r>
              <a:rPr lang="fr-FR" dirty="0" smtClean="0"/>
              <a:t>de </a:t>
            </a:r>
            <a:r>
              <a:rPr lang="fr-FR" dirty="0"/>
              <a:t>la grille </a:t>
            </a:r>
            <a:r>
              <a:rPr lang="fr-FR" dirty="0" smtClean="0"/>
              <a:t>(marge) </a:t>
            </a:r>
          </a:p>
          <a:p>
            <a:pPr lvl="1"/>
            <a:r>
              <a:rPr lang="fr-FR" dirty="0" err="1" smtClean="0"/>
              <a:t>gridLinesVisible</a:t>
            </a:r>
            <a:r>
              <a:rPr lang="fr-FR" dirty="0" smtClean="0"/>
              <a:t> : Affichage </a:t>
            </a:r>
            <a:r>
              <a:rPr lang="fr-FR" dirty="0"/>
              <a:t>des lignes de construction de la grille. </a:t>
            </a:r>
            <a:r>
              <a:rPr lang="fr-FR" dirty="0" smtClean="0"/>
              <a:t>Très </a:t>
            </a:r>
            <a:r>
              <a:rPr lang="fr-FR" dirty="0"/>
              <a:t>utile pour la mise au point </a:t>
            </a:r>
            <a:r>
              <a:rPr lang="fr-FR" i="1" dirty="0" smtClean="0"/>
              <a:t>(</a:t>
            </a:r>
            <a:r>
              <a:rPr lang="fr-FR" i="1" dirty="0" err="1" smtClean="0"/>
              <a:t>debugging</a:t>
            </a:r>
            <a:r>
              <a:rPr lang="fr-FR" i="1" dirty="0" smtClean="0"/>
              <a:t>) </a:t>
            </a:r>
            <a:r>
              <a:rPr lang="fr-FR" dirty="0" smtClean="0"/>
              <a:t>de l'interface</a:t>
            </a:r>
            <a:r>
              <a:rPr lang="fr-FR" dirty="0"/>
              <a:t>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766618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GridPane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Il est possible de placer plusieurs composants dans une même </a:t>
            </a:r>
            <a:r>
              <a:rPr lang="fr-FR" dirty="0" smtClean="0"/>
              <a:t>cellule </a:t>
            </a:r>
            <a:r>
              <a:rPr lang="fr-FR" dirty="0"/>
              <a:t>de la grille. </a:t>
            </a:r>
            <a:endParaRPr lang="fr-FR" dirty="0" smtClean="0"/>
          </a:p>
          <a:p>
            <a:pPr lvl="1"/>
            <a:r>
              <a:rPr lang="fr-FR" dirty="0"/>
              <a:t>Ils s'afficheront comme dans un conteneur </a:t>
            </a:r>
            <a:r>
              <a:rPr lang="fr-FR" dirty="0" err="1" smtClean="0"/>
              <a:t>StackPane</a:t>
            </a:r>
            <a:r>
              <a:rPr lang="fr-FR" dirty="0" smtClean="0"/>
              <a:t> </a:t>
            </a:r>
          </a:p>
          <a:p>
            <a:pPr lvl="2"/>
            <a:r>
              <a:rPr lang="fr-FR" dirty="0"/>
              <a:t>Les composants seront empilés, le dernier ajouté sera "</a:t>
            </a:r>
            <a:r>
              <a:rPr lang="fr-FR" dirty="0" smtClean="0"/>
              <a:t>au-dessus</a:t>
            </a:r>
            <a:r>
              <a:rPr lang="fr-FR" dirty="0"/>
              <a:t>" </a:t>
            </a:r>
            <a:endParaRPr lang="fr-FR" dirty="0" smtClean="0"/>
          </a:p>
          <a:p>
            <a:r>
              <a:rPr lang="fr-FR" dirty="0"/>
              <a:t>Les contraintes de placement des composants peuvent être </a:t>
            </a:r>
            <a:r>
              <a:rPr lang="fr-FR" dirty="0" smtClean="0"/>
              <a:t>modifiées </a:t>
            </a:r>
            <a:r>
              <a:rPr lang="fr-FR" dirty="0"/>
              <a:t>dynamiquement </a:t>
            </a:r>
            <a:r>
              <a:rPr lang="fr-FR" dirty="0" smtClean="0"/>
              <a:t>(durant </a:t>
            </a:r>
            <a:r>
              <a:rPr lang="fr-FR" dirty="0"/>
              <a:t>le cours du </a:t>
            </a:r>
            <a:r>
              <a:rPr lang="fr-FR" dirty="0" smtClean="0"/>
              <a:t>programme) </a:t>
            </a:r>
            <a:r>
              <a:rPr lang="fr-FR" dirty="0"/>
              <a:t>: </a:t>
            </a:r>
            <a:endParaRPr lang="fr-FR" dirty="0" smtClean="0"/>
          </a:p>
          <a:p>
            <a:pPr lvl="1"/>
            <a:r>
              <a:rPr lang="fr-FR" i="1" dirty="0" smtClean="0"/>
              <a:t>Position </a:t>
            </a:r>
            <a:r>
              <a:rPr lang="fr-FR" dirty="0" smtClean="0"/>
              <a:t>: Modifier </a:t>
            </a:r>
            <a:r>
              <a:rPr lang="fr-FR" dirty="0"/>
              <a:t>les propriétés </a:t>
            </a:r>
            <a:r>
              <a:rPr lang="fr-FR" dirty="0" err="1" smtClean="0"/>
              <a:t>columnIndex</a:t>
            </a:r>
            <a:r>
              <a:rPr lang="fr-FR" dirty="0" smtClean="0"/>
              <a:t> et </a:t>
            </a:r>
            <a:r>
              <a:rPr lang="fr-FR" dirty="0" err="1" smtClean="0"/>
              <a:t>rowIndex</a:t>
            </a:r>
            <a:r>
              <a:rPr lang="fr-FR" dirty="0" smtClean="0"/>
              <a:t> </a:t>
            </a:r>
          </a:p>
          <a:p>
            <a:pPr lvl="1"/>
            <a:r>
              <a:rPr lang="fr-FR" i="1" dirty="0" err="1" smtClean="0"/>
              <a:t>Spanning</a:t>
            </a:r>
            <a:r>
              <a:rPr lang="fr-FR" i="1" dirty="0" smtClean="0"/>
              <a:t> </a:t>
            </a:r>
            <a:r>
              <a:rPr lang="fr-FR" dirty="0" smtClean="0"/>
              <a:t>: Modifier </a:t>
            </a:r>
            <a:r>
              <a:rPr lang="fr-FR" dirty="0"/>
              <a:t>les propriétés </a:t>
            </a:r>
            <a:r>
              <a:rPr lang="fr-FR" dirty="0" err="1" smtClean="0"/>
              <a:t>columnSpan</a:t>
            </a:r>
            <a:r>
              <a:rPr lang="fr-FR" dirty="0" smtClean="0"/>
              <a:t> et </a:t>
            </a:r>
            <a:r>
              <a:rPr lang="fr-FR" dirty="0" err="1" smtClean="0"/>
              <a:t>rowSpan</a:t>
            </a:r>
            <a:r>
              <a:rPr lang="fr-FR" dirty="0" smtClean="0"/>
              <a:t> </a:t>
            </a:r>
          </a:p>
          <a:p>
            <a:r>
              <a:rPr lang="fr-FR" dirty="0"/>
              <a:t>La taille des lignes et des colonnes de la grille peut être gérée </a:t>
            </a:r>
            <a:endParaRPr lang="fr-FR" dirty="0" smtClean="0"/>
          </a:p>
          <a:p>
            <a:pPr lvl="1"/>
            <a:r>
              <a:rPr lang="fr-FR" dirty="0" smtClean="0"/>
              <a:t>Par </a:t>
            </a:r>
            <a:r>
              <a:rPr lang="fr-FR" dirty="0"/>
              <a:t>des </a:t>
            </a:r>
            <a:r>
              <a:rPr lang="fr-FR" b="1" dirty="0" smtClean="0"/>
              <a:t>contraintes </a:t>
            </a:r>
            <a:r>
              <a:rPr lang="fr-FR" b="1" dirty="0"/>
              <a:t>de lignes et de colonnes </a:t>
            </a:r>
            <a:r>
              <a:rPr lang="fr-FR" dirty="0" smtClean="0"/>
              <a:t>qui </a:t>
            </a:r>
            <a:r>
              <a:rPr lang="fr-FR" dirty="0"/>
              <a:t>s'appliquent pour tous </a:t>
            </a:r>
            <a:r>
              <a:rPr lang="fr-FR" dirty="0" smtClean="0"/>
              <a:t>les </a:t>
            </a:r>
            <a:r>
              <a:rPr lang="fr-FR" dirty="0"/>
              <a:t>composants placés dans la ligne ou la colonne concernée </a:t>
            </a:r>
            <a:endParaRPr lang="fr-FR" dirty="0" smtClean="0"/>
          </a:p>
          <a:p>
            <a:pPr lvl="1"/>
            <a:r>
              <a:rPr lang="fr-FR" dirty="0" smtClean="0"/>
              <a:t>Par </a:t>
            </a:r>
            <a:r>
              <a:rPr lang="fr-FR" dirty="0"/>
              <a:t>des </a:t>
            </a:r>
            <a:r>
              <a:rPr lang="fr-FR" b="1" dirty="0" smtClean="0"/>
              <a:t>contraintes individuelles</a:t>
            </a:r>
            <a:r>
              <a:rPr lang="fr-FR" dirty="0" smtClean="0"/>
              <a:t>, </a:t>
            </a:r>
            <a:r>
              <a:rPr lang="fr-FR" dirty="0"/>
              <a:t>appliquées aux </a:t>
            </a:r>
            <a:r>
              <a:rPr lang="fr-FR" dirty="0" smtClean="0"/>
              <a:t>composants </a:t>
            </a:r>
            <a:r>
              <a:rPr lang="fr-FR" dirty="0"/>
              <a:t>placés </a:t>
            </a:r>
            <a:r>
              <a:rPr lang="fr-FR" dirty="0" smtClean="0"/>
              <a:t>dans </a:t>
            </a:r>
            <a:r>
              <a:rPr lang="fr-FR" dirty="0"/>
              <a:t>la grille </a:t>
            </a:r>
            <a:endParaRPr lang="fr-FR" dirty="0" smtClean="0"/>
          </a:p>
          <a:p>
            <a:pPr lvl="1"/>
            <a:r>
              <a:rPr lang="fr-FR" dirty="0" smtClean="0"/>
              <a:t>Les </a:t>
            </a:r>
            <a:r>
              <a:rPr lang="fr-FR" dirty="0"/>
              <a:t>contraintes individuelles sont prioritaires sur celles appliquées </a:t>
            </a:r>
            <a:r>
              <a:rPr lang="fr-FR" dirty="0" smtClean="0"/>
              <a:t>globalement </a:t>
            </a:r>
            <a:r>
              <a:rPr lang="fr-FR" dirty="0"/>
              <a:t>aux lignes et aux colonnes.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477186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GridPane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</a:t>
            </a:r>
            <a:r>
              <a:rPr lang="fr-FR" b="1" dirty="0" smtClean="0"/>
              <a:t>contraintes </a:t>
            </a:r>
            <a:r>
              <a:rPr lang="fr-FR" b="1" dirty="0"/>
              <a:t>globales </a:t>
            </a:r>
            <a:r>
              <a:rPr lang="fr-FR" dirty="0" smtClean="0"/>
              <a:t>de lignes/colonnes </a:t>
            </a:r>
            <a:r>
              <a:rPr lang="fr-FR" dirty="0"/>
              <a:t>sont définies dans des </a:t>
            </a:r>
            <a:r>
              <a:rPr lang="fr-FR" dirty="0" smtClean="0"/>
              <a:t>objets de </a:t>
            </a:r>
            <a:r>
              <a:rPr lang="fr-FR" dirty="0"/>
              <a:t>type </a:t>
            </a:r>
            <a:r>
              <a:rPr lang="fr-FR" dirty="0" smtClean="0"/>
              <a:t>:</a:t>
            </a:r>
          </a:p>
          <a:p>
            <a:pPr lvl="1"/>
            <a:r>
              <a:rPr lang="fr-FR" dirty="0" err="1" smtClean="0"/>
              <a:t>RowConstraints</a:t>
            </a:r>
            <a:r>
              <a:rPr lang="fr-FR" dirty="0" smtClean="0"/>
              <a:t> : Pour les </a:t>
            </a:r>
            <a:r>
              <a:rPr lang="fr-FR" dirty="0"/>
              <a:t>lignes </a:t>
            </a:r>
            <a:endParaRPr lang="fr-FR" dirty="0" smtClean="0"/>
          </a:p>
          <a:p>
            <a:pPr lvl="1"/>
            <a:r>
              <a:rPr lang="fr-FR" dirty="0" err="1" smtClean="0"/>
              <a:t>ColumnConstraints</a:t>
            </a:r>
            <a:r>
              <a:rPr lang="fr-FR" dirty="0" smtClean="0"/>
              <a:t> : Pour les colonnes </a:t>
            </a:r>
          </a:p>
          <a:p>
            <a:r>
              <a:rPr lang="fr-FR" dirty="0"/>
              <a:t>Les contraintes globales sont ensuite associées aux </a:t>
            </a:r>
            <a:r>
              <a:rPr lang="fr-FR" dirty="0" smtClean="0"/>
              <a:t>lignes/colonnes du </a:t>
            </a:r>
            <a:r>
              <a:rPr lang="fr-FR" dirty="0" err="1" smtClean="0"/>
              <a:t>GridPane</a:t>
            </a:r>
            <a:r>
              <a:rPr lang="fr-FR" dirty="0" smtClean="0"/>
              <a:t> en </a:t>
            </a:r>
            <a:r>
              <a:rPr lang="fr-FR" dirty="0"/>
              <a:t>les ajoutant dans une liste, avec les méthodes : </a:t>
            </a:r>
            <a:endParaRPr lang="fr-FR" dirty="0" smtClean="0"/>
          </a:p>
          <a:p>
            <a:pPr lvl="1"/>
            <a:r>
              <a:rPr lang="fr-FR" dirty="0" err="1" smtClean="0"/>
              <a:t>getRowConstraints.add</a:t>
            </a:r>
            <a:r>
              <a:rPr lang="fr-FR" dirty="0" smtClean="0"/>
              <a:t>(</a:t>
            </a:r>
            <a:r>
              <a:rPr lang="fr-FR" i="1" dirty="0" err="1" smtClean="0"/>
              <a:t>row_constraint</a:t>
            </a:r>
            <a:r>
              <a:rPr lang="fr-FR" dirty="0" smtClean="0"/>
              <a:t>) </a:t>
            </a:r>
          </a:p>
          <a:p>
            <a:pPr lvl="1"/>
            <a:r>
              <a:rPr lang="fr-FR" dirty="0" err="1" smtClean="0"/>
              <a:t>getColumnConstraints.add</a:t>
            </a:r>
            <a:r>
              <a:rPr lang="fr-FR" dirty="0" smtClean="0"/>
              <a:t>(</a:t>
            </a:r>
            <a:r>
              <a:rPr lang="fr-FR" i="1" dirty="0" err="1" smtClean="0"/>
              <a:t>column_constraint</a:t>
            </a:r>
            <a:r>
              <a:rPr lang="fr-FR" dirty="0" smtClean="0"/>
              <a:t>) </a:t>
            </a:r>
          </a:p>
          <a:p>
            <a:pPr lvl="1"/>
            <a:r>
              <a:rPr lang="fr-FR" dirty="0" smtClean="0"/>
              <a:t>L'ordre </a:t>
            </a:r>
            <a:r>
              <a:rPr lang="fr-FR" dirty="0"/>
              <a:t>des ajouts correspond à l'ordre des </a:t>
            </a:r>
            <a:r>
              <a:rPr lang="fr-FR" dirty="0" smtClean="0"/>
              <a:t>lignes/colonnes </a:t>
            </a:r>
          </a:p>
          <a:p>
            <a:r>
              <a:rPr lang="fr-FR" dirty="0"/>
              <a:t>Exemple : </a:t>
            </a:r>
            <a:r>
              <a:rPr lang="fr-FR" dirty="0" smtClean="0"/>
              <a:t>	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253" y="5686425"/>
            <a:ext cx="5683465" cy="89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66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Projets connexes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err="1"/>
              <a:t>JavaFXdevrait</a:t>
            </a:r>
            <a:r>
              <a:rPr lang="fr-FR" dirty="0"/>
              <a:t>, à terme, être totalement publié en open-source(ce n'est que partiellement le cas) dans le cadre du projet </a:t>
            </a:r>
            <a:r>
              <a:rPr lang="fr-FR" dirty="0" err="1" smtClean="0"/>
              <a:t>OpenJFX</a:t>
            </a:r>
            <a:r>
              <a:rPr lang="fr-FR" dirty="0" smtClean="0"/>
              <a:t>.</a:t>
            </a:r>
          </a:p>
          <a:p>
            <a:r>
              <a:rPr lang="fr-FR" dirty="0" smtClean="0"/>
              <a:t>De </a:t>
            </a:r>
            <a:r>
              <a:rPr lang="fr-FR" dirty="0"/>
              <a:t>nombreux projets contribuent à enrichir l'écosystème </a:t>
            </a:r>
            <a:r>
              <a:rPr lang="fr-FR" dirty="0" err="1" smtClean="0"/>
              <a:t>JavaFX</a:t>
            </a:r>
            <a:r>
              <a:rPr lang="fr-FR" dirty="0" smtClean="0"/>
              <a:t>.</a:t>
            </a:r>
          </a:p>
          <a:p>
            <a:r>
              <a:rPr lang="fr-FR" dirty="0" smtClean="0"/>
              <a:t>Parmi </a:t>
            </a:r>
            <a:r>
              <a:rPr lang="fr-FR" dirty="0"/>
              <a:t>les principaux (et les plus dynamiques) on peut mentionner </a:t>
            </a:r>
            <a:r>
              <a:rPr lang="fr-FR" dirty="0" smtClean="0"/>
              <a:t>:</a:t>
            </a:r>
          </a:p>
          <a:p>
            <a:pPr lvl="1"/>
            <a:r>
              <a:rPr lang="fr-FR" b="1" dirty="0" err="1" smtClean="0"/>
              <a:t>ControlsFX</a:t>
            </a:r>
            <a:r>
              <a:rPr lang="fr-FR" dirty="0"/>
              <a:t>: Projet open-source destiné à offrir des </a:t>
            </a:r>
            <a:r>
              <a:rPr lang="fr-FR" dirty="0" smtClean="0"/>
              <a:t>composants supplémentaires </a:t>
            </a:r>
            <a:r>
              <a:rPr lang="fr-FR" dirty="0"/>
              <a:t>(</a:t>
            </a:r>
            <a:r>
              <a:rPr lang="fr-FR" dirty="0" err="1"/>
              <a:t>controls</a:t>
            </a:r>
            <a:r>
              <a:rPr lang="fr-FR" dirty="0"/>
              <a:t>)de qualité </a:t>
            </a:r>
            <a:r>
              <a:rPr lang="fr-FR" dirty="0" smtClean="0"/>
              <a:t>- fxexperience.com/</a:t>
            </a:r>
            <a:r>
              <a:rPr lang="fr-FR" dirty="0" err="1" smtClean="0"/>
              <a:t>controlsfx</a:t>
            </a:r>
            <a:endParaRPr lang="fr-FR" dirty="0" smtClean="0"/>
          </a:p>
          <a:p>
            <a:pPr lvl="1"/>
            <a:r>
              <a:rPr lang="fr-FR" b="1" i="1" dirty="0" err="1" smtClean="0"/>
              <a:t>JFXtras</a:t>
            </a:r>
            <a:r>
              <a:rPr lang="fr-FR" b="1" i="1" dirty="0" smtClean="0"/>
              <a:t> </a:t>
            </a:r>
            <a:r>
              <a:rPr lang="fr-FR" dirty="0"/>
              <a:t>: Projet open-source destiné à fournir aux développeurs des éléments utiles dans leur vie de tous les jours et qui manquent dans la version de base de </a:t>
            </a:r>
            <a:r>
              <a:rPr lang="fr-FR" i="1" dirty="0" err="1"/>
              <a:t>JavaFX</a:t>
            </a:r>
            <a:r>
              <a:rPr lang="fr-FR" i="1" dirty="0"/>
              <a:t> </a:t>
            </a:r>
            <a:r>
              <a:rPr lang="fr-FR" i="1" dirty="0" smtClean="0"/>
              <a:t>- </a:t>
            </a:r>
            <a:r>
              <a:rPr lang="fr-FR" dirty="0" smtClean="0"/>
              <a:t>jfxtras.org </a:t>
            </a:r>
          </a:p>
          <a:p>
            <a:pPr lvl="1"/>
            <a:r>
              <a:rPr lang="fr-FR" b="1" i="1" dirty="0" err="1" smtClean="0"/>
              <a:t>DataFX</a:t>
            </a:r>
            <a:r>
              <a:rPr lang="fr-FR" b="1" i="1" dirty="0" smtClean="0"/>
              <a:t> </a:t>
            </a:r>
            <a:r>
              <a:rPr lang="fr-FR" dirty="0"/>
              <a:t>: Projet open-source destiné à faciliter la collaboration entre une application </a:t>
            </a:r>
            <a:r>
              <a:rPr lang="fr-FR" i="1" dirty="0" err="1"/>
              <a:t>JavaFX</a:t>
            </a:r>
            <a:r>
              <a:rPr lang="fr-FR" i="1" dirty="0"/>
              <a:t> </a:t>
            </a:r>
            <a:r>
              <a:rPr lang="fr-FR" dirty="0"/>
              <a:t>et un système de gestion des données (DB, </a:t>
            </a:r>
            <a:r>
              <a:rPr lang="fr-FR" dirty="0" smtClean="0"/>
              <a:t>…) - javafxdata.org </a:t>
            </a:r>
          </a:p>
          <a:p>
            <a:pPr lvl="1"/>
            <a:r>
              <a:rPr lang="fr-FR" b="1" i="1" dirty="0" err="1" smtClean="0"/>
              <a:t>TestFX</a:t>
            </a:r>
            <a:r>
              <a:rPr lang="fr-FR" b="1" i="1" dirty="0" smtClean="0"/>
              <a:t> </a:t>
            </a:r>
            <a:r>
              <a:rPr lang="fr-FR" dirty="0"/>
              <a:t>: Librairie pour automatiser le test des applications </a:t>
            </a:r>
            <a:r>
              <a:rPr lang="fr-FR" i="1" dirty="0" err="1"/>
              <a:t>JavaFX</a:t>
            </a:r>
            <a:r>
              <a:rPr lang="fr-FR" i="1" dirty="0"/>
              <a:t> </a:t>
            </a:r>
            <a:r>
              <a:rPr lang="fr-FR" i="1" dirty="0" smtClean="0"/>
              <a:t>- </a:t>
            </a:r>
            <a:r>
              <a:rPr lang="fr-FR" dirty="0" smtClean="0"/>
              <a:t>github.com/</a:t>
            </a:r>
            <a:r>
              <a:rPr lang="fr-FR" dirty="0" err="1" smtClean="0"/>
              <a:t>TestFX</a:t>
            </a: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69237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GridPane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Les </a:t>
            </a:r>
            <a:r>
              <a:rPr lang="fr-FR" dirty="0" smtClean="0"/>
              <a:t>contraintes </a:t>
            </a:r>
            <a:r>
              <a:rPr lang="fr-FR" dirty="0"/>
              <a:t>de lignes </a:t>
            </a:r>
            <a:r>
              <a:rPr lang="fr-FR" b="1" dirty="0" err="1" smtClean="0"/>
              <a:t>RowConstraints</a:t>
            </a:r>
            <a:r>
              <a:rPr lang="fr-FR" b="1" dirty="0" smtClean="0"/>
              <a:t> </a:t>
            </a:r>
            <a:r>
              <a:rPr lang="fr-FR" dirty="0" smtClean="0"/>
              <a:t>possèdent </a:t>
            </a:r>
            <a:r>
              <a:rPr lang="fr-FR" dirty="0"/>
              <a:t>les propriétés </a:t>
            </a:r>
            <a:r>
              <a:rPr lang="fr-FR" dirty="0" smtClean="0"/>
              <a:t>suivantes </a:t>
            </a:r>
            <a:r>
              <a:rPr lang="fr-FR" dirty="0"/>
              <a:t>: </a:t>
            </a:r>
            <a:endParaRPr lang="fr-FR" dirty="0" smtClean="0"/>
          </a:p>
          <a:p>
            <a:pPr lvl="1"/>
            <a:r>
              <a:rPr lang="fr-FR" dirty="0" err="1" smtClean="0"/>
              <a:t>minHeight</a:t>
            </a:r>
            <a:r>
              <a:rPr lang="fr-FR" dirty="0" smtClean="0"/>
              <a:t> : Hauteur </a:t>
            </a:r>
            <a:r>
              <a:rPr lang="fr-FR" dirty="0"/>
              <a:t>minimale souhaitée pour la colonne </a:t>
            </a:r>
            <a:endParaRPr lang="fr-FR" dirty="0" smtClean="0"/>
          </a:p>
          <a:p>
            <a:pPr lvl="1"/>
            <a:r>
              <a:rPr lang="fr-FR" dirty="0" err="1" smtClean="0"/>
              <a:t>prefHeight</a:t>
            </a:r>
            <a:r>
              <a:rPr lang="fr-FR" dirty="0" smtClean="0"/>
              <a:t> : Hauteur préférée (</a:t>
            </a:r>
            <a:r>
              <a:rPr lang="fr-FR" dirty="0"/>
              <a:t>idéale) </a:t>
            </a:r>
            <a:r>
              <a:rPr lang="fr-FR" dirty="0" smtClean="0"/>
              <a:t>pour </a:t>
            </a:r>
            <a:r>
              <a:rPr lang="fr-FR" dirty="0"/>
              <a:t>la colonne </a:t>
            </a:r>
            <a:endParaRPr lang="fr-FR" dirty="0" smtClean="0"/>
          </a:p>
          <a:p>
            <a:pPr lvl="1"/>
            <a:r>
              <a:rPr lang="fr-FR" dirty="0" err="1" smtClean="0"/>
              <a:t>maxHeight</a:t>
            </a:r>
            <a:r>
              <a:rPr lang="fr-FR" dirty="0" smtClean="0"/>
              <a:t> : Hauteur maximale </a:t>
            </a:r>
            <a:r>
              <a:rPr lang="fr-FR" dirty="0"/>
              <a:t>souhaitée pour la colonne </a:t>
            </a:r>
            <a:endParaRPr lang="fr-FR" dirty="0" smtClean="0"/>
          </a:p>
          <a:p>
            <a:pPr lvl="1"/>
            <a:r>
              <a:rPr lang="fr-FR" dirty="0" err="1" smtClean="0"/>
              <a:t>percentHeight</a:t>
            </a:r>
            <a:r>
              <a:rPr lang="fr-FR" dirty="0" smtClean="0"/>
              <a:t> : Hauteur de </a:t>
            </a:r>
            <a:r>
              <a:rPr lang="fr-FR" dirty="0"/>
              <a:t>la ligne en pourcent de la hauteur de la </a:t>
            </a:r>
            <a:r>
              <a:rPr lang="fr-FR" dirty="0" smtClean="0"/>
              <a:t>grille </a:t>
            </a:r>
            <a:r>
              <a:rPr lang="fr-FR" dirty="0"/>
              <a:t>(est prioritaire sur </a:t>
            </a:r>
            <a:r>
              <a:rPr lang="fr-FR" i="1" dirty="0" smtClean="0"/>
              <a:t>min-</a:t>
            </a:r>
            <a:r>
              <a:rPr lang="fr-FR" dirty="0" smtClean="0"/>
              <a:t>, </a:t>
            </a:r>
            <a:r>
              <a:rPr lang="fr-FR" i="1" dirty="0" err="1" smtClean="0"/>
              <a:t>pref</a:t>
            </a:r>
            <a:r>
              <a:rPr lang="fr-FR" i="1" dirty="0" smtClean="0"/>
              <a:t>- </a:t>
            </a:r>
            <a:r>
              <a:rPr lang="fr-FR" dirty="0" smtClean="0"/>
              <a:t>et </a:t>
            </a:r>
            <a:r>
              <a:rPr lang="fr-FR" i="1" dirty="0" err="1" smtClean="0"/>
              <a:t>maxHeight</a:t>
            </a:r>
            <a:r>
              <a:rPr lang="fr-FR" dirty="0" smtClean="0"/>
              <a:t>) </a:t>
            </a:r>
          </a:p>
          <a:p>
            <a:pPr lvl="1"/>
            <a:r>
              <a:rPr lang="fr-FR" dirty="0" err="1" smtClean="0"/>
              <a:t>valignment</a:t>
            </a:r>
            <a:r>
              <a:rPr lang="fr-FR" dirty="0" smtClean="0"/>
              <a:t> : Alignement </a:t>
            </a:r>
            <a:r>
              <a:rPr lang="fr-FR" dirty="0"/>
              <a:t>par défaut des composants dans la ligne </a:t>
            </a:r>
            <a:r>
              <a:rPr lang="fr-FR" dirty="0" smtClean="0"/>
              <a:t>(</a:t>
            </a:r>
            <a:r>
              <a:rPr lang="fr-FR" dirty="0"/>
              <a:t>de type énuméré </a:t>
            </a:r>
            <a:r>
              <a:rPr lang="fr-FR" dirty="0" err="1" smtClean="0"/>
              <a:t>VPos</a:t>
            </a:r>
            <a:r>
              <a:rPr lang="fr-FR" dirty="0" smtClean="0"/>
              <a:t> : TOP, CENTER, BOTTOM, BASELINE) </a:t>
            </a:r>
          </a:p>
          <a:p>
            <a:pPr lvl="1"/>
            <a:r>
              <a:rPr lang="fr-FR" dirty="0" err="1" smtClean="0"/>
              <a:t>vgrow</a:t>
            </a:r>
            <a:r>
              <a:rPr lang="fr-FR" dirty="0" smtClean="0"/>
              <a:t> : Priorité </a:t>
            </a:r>
            <a:r>
              <a:rPr lang="fr-FR" dirty="0"/>
              <a:t>d'agrandissement vertical </a:t>
            </a:r>
            <a:r>
              <a:rPr lang="fr-FR" dirty="0" smtClean="0"/>
              <a:t>(</a:t>
            </a:r>
            <a:r>
              <a:rPr lang="fr-FR" dirty="0"/>
              <a:t>de type énuméré </a:t>
            </a:r>
            <a:r>
              <a:rPr lang="fr-FR" dirty="0" err="1" smtClean="0"/>
              <a:t>Priority</a:t>
            </a:r>
            <a:r>
              <a:rPr lang="fr-FR" dirty="0" smtClean="0"/>
              <a:t> : ALWAYS, SOMETIMES, NEVER) </a:t>
            </a:r>
          </a:p>
          <a:p>
            <a:pPr lvl="1"/>
            <a:r>
              <a:rPr lang="fr-FR" dirty="0" err="1" smtClean="0"/>
              <a:t>fillHeight</a:t>
            </a:r>
            <a:r>
              <a:rPr lang="fr-FR" dirty="0" smtClean="0"/>
              <a:t> : Booléen </a:t>
            </a:r>
            <a:r>
              <a:rPr lang="fr-FR" dirty="0"/>
              <a:t>indiquant si le composant doit s'agrandir </a:t>
            </a:r>
            <a:r>
              <a:rPr lang="fr-FR" dirty="0" smtClean="0"/>
              <a:t>(</a:t>
            </a:r>
            <a:r>
              <a:rPr lang="fr-FR" dirty="0" err="1" smtClean="0"/>
              <a:t>true</a:t>
            </a:r>
            <a:r>
              <a:rPr lang="fr-FR" dirty="0" smtClean="0"/>
              <a:t>) </a:t>
            </a:r>
            <a:r>
              <a:rPr lang="fr-FR" dirty="0"/>
              <a:t>jusqu'à sa hauteur maximale ou </a:t>
            </a:r>
            <a:r>
              <a:rPr lang="fr-FR" dirty="0" smtClean="0"/>
              <a:t>alors </a:t>
            </a:r>
            <a:r>
              <a:rPr lang="fr-FR" dirty="0"/>
              <a:t>garder sa </a:t>
            </a:r>
            <a:r>
              <a:rPr lang="fr-FR" dirty="0" smtClean="0"/>
              <a:t>hauteur </a:t>
            </a:r>
            <a:r>
              <a:rPr lang="fr-FR" dirty="0"/>
              <a:t>préférée </a:t>
            </a:r>
            <a:r>
              <a:rPr lang="fr-FR" dirty="0" smtClean="0"/>
              <a:t>(false). </a:t>
            </a:r>
            <a:r>
              <a:rPr lang="fr-FR" dirty="0"/>
              <a:t>Par défaut : </a:t>
            </a:r>
            <a:r>
              <a:rPr lang="fr-FR" dirty="0" err="1" smtClean="0"/>
              <a:t>true</a:t>
            </a:r>
            <a:r>
              <a:rPr lang="fr-FR" dirty="0" smtClean="0"/>
              <a:t>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352402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GridPane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Les </a:t>
            </a:r>
            <a:r>
              <a:rPr lang="fr-FR" dirty="0" smtClean="0"/>
              <a:t>contraintes </a:t>
            </a:r>
            <a:r>
              <a:rPr lang="fr-FR" dirty="0"/>
              <a:t>de colonnes </a:t>
            </a:r>
            <a:r>
              <a:rPr lang="fr-FR" b="1" dirty="0" err="1" smtClean="0"/>
              <a:t>ColumnConstraints</a:t>
            </a:r>
            <a:r>
              <a:rPr lang="fr-FR" b="1" dirty="0" smtClean="0"/>
              <a:t> </a:t>
            </a:r>
            <a:r>
              <a:rPr lang="fr-FR" dirty="0" smtClean="0"/>
              <a:t>possèdent </a:t>
            </a:r>
            <a:r>
              <a:rPr lang="fr-FR" dirty="0"/>
              <a:t>les </a:t>
            </a:r>
            <a:r>
              <a:rPr lang="fr-FR" dirty="0" smtClean="0"/>
              <a:t>propriétés </a:t>
            </a:r>
            <a:r>
              <a:rPr lang="fr-FR" dirty="0"/>
              <a:t>suivantes : </a:t>
            </a:r>
            <a:endParaRPr lang="fr-FR" dirty="0" smtClean="0"/>
          </a:p>
          <a:p>
            <a:pPr lvl="1"/>
            <a:r>
              <a:rPr lang="fr-FR" dirty="0" err="1" smtClean="0"/>
              <a:t>minWidth</a:t>
            </a:r>
            <a:r>
              <a:rPr lang="fr-FR" dirty="0" smtClean="0"/>
              <a:t> : Largeur </a:t>
            </a:r>
            <a:r>
              <a:rPr lang="fr-FR" dirty="0"/>
              <a:t>minimale souhaitée de la colonne </a:t>
            </a:r>
            <a:endParaRPr lang="fr-FR" dirty="0" smtClean="0"/>
          </a:p>
          <a:p>
            <a:pPr lvl="1"/>
            <a:r>
              <a:rPr lang="fr-FR" dirty="0" err="1" smtClean="0"/>
              <a:t>prefWidth</a:t>
            </a:r>
            <a:r>
              <a:rPr lang="fr-FR" dirty="0" smtClean="0"/>
              <a:t> : Largeur préférée (idéale) de la colonne </a:t>
            </a:r>
          </a:p>
          <a:p>
            <a:pPr lvl="1"/>
            <a:r>
              <a:rPr lang="fr-FR" dirty="0" err="1" smtClean="0"/>
              <a:t>maxWidth</a:t>
            </a:r>
            <a:r>
              <a:rPr lang="fr-FR" dirty="0" smtClean="0"/>
              <a:t> : Largeur </a:t>
            </a:r>
            <a:r>
              <a:rPr lang="fr-FR" dirty="0"/>
              <a:t>maximale </a:t>
            </a:r>
            <a:r>
              <a:rPr lang="fr-FR" dirty="0" smtClean="0"/>
              <a:t>souhaitée </a:t>
            </a:r>
            <a:r>
              <a:rPr lang="fr-FR" dirty="0"/>
              <a:t>de la colonne </a:t>
            </a:r>
            <a:endParaRPr lang="fr-FR" dirty="0" smtClean="0"/>
          </a:p>
          <a:p>
            <a:pPr lvl="1"/>
            <a:r>
              <a:rPr lang="fr-FR" dirty="0" err="1" smtClean="0"/>
              <a:t>percentWidth</a:t>
            </a:r>
            <a:r>
              <a:rPr lang="fr-FR" dirty="0" smtClean="0"/>
              <a:t>: Largeur </a:t>
            </a:r>
            <a:r>
              <a:rPr lang="fr-FR" dirty="0"/>
              <a:t>de la colonne en pourcent de la largeur de la </a:t>
            </a:r>
            <a:r>
              <a:rPr lang="fr-FR" dirty="0" smtClean="0"/>
              <a:t>grille </a:t>
            </a:r>
            <a:r>
              <a:rPr lang="fr-FR" dirty="0"/>
              <a:t>(est prioritaire sur </a:t>
            </a:r>
            <a:r>
              <a:rPr lang="fr-FR" i="1" dirty="0" smtClean="0"/>
              <a:t>min-</a:t>
            </a:r>
            <a:r>
              <a:rPr lang="fr-FR" dirty="0" smtClean="0"/>
              <a:t>, </a:t>
            </a:r>
            <a:r>
              <a:rPr lang="fr-FR" i="1" dirty="0" err="1" smtClean="0"/>
              <a:t>pref</a:t>
            </a:r>
            <a:r>
              <a:rPr lang="fr-FR" i="1" dirty="0" smtClean="0"/>
              <a:t>- </a:t>
            </a:r>
            <a:r>
              <a:rPr lang="fr-FR" dirty="0" smtClean="0"/>
              <a:t>et </a:t>
            </a:r>
            <a:r>
              <a:rPr lang="fr-FR" i="1" dirty="0" err="1" smtClean="0"/>
              <a:t>maxWidth</a:t>
            </a:r>
            <a:r>
              <a:rPr lang="fr-FR" dirty="0" smtClean="0"/>
              <a:t>) </a:t>
            </a:r>
          </a:p>
          <a:p>
            <a:pPr lvl="1"/>
            <a:r>
              <a:rPr lang="fr-FR" dirty="0" err="1" smtClean="0"/>
              <a:t>halignment</a:t>
            </a:r>
            <a:r>
              <a:rPr lang="fr-FR" dirty="0" smtClean="0"/>
              <a:t> : Alignement </a:t>
            </a:r>
            <a:r>
              <a:rPr lang="fr-FR" dirty="0"/>
              <a:t>par défaut des composants dans la colonne </a:t>
            </a:r>
            <a:r>
              <a:rPr lang="fr-FR" dirty="0" smtClean="0"/>
              <a:t>(</a:t>
            </a:r>
            <a:r>
              <a:rPr lang="fr-FR" dirty="0"/>
              <a:t>de type énuméré </a:t>
            </a:r>
            <a:r>
              <a:rPr lang="fr-FR" dirty="0" err="1" smtClean="0"/>
              <a:t>HPos</a:t>
            </a:r>
            <a:r>
              <a:rPr lang="fr-FR" dirty="0" smtClean="0"/>
              <a:t> : LEFT, CENTER, RIGHT) </a:t>
            </a:r>
          </a:p>
          <a:p>
            <a:pPr lvl="1"/>
            <a:r>
              <a:rPr lang="fr-FR" dirty="0" err="1" smtClean="0"/>
              <a:t>hgrow</a:t>
            </a:r>
            <a:r>
              <a:rPr lang="fr-FR" dirty="0" smtClean="0"/>
              <a:t> : Priorité </a:t>
            </a:r>
            <a:r>
              <a:rPr lang="fr-FR" dirty="0"/>
              <a:t>d'agrandissement horizontal </a:t>
            </a:r>
            <a:r>
              <a:rPr lang="fr-FR" dirty="0" smtClean="0"/>
              <a:t>(</a:t>
            </a:r>
            <a:r>
              <a:rPr lang="fr-FR" dirty="0"/>
              <a:t>de type énuméré </a:t>
            </a:r>
            <a:r>
              <a:rPr lang="fr-FR" dirty="0" err="1" smtClean="0"/>
              <a:t>Priority</a:t>
            </a:r>
            <a:r>
              <a:rPr lang="fr-FR" dirty="0" smtClean="0"/>
              <a:t> : ALWAYS, SOMETIMES, NEVER) </a:t>
            </a:r>
          </a:p>
          <a:p>
            <a:pPr lvl="1"/>
            <a:r>
              <a:rPr lang="fr-FR" dirty="0" err="1" smtClean="0"/>
              <a:t>fillWidth</a:t>
            </a:r>
            <a:r>
              <a:rPr lang="fr-FR" dirty="0" smtClean="0"/>
              <a:t> : Booléen </a:t>
            </a:r>
            <a:r>
              <a:rPr lang="fr-FR" dirty="0"/>
              <a:t>indiquant si le composant doit s'agrandir </a:t>
            </a:r>
            <a:r>
              <a:rPr lang="fr-FR" dirty="0" smtClean="0"/>
              <a:t>(</a:t>
            </a:r>
            <a:r>
              <a:rPr lang="fr-FR" dirty="0" err="1" smtClean="0"/>
              <a:t>true</a:t>
            </a:r>
            <a:r>
              <a:rPr lang="fr-FR" dirty="0" smtClean="0"/>
              <a:t>) jusqu'à </a:t>
            </a:r>
            <a:r>
              <a:rPr lang="fr-FR" dirty="0"/>
              <a:t>sa largeur maximale ou alors garder sa largeur </a:t>
            </a:r>
            <a:r>
              <a:rPr lang="fr-FR" dirty="0" smtClean="0"/>
              <a:t>préférée (false). </a:t>
            </a:r>
            <a:r>
              <a:rPr lang="fr-FR" dirty="0"/>
              <a:t>Par défaut : </a:t>
            </a:r>
            <a:r>
              <a:rPr lang="fr-FR" dirty="0" err="1" smtClean="0"/>
              <a:t>true</a:t>
            </a:r>
            <a:r>
              <a:rPr lang="fr-FR" dirty="0" smtClean="0"/>
              <a:t>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058362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GridPane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On peut également appliquer des </a:t>
            </a:r>
            <a:r>
              <a:rPr lang="fr-FR" b="1" dirty="0" smtClean="0"/>
              <a:t>contraintes </a:t>
            </a:r>
            <a:r>
              <a:rPr lang="fr-FR" b="1" dirty="0"/>
              <a:t>individuelles </a:t>
            </a:r>
            <a:r>
              <a:rPr lang="fr-FR" dirty="0" smtClean="0"/>
              <a:t>aux composants </a:t>
            </a:r>
            <a:r>
              <a:rPr lang="fr-FR" dirty="0"/>
              <a:t>placés dans un </a:t>
            </a:r>
            <a:r>
              <a:rPr lang="fr-FR" dirty="0" err="1" smtClean="0"/>
              <a:t>GridPane</a:t>
            </a:r>
            <a:r>
              <a:rPr lang="fr-FR" dirty="0" smtClean="0"/>
              <a:t>. </a:t>
            </a:r>
            <a:r>
              <a:rPr lang="fr-FR" dirty="0"/>
              <a:t>Ces contraintes sont </a:t>
            </a:r>
            <a:r>
              <a:rPr lang="fr-FR" dirty="0" smtClean="0"/>
              <a:t>prioritaires </a:t>
            </a:r>
            <a:r>
              <a:rPr lang="fr-FR" dirty="0"/>
              <a:t>sur les contraintes de lignes et colonnes. </a:t>
            </a:r>
            <a:endParaRPr lang="fr-FR" dirty="0" smtClean="0"/>
          </a:p>
          <a:p>
            <a:r>
              <a:rPr lang="fr-FR" dirty="0" smtClean="0"/>
              <a:t>Les </a:t>
            </a:r>
            <a:r>
              <a:rPr lang="fr-FR" dirty="0"/>
              <a:t>contraintes sont </a:t>
            </a:r>
            <a:r>
              <a:rPr lang="fr-FR" dirty="0" smtClean="0"/>
              <a:t>appliquées </a:t>
            </a:r>
            <a:r>
              <a:rPr lang="fr-FR" dirty="0"/>
              <a:t>en invoquant des </a:t>
            </a:r>
            <a:r>
              <a:rPr lang="fr-FR" dirty="0" smtClean="0"/>
              <a:t>méthodes statiques </a:t>
            </a:r>
            <a:r>
              <a:rPr lang="fr-FR" dirty="0"/>
              <a:t>de </a:t>
            </a:r>
            <a:r>
              <a:rPr lang="fr-FR" dirty="0" err="1" smtClean="0"/>
              <a:t>GridPane</a:t>
            </a:r>
            <a:r>
              <a:rPr lang="fr-FR" dirty="0" smtClean="0"/>
              <a:t> qui </a:t>
            </a:r>
            <a:r>
              <a:rPr lang="fr-FR" dirty="0"/>
              <a:t>permettent de gérer les propriétés </a:t>
            </a:r>
            <a:r>
              <a:rPr lang="fr-FR" dirty="0" smtClean="0"/>
              <a:t>suivantes </a:t>
            </a:r>
            <a:r>
              <a:rPr lang="fr-FR" dirty="0"/>
              <a:t>: </a:t>
            </a:r>
            <a:endParaRPr lang="fr-FR" dirty="0" smtClean="0"/>
          </a:p>
          <a:p>
            <a:pPr lvl="1"/>
            <a:r>
              <a:rPr lang="fr-FR" dirty="0" err="1" smtClean="0"/>
              <a:t>halignment</a:t>
            </a:r>
            <a:r>
              <a:rPr lang="fr-FR" dirty="0" smtClean="0"/>
              <a:t> : Alignement </a:t>
            </a:r>
            <a:r>
              <a:rPr lang="fr-FR" dirty="0"/>
              <a:t>horizontal du composant passé en </a:t>
            </a:r>
            <a:r>
              <a:rPr lang="fr-FR" dirty="0" smtClean="0"/>
              <a:t>paramètre (</a:t>
            </a:r>
            <a:r>
              <a:rPr lang="fr-FR" dirty="0" err="1" smtClean="0"/>
              <a:t>HPos</a:t>
            </a:r>
            <a:r>
              <a:rPr lang="fr-FR" dirty="0" smtClean="0"/>
              <a:t> : LEFT, CENTER, RIGHT) </a:t>
            </a:r>
          </a:p>
          <a:p>
            <a:pPr lvl="1"/>
            <a:r>
              <a:rPr lang="fr-FR" dirty="0" err="1" smtClean="0"/>
              <a:t>valignement</a:t>
            </a:r>
            <a:r>
              <a:rPr lang="fr-FR" dirty="0" smtClean="0"/>
              <a:t> : Alignement vertical du </a:t>
            </a:r>
            <a:r>
              <a:rPr lang="fr-FR" dirty="0"/>
              <a:t>composant passé en </a:t>
            </a:r>
            <a:r>
              <a:rPr lang="fr-FR" dirty="0" smtClean="0"/>
              <a:t>paramètre (</a:t>
            </a:r>
            <a:r>
              <a:rPr lang="fr-FR" dirty="0" err="1" smtClean="0"/>
              <a:t>VPos</a:t>
            </a:r>
            <a:r>
              <a:rPr lang="fr-FR" dirty="0" smtClean="0"/>
              <a:t> : TOP, CENTER, BOTTOM, BASELINE) </a:t>
            </a:r>
          </a:p>
          <a:p>
            <a:pPr lvl="1"/>
            <a:r>
              <a:rPr lang="fr-FR" dirty="0" err="1" smtClean="0"/>
              <a:t>hgrow</a:t>
            </a:r>
            <a:r>
              <a:rPr lang="fr-FR" dirty="0" smtClean="0"/>
              <a:t> : Priorité </a:t>
            </a:r>
            <a:r>
              <a:rPr lang="fr-FR" dirty="0"/>
              <a:t>d'agrandissement horizontal </a:t>
            </a:r>
            <a:r>
              <a:rPr lang="fr-FR" dirty="0" smtClean="0"/>
              <a:t>(</a:t>
            </a:r>
            <a:r>
              <a:rPr lang="fr-FR" dirty="0" err="1" smtClean="0"/>
              <a:t>Priority</a:t>
            </a:r>
            <a:r>
              <a:rPr lang="fr-FR" dirty="0" smtClean="0"/>
              <a:t> : ALWAYS, SOMETIMES, NEVER) </a:t>
            </a:r>
          </a:p>
          <a:p>
            <a:pPr lvl="1"/>
            <a:r>
              <a:rPr lang="fr-FR" dirty="0" err="1" smtClean="0"/>
              <a:t>vgrow</a:t>
            </a:r>
            <a:r>
              <a:rPr lang="fr-FR" dirty="0" smtClean="0"/>
              <a:t> : Priorité d'agrandissement vertical (</a:t>
            </a:r>
            <a:r>
              <a:rPr lang="fr-FR" dirty="0" err="1" smtClean="0"/>
              <a:t>Priority</a:t>
            </a:r>
            <a:r>
              <a:rPr lang="fr-FR" dirty="0" smtClean="0"/>
              <a:t> : ALWAYS, SOMETIMES, NEVER) </a:t>
            </a:r>
          </a:p>
          <a:p>
            <a:pPr lvl="1"/>
            <a:r>
              <a:rPr lang="fr-FR" dirty="0" err="1" smtClean="0"/>
              <a:t>margin</a:t>
            </a:r>
            <a:r>
              <a:rPr lang="fr-FR" dirty="0" smtClean="0"/>
              <a:t> : Marge </a:t>
            </a:r>
            <a:r>
              <a:rPr lang="fr-FR" dirty="0"/>
              <a:t>autour du composant (de type </a:t>
            </a:r>
            <a:r>
              <a:rPr lang="fr-FR" dirty="0" err="1" smtClean="0"/>
              <a:t>Insets</a:t>
            </a:r>
            <a:r>
              <a:rPr lang="fr-FR" dirty="0" smtClean="0"/>
              <a:t>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152626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GridPane</a:t>
            </a:r>
            <a:r>
              <a:rPr lang="fr-FR" dirty="0" smtClean="0"/>
              <a:t> et </a:t>
            </a:r>
            <a:r>
              <a:rPr lang="fr-FR" dirty="0" err="1" smtClean="0"/>
              <a:t>HBox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46" y="1228210"/>
            <a:ext cx="5717961" cy="180331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46" y="3031524"/>
            <a:ext cx="5717961" cy="156278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40" y="3031524"/>
            <a:ext cx="5427156" cy="3351930"/>
          </a:xfrm>
          <a:prstGeom prst="rect">
            <a:avLst/>
          </a:prstGeom>
        </p:spPr>
      </p:pic>
      <p:sp>
        <p:nvSpPr>
          <p:cNvPr id="8" name="Flèche vers le bas 7"/>
          <p:cNvSpPr/>
          <p:nvPr/>
        </p:nvSpPr>
        <p:spPr>
          <a:xfrm>
            <a:off x="9007462" y="5964194"/>
            <a:ext cx="310112" cy="6260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86934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GridPane</a:t>
            </a:r>
            <a:r>
              <a:rPr lang="fr-FR" dirty="0" smtClean="0"/>
              <a:t> et </a:t>
            </a:r>
            <a:r>
              <a:rPr lang="fr-FR" dirty="0" err="1" smtClean="0"/>
              <a:t>HBox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35" y="1474574"/>
            <a:ext cx="5918716" cy="3747138"/>
          </a:xfrm>
          <a:prstGeom prst="rect">
            <a:avLst/>
          </a:prstGeom>
        </p:spPr>
      </p:pic>
      <p:sp>
        <p:nvSpPr>
          <p:cNvPr id="8" name="Flèche vers le bas 7"/>
          <p:cNvSpPr/>
          <p:nvPr/>
        </p:nvSpPr>
        <p:spPr>
          <a:xfrm>
            <a:off x="3232738" y="1079156"/>
            <a:ext cx="310112" cy="6260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4224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Résumé des conteneurs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388" y="1569437"/>
            <a:ext cx="7610218" cy="435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4794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Résumé des conteneurs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348" y="1651816"/>
            <a:ext cx="7712950" cy="435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6181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Composants de base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28480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Composants- </a:t>
            </a:r>
            <a:r>
              <a:rPr lang="fr-FR" dirty="0" err="1" smtClean="0"/>
              <a:t>controls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La librairie </a:t>
            </a:r>
            <a:r>
              <a:rPr lang="fr-FR" i="1" dirty="0" err="1" smtClean="0"/>
              <a:t>JavaFX</a:t>
            </a:r>
            <a:r>
              <a:rPr lang="fr-FR" i="1" dirty="0" smtClean="0"/>
              <a:t> </a:t>
            </a:r>
            <a:r>
              <a:rPr lang="fr-FR" dirty="0" smtClean="0"/>
              <a:t>offre </a:t>
            </a:r>
            <a:r>
              <a:rPr lang="fr-FR" dirty="0"/>
              <a:t>un </a:t>
            </a:r>
            <a:r>
              <a:rPr lang="fr-FR" b="1" dirty="0" smtClean="0"/>
              <a:t>ensemble </a:t>
            </a:r>
            <a:r>
              <a:rPr lang="fr-FR" b="1" dirty="0"/>
              <a:t>de composants </a:t>
            </a:r>
            <a:r>
              <a:rPr lang="fr-FR" dirty="0" smtClean="0"/>
              <a:t>(</a:t>
            </a:r>
            <a:r>
              <a:rPr lang="fr-FR" dirty="0"/>
              <a:t>kit de </a:t>
            </a:r>
            <a:r>
              <a:rPr lang="fr-FR" dirty="0" smtClean="0"/>
              <a:t>développement</a:t>
            </a:r>
            <a:r>
              <a:rPr lang="fr-FR" dirty="0"/>
              <a:t>) pour créer les interfaces utilisateurs graphiques. </a:t>
            </a:r>
            <a:endParaRPr lang="fr-FR" dirty="0" smtClean="0"/>
          </a:p>
          <a:p>
            <a:r>
              <a:rPr lang="fr-FR" dirty="0"/>
              <a:t>Ces </a:t>
            </a:r>
            <a:r>
              <a:rPr lang="fr-FR" dirty="0" smtClean="0"/>
              <a:t>composants </a:t>
            </a:r>
            <a:r>
              <a:rPr lang="fr-FR" dirty="0"/>
              <a:t>d'interface </a:t>
            </a:r>
            <a:r>
              <a:rPr lang="fr-FR" dirty="0" smtClean="0"/>
              <a:t>sont </a:t>
            </a:r>
            <a:r>
              <a:rPr lang="fr-FR" dirty="0"/>
              <a:t>fréquemment nommés </a:t>
            </a:r>
            <a:r>
              <a:rPr lang="fr-FR" b="1" i="1" dirty="0" err="1" smtClean="0"/>
              <a:t>controls</a:t>
            </a:r>
            <a:r>
              <a:rPr lang="fr-FR" b="1" i="1" dirty="0" smtClean="0"/>
              <a:t> </a:t>
            </a:r>
            <a:r>
              <a:rPr lang="fr-FR" dirty="0" smtClean="0"/>
              <a:t>dans </a:t>
            </a:r>
            <a:r>
              <a:rPr lang="fr-FR" dirty="0"/>
              <a:t>la documentation en anglais (parfois </a:t>
            </a:r>
            <a:r>
              <a:rPr lang="fr-FR" i="1" dirty="0" smtClean="0"/>
              <a:t>widgets</a:t>
            </a:r>
            <a:r>
              <a:rPr lang="fr-FR" dirty="0" smtClean="0"/>
              <a:t>). </a:t>
            </a:r>
          </a:p>
          <a:p>
            <a:r>
              <a:rPr lang="fr-FR" dirty="0"/>
              <a:t>Dans ce cours, nous utiliserons généralement le terme </a:t>
            </a:r>
            <a:r>
              <a:rPr lang="fr-FR" b="1" dirty="0" smtClean="0"/>
              <a:t>composant </a:t>
            </a:r>
            <a:r>
              <a:rPr lang="fr-FR" dirty="0" smtClean="0"/>
              <a:t>pour </a:t>
            </a:r>
            <a:r>
              <a:rPr lang="fr-FR" dirty="0"/>
              <a:t>parler des éléments qui servent à afficher des informations ou </a:t>
            </a:r>
            <a:r>
              <a:rPr lang="fr-FR" dirty="0" smtClean="0"/>
              <a:t>permettre </a:t>
            </a:r>
            <a:r>
              <a:rPr lang="fr-FR" dirty="0"/>
              <a:t>à l'utilisateur d'interagir avec l'application. </a:t>
            </a:r>
            <a:endParaRPr lang="fr-FR" dirty="0" smtClean="0"/>
          </a:p>
          <a:p>
            <a:pPr lvl="1"/>
            <a:r>
              <a:rPr lang="fr-FR" dirty="0"/>
              <a:t>Libellés, icônes, boutons, </a:t>
            </a:r>
            <a:r>
              <a:rPr lang="fr-FR" dirty="0" smtClean="0"/>
              <a:t>champs-texte</a:t>
            </a:r>
            <a:r>
              <a:rPr lang="fr-FR" dirty="0"/>
              <a:t>, menus, cases à cocher, </a:t>
            </a:r>
            <a:r>
              <a:rPr lang="fr-FR" dirty="0" smtClean="0"/>
              <a:t>etc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/>
              <a:t>Bien qu'ils constituent les deux des </a:t>
            </a:r>
            <a:r>
              <a:rPr lang="fr-FR" dirty="0" err="1"/>
              <a:t>noeuds</a:t>
            </a:r>
            <a:r>
              <a:rPr lang="fr-FR" dirty="0"/>
              <a:t> </a:t>
            </a:r>
            <a:r>
              <a:rPr lang="fr-FR" i="1" dirty="0" smtClean="0"/>
              <a:t>(</a:t>
            </a:r>
            <a:r>
              <a:rPr lang="fr-FR" i="1" dirty="0" err="1" smtClean="0"/>
              <a:t>node</a:t>
            </a:r>
            <a:r>
              <a:rPr lang="fr-FR" i="1" dirty="0" smtClean="0"/>
              <a:t>) </a:t>
            </a:r>
            <a:r>
              <a:rPr lang="fr-FR" dirty="0" smtClean="0"/>
              <a:t>du </a:t>
            </a:r>
            <a:r>
              <a:rPr lang="fr-FR" dirty="0"/>
              <a:t>graphe de </a:t>
            </a:r>
            <a:r>
              <a:rPr lang="fr-FR" dirty="0" smtClean="0"/>
              <a:t>scène</a:t>
            </a:r>
            <a:r>
              <a:rPr lang="fr-FR" dirty="0"/>
              <a:t>, les </a:t>
            </a:r>
            <a:r>
              <a:rPr lang="fr-FR" b="1" dirty="0" smtClean="0"/>
              <a:t>composants </a:t>
            </a:r>
            <a:r>
              <a:rPr lang="fr-FR" dirty="0" smtClean="0"/>
              <a:t>sont </a:t>
            </a:r>
            <a:r>
              <a:rPr lang="fr-FR" dirty="0"/>
              <a:t>à distinguer des </a:t>
            </a:r>
            <a:r>
              <a:rPr lang="fr-FR" b="1" dirty="0" smtClean="0"/>
              <a:t>conteneurs </a:t>
            </a:r>
            <a:r>
              <a:rPr lang="fr-FR" i="1" dirty="0" smtClean="0"/>
              <a:t>(</a:t>
            </a:r>
            <a:r>
              <a:rPr lang="fr-FR" i="1" dirty="0" err="1" smtClean="0"/>
              <a:t>layout</a:t>
            </a:r>
            <a:r>
              <a:rPr lang="fr-FR" i="1" dirty="0" smtClean="0"/>
              <a:t>-panes</a:t>
            </a:r>
            <a:r>
              <a:rPr lang="fr-FR" i="1" dirty="0"/>
              <a:t>) </a:t>
            </a:r>
            <a:r>
              <a:rPr lang="fr-FR" dirty="0" smtClean="0"/>
              <a:t>qui </a:t>
            </a:r>
            <a:r>
              <a:rPr lang="fr-FR" dirty="0"/>
              <a:t>servent à disposer les composants et qui ne sont pas </a:t>
            </a:r>
            <a:r>
              <a:rPr lang="fr-FR" dirty="0" smtClean="0"/>
              <a:t>directement </a:t>
            </a:r>
            <a:r>
              <a:rPr lang="fr-FR" dirty="0"/>
              <a:t>visibles dans l'interface </a:t>
            </a:r>
            <a:r>
              <a:rPr lang="fr-FR" dirty="0" smtClean="0"/>
              <a:t>(les </a:t>
            </a:r>
            <a:r>
              <a:rPr lang="fr-FR" dirty="0"/>
              <a:t>bordures et les couleurs </a:t>
            </a:r>
            <a:r>
              <a:rPr lang="fr-FR" dirty="0" smtClean="0"/>
              <a:t>d'arrière-plan permettent </a:t>
            </a:r>
            <a:r>
              <a:rPr lang="fr-FR" dirty="0"/>
              <a:t>cependant de révéler leur </a:t>
            </a:r>
            <a:r>
              <a:rPr lang="fr-FR" dirty="0" smtClean="0"/>
              <a:t>présence).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434937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Composants- </a:t>
            </a:r>
            <a:r>
              <a:rPr lang="fr-FR" dirty="0" err="1" smtClean="0"/>
              <a:t>controls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composants ont tous pour classe parente </a:t>
            </a:r>
            <a:r>
              <a:rPr lang="fr-FR" b="1" dirty="0" smtClean="0"/>
              <a:t>Control </a:t>
            </a:r>
            <a:r>
              <a:rPr lang="fr-FR" dirty="0" smtClean="0"/>
              <a:t>qui </a:t>
            </a:r>
            <a:r>
              <a:rPr lang="fr-FR" dirty="0"/>
              <a:t>est une </a:t>
            </a:r>
            <a:r>
              <a:rPr lang="fr-FR" dirty="0" smtClean="0"/>
              <a:t>sous-classe </a:t>
            </a:r>
            <a:r>
              <a:rPr lang="fr-FR" dirty="0"/>
              <a:t>de </a:t>
            </a:r>
            <a:r>
              <a:rPr lang="fr-FR" b="1" dirty="0" err="1" smtClean="0"/>
              <a:t>Node</a:t>
            </a:r>
            <a:r>
              <a:rPr lang="fr-FR" dirty="0" smtClean="0"/>
              <a:t>. </a:t>
            </a:r>
          </a:p>
          <a:p>
            <a:r>
              <a:rPr lang="fr-FR" dirty="0"/>
              <a:t>Une version simplifiée des dépendances entre les différentes classes </a:t>
            </a:r>
            <a:r>
              <a:rPr lang="fr-FR" dirty="0" smtClean="0"/>
              <a:t>est </a:t>
            </a:r>
            <a:r>
              <a:rPr lang="fr-FR" dirty="0"/>
              <a:t>illustrée par le diagramme suivant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568" y="3840892"/>
            <a:ext cx="4850027" cy="230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69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Documentation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Quelques </a:t>
            </a:r>
            <a:r>
              <a:rPr lang="fr-FR" dirty="0"/>
              <a:t>références web utiles (à mettre dans vos bookmarks) : </a:t>
            </a:r>
            <a:endParaRPr lang="fr-FR" dirty="0" smtClean="0"/>
          </a:p>
          <a:p>
            <a:r>
              <a:rPr lang="fr-FR" b="1" dirty="0" smtClean="0"/>
              <a:t>Tutoriel </a:t>
            </a:r>
            <a:r>
              <a:rPr lang="fr-FR" b="1" dirty="0"/>
              <a:t>officiel </a:t>
            </a:r>
            <a:r>
              <a:rPr lang="fr-FR" i="1" dirty="0" smtClean="0"/>
              <a:t>Oracle - </a:t>
            </a:r>
            <a:r>
              <a:rPr lang="fr-FR" sz="1800" dirty="0" smtClean="0"/>
              <a:t>docs.oracle.com/</a:t>
            </a:r>
            <a:r>
              <a:rPr lang="fr-FR" dirty="0" err="1" smtClean="0"/>
              <a:t>javase</a:t>
            </a:r>
            <a:r>
              <a:rPr lang="fr-FR" dirty="0" smtClean="0"/>
              <a:t>/8/javase-clienttechnologies.htm</a:t>
            </a:r>
          </a:p>
          <a:p>
            <a:r>
              <a:rPr lang="fr-FR" b="1" i="1" dirty="0" smtClean="0"/>
              <a:t>FX-</a:t>
            </a:r>
            <a:r>
              <a:rPr lang="fr-FR" b="1" i="1" dirty="0" err="1" smtClean="0"/>
              <a:t>Experience</a:t>
            </a:r>
            <a:r>
              <a:rPr lang="fr-FR" b="1" i="1" dirty="0" smtClean="0"/>
              <a:t> </a:t>
            </a:r>
            <a:r>
              <a:rPr lang="fr-FR" dirty="0"/>
              <a:t>: Blog géré par des experts du domaine </a:t>
            </a:r>
            <a:r>
              <a:rPr lang="fr-FR" i="1" dirty="0"/>
              <a:t>(news, </a:t>
            </a:r>
            <a:r>
              <a:rPr lang="fr-FR" i="1" dirty="0" err="1"/>
              <a:t>demos</a:t>
            </a:r>
            <a:r>
              <a:rPr lang="fr-FR" i="1" dirty="0"/>
              <a:t>, …) </a:t>
            </a:r>
            <a:r>
              <a:rPr lang="fr-FR" i="1" dirty="0" smtClean="0"/>
              <a:t>- </a:t>
            </a:r>
            <a:r>
              <a:rPr lang="fr-FR" dirty="0" smtClean="0"/>
              <a:t>fxexperience.com  </a:t>
            </a:r>
          </a:p>
          <a:p>
            <a:r>
              <a:rPr lang="fr-FR" dirty="0" smtClean="0"/>
              <a:t>Autre </a:t>
            </a:r>
            <a:r>
              <a:rPr lang="fr-FR" b="1" dirty="0"/>
              <a:t>blog </a:t>
            </a:r>
            <a:r>
              <a:rPr lang="fr-FR" dirty="0"/>
              <a:t>dédié à différentes thématiques </a:t>
            </a:r>
            <a:r>
              <a:rPr lang="fr-FR" i="1" dirty="0" err="1" smtClean="0"/>
              <a:t>JavaFX</a:t>
            </a:r>
            <a:r>
              <a:rPr lang="fr-FR" i="1" dirty="0" smtClean="0"/>
              <a:t> - </a:t>
            </a:r>
            <a:r>
              <a:rPr lang="fr-FR" dirty="0" smtClean="0"/>
              <a:t>guigarage.com </a:t>
            </a:r>
          </a:p>
          <a:p>
            <a:r>
              <a:rPr lang="fr-FR" b="1" dirty="0" smtClean="0"/>
              <a:t>Communauté </a:t>
            </a:r>
            <a:r>
              <a:rPr lang="fr-FR" b="1" dirty="0"/>
              <a:t>des développeurs </a:t>
            </a:r>
            <a:r>
              <a:rPr lang="fr-FR" dirty="0"/>
              <a:t>du projet open-source </a:t>
            </a:r>
            <a:r>
              <a:rPr lang="fr-FR" i="1" dirty="0" err="1"/>
              <a:t>OpenFJX</a:t>
            </a:r>
            <a:r>
              <a:rPr lang="fr-FR" i="1" dirty="0"/>
              <a:t> </a:t>
            </a:r>
            <a:r>
              <a:rPr lang="fr-FR" dirty="0"/>
              <a:t>(qui est un sous-projet de </a:t>
            </a:r>
            <a:r>
              <a:rPr lang="fr-FR" i="1" dirty="0" err="1"/>
              <a:t>OpenJDK</a:t>
            </a:r>
            <a:r>
              <a:rPr lang="fr-FR" dirty="0" smtClean="0"/>
              <a:t>) - javafxcommunity.com </a:t>
            </a:r>
          </a:p>
          <a:p>
            <a:r>
              <a:rPr lang="fr-FR" b="1" dirty="0" smtClean="0"/>
              <a:t>API </a:t>
            </a:r>
            <a:r>
              <a:rPr lang="fr-FR" i="1" dirty="0" err="1"/>
              <a:t>JavaFX</a:t>
            </a:r>
            <a:r>
              <a:rPr lang="fr-FR" i="1" dirty="0"/>
              <a:t> (</a:t>
            </a:r>
            <a:r>
              <a:rPr lang="fr-FR" i="1" dirty="0" err="1"/>
              <a:t>Javadoc</a:t>
            </a:r>
            <a:r>
              <a:rPr lang="fr-FR" i="1" dirty="0" smtClean="0"/>
              <a:t>) - </a:t>
            </a:r>
            <a:r>
              <a:rPr lang="fr-FR" dirty="0" smtClean="0"/>
              <a:t>docs.oracle.com/</a:t>
            </a:r>
            <a:r>
              <a:rPr lang="fr-FR" dirty="0" err="1" smtClean="0"/>
              <a:t>javase</a:t>
            </a:r>
            <a:r>
              <a:rPr lang="fr-FR" dirty="0" smtClean="0"/>
              <a:t>/8/</a:t>
            </a:r>
            <a:r>
              <a:rPr lang="fr-FR" dirty="0" err="1" smtClean="0"/>
              <a:t>javafx</a:t>
            </a:r>
            <a:r>
              <a:rPr lang="fr-FR" dirty="0" smtClean="0"/>
              <a:t>/api 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11892" y="5869113"/>
            <a:ext cx="11644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rgbClr val="FFC000"/>
                </a:solidFill>
              </a:rPr>
              <a:t>Attention : </a:t>
            </a:r>
            <a:r>
              <a:rPr lang="fr-FR" i="1" dirty="0">
                <a:solidFill>
                  <a:srgbClr val="FFC000"/>
                </a:solidFill>
              </a:rPr>
              <a:t>On trouve, sur le web, encore passablement de documentation et de code </a:t>
            </a:r>
            <a:r>
              <a:rPr lang="fr-FR" i="1" dirty="0" err="1">
                <a:solidFill>
                  <a:srgbClr val="FFC000"/>
                </a:solidFill>
              </a:rPr>
              <a:t>JavaFX</a:t>
            </a:r>
            <a:r>
              <a:rPr lang="fr-FR" i="1" dirty="0">
                <a:solidFill>
                  <a:srgbClr val="FFC000"/>
                </a:solidFill>
              </a:rPr>
              <a:t> en </a:t>
            </a:r>
            <a:endParaRPr lang="fr-FR" i="1" dirty="0" smtClean="0">
              <a:solidFill>
                <a:srgbClr val="FFC000"/>
              </a:solidFill>
            </a:endParaRPr>
          </a:p>
          <a:p>
            <a:r>
              <a:rPr lang="fr-FR" i="1" dirty="0" smtClean="0">
                <a:solidFill>
                  <a:srgbClr val="FFC000"/>
                </a:solidFill>
              </a:rPr>
              <a:t>version </a:t>
            </a:r>
            <a:r>
              <a:rPr lang="fr-FR" i="1" dirty="0">
                <a:solidFill>
                  <a:srgbClr val="FFC000"/>
                </a:solidFill>
              </a:rPr>
              <a:t>1.x. </a:t>
            </a:r>
            <a:r>
              <a:rPr lang="fr-FR" i="1" dirty="0" smtClean="0">
                <a:solidFill>
                  <a:srgbClr val="FFC000"/>
                </a:solidFill>
              </a:rPr>
              <a:t>Des </a:t>
            </a:r>
            <a:r>
              <a:rPr lang="fr-FR" i="1" dirty="0">
                <a:solidFill>
                  <a:srgbClr val="FFC000"/>
                </a:solidFill>
              </a:rPr>
              <a:t>changements majeurs sont intervenus dans les versions 2.x et 8.x. </a:t>
            </a:r>
            <a:endParaRPr lang="fr-FR" i="1" dirty="0" smtClean="0">
              <a:solidFill>
                <a:srgbClr val="FFC000"/>
              </a:solidFill>
            </a:endParaRPr>
          </a:p>
          <a:p>
            <a:r>
              <a:rPr lang="fr-FR" i="1" dirty="0" smtClean="0">
                <a:solidFill>
                  <a:srgbClr val="FFC000"/>
                </a:solidFill>
              </a:rPr>
              <a:t>Tout </a:t>
            </a:r>
            <a:r>
              <a:rPr lang="fr-FR" i="1" dirty="0">
                <a:solidFill>
                  <a:srgbClr val="FFC000"/>
                </a:solidFill>
              </a:rPr>
              <a:t>ce qui date d'</a:t>
            </a:r>
            <a:r>
              <a:rPr lang="fr-FR" b="1" i="1" dirty="0">
                <a:solidFill>
                  <a:srgbClr val="FFC000"/>
                </a:solidFill>
              </a:rPr>
              <a:t>avant 2012 </a:t>
            </a:r>
            <a:r>
              <a:rPr lang="fr-FR" i="1" dirty="0">
                <a:solidFill>
                  <a:srgbClr val="FFC000"/>
                </a:solidFill>
              </a:rPr>
              <a:t>doit être considéré avec beaucoup de prudence et de circonspection.</a:t>
            </a:r>
            <a:endParaRPr lang="fr-F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92469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Composants- </a:t>
            </a:r>
            <a:r>
              <a:rPr lang="fr-FR" dirty="0" err="1" smtClean="0"/>
              <a:t>controls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Certains composants comme </a:t>
            </a:r>
            <a:r>
              <a:rPr lang="fr-FR" dirty="0" err="1" smtClean="0"/>
              <a:t>ScrollPane</a:t>
            </a:r>
            <a:r>
              <a:rPr lang="fr-FR" dirty="0" smtClean="0"/>
              <a:t> ou </a:t>
            </a:r>
            <a:r>
              <a:rPr lang="fr-FR" dirty="0" err="1" smtClean="0"/>
              <a:t>SplitPane</a:t>
            </a:r>
            <a:r>
              <a:rPr lang="fr-FR" dirty="0" smtClean="0"/>
              <a:t> jouent</a:t>
            </a:r>
            <a:r>
              <a:rPr lang="fr-FR" dirty="0"/>
              <a:t>, en </a:t>
            </a:r>
            <a:r>
              <a:rPr lang="fr-FR" dirty="0" smtClean="0"/>
              <a:t>partie</a:t>
            </a:r>
            <a:r>
              <a:rPr lang="fr-FR" dirty="0"/>
              <a:t>, un rôle de conteneur mais, formellement, ils ne font pas </a:t>
            </a:r>
            <a:r>
              <a:rPr lang="fr-FR" dirty="0" smtClean="0"/>
              <a:t>partie </a:t>
            </a:r>
            <a:r>
              <a:rPr lang="fr-FR" dirty="0"/>
              <a:t>de cette famille </a:t>
            </a:r>
            <a:r>
              <a:rPr lang="fr-FR" dirty="0" smtClean="0"/>
              <a:t>(ils </a:t>
            </a:r>
            <a:r>
              <a:rPr lang="fr-FR" dirty="0"/>
              <a:t>héritent de </a:t>
            </a:r>
            <a:r>
              <a:rPr lang="fr-FR" dirty="0" smtClean="0"/>
              <a:t>Control et </a:t>
            </a:r>
            <a:r>
              <a:rPr lang="fr-FR" dirty="0"/>
              <a:t>non de </a:t>
            </a:r>
            <a:r>
              <a:rPr lang="fr-FR" dirty="0" smtClean="0"/>
              <a:t>Pane). </a:t>
            </a:r>
          </a:p>
          <a:p>
            <a:r>
              <a:rPr lang="fr-FR" dirty="0"/>
              <a:t>On fait parfois la distinction entre </a:t>
            </a:r>
            <a:r>
              <a:rPr lang="fr-FR" b="1" dirty="0" smtClean="0"/>
              <a:t>composants </a:t>
            </a:r>
            <a:r>
              <a:rPr lang="fr-FR" b="1" dirty="0"/>
              <a:t>simples </a:t>
            </a:r>
            <a:r>
              <a:rPr lang="fr-FR" dirty="0" smtClean="0"/>
              <a:t>(labels</a:t>
            </a:r>
            <a:r>
              <a:rPr lang="fr-FR" dirty="0"/>
              <a:t>, </a:t>
            </a:r>
            <a:r>
              <a:rPr lang="fr-FR" dirty="0" smtClean="0"/>
              <a:t>champs texte, </a:t>
            </a:r>
            <a:r>
              <a:rPr lang="fr-FR" dirty="0"/>
              <a:t>boutons, </a:t>
            </a:r>
            <a:r>
              <a:rPr lang="fr-FR" dirty="0" smtClean="0"/>
              <a:t>…) </a:t>
            </a:r>
            <a:r>
              <a:rPr lang="fr-FR" dirty="0"/>
              <a:t>et </a:t>
            </a:r>
            <a:r>
              <a:rPr lang="fr-FR" b="1" dirty="0" smtClean="0"/>
              <a:t>composants </a:t>
            </a:r>
            <a:r>
              <a:rPr lang="fr-FR" b="1" dirty="0"/>
              <a:t>complexes </a:t>
            </a:r>
            <a:r>
              <a:rPr lang="fr-FR" dirty="0" smtClean="0"/>
              <a:t>(tables</a:t>
            </a:r>
            <a:r>
              <a:rPr lang="fr-FR" dirty="0"/>
              <a:t>, </a:t>
            </a:r>
            <a:r>
              <a:rPr lang="fr-FR" dirty="0" smtClean="0"/>
              <a:t>arbres</a:t>
            </a:r>
            <a:r>
              <a:rPr lang="fr-FR" dirty="0"/>
              <a:t>, </a:t>
            </a:r>
            <a:r>
              <a:rPr lang="fr-FR" dirty="0" smtClean="0"/>
              <a:t>media-</a:t>
            </a:r>
            <a:r>
              <a:rPr lang="fr-FR" dirty="0" err="1" smtClean="0"/>
              <a:t>player</a:t>
            </a:r>
            <a:r>
              <a:rPr lang="fr-FR" dirty="0" smtClean="0"/>
              <a:t>, </a:t>
            </a:r>
            <a:r>
              <a:rPr lang="fr-FR" dirty="0"/>
              <a:t>navigateur, </a:t>
            </a:r>
            <a:r>
              <a:rPr lang="fr-FR" dirty="0" smtClean="0"/>
              <a:t>…). </a:t>
            </a:r>
          </a:p>
          <a:p>
            <a:r>
              <a:rPr lang="fr-FR" dirty="0"/>
              <a:t>Dans </a:t>
            </a:r>
            <a:r>
              <a:rPr lang="fr-FR" dirty="0" smtClean="0"/>
              <a:t>cette partie, </a:t>
            </a:r>
            <a:r>
              <a:rPr lang="fr-FR" dirty="0"/>
              <a:t>nous présenterons quelques composant simples et </a:t>
            </a:r>
            <a:r>
              <a:rPr lang="fr-FR" dirty="0" smtClean="0"/>
              <a:t>décrirons </a:t>
            </a:r>
            <a:r>
              <a:rPr lang="fr-FR" dirty="0"/>
              <a:t>la manière de les créer et de les utiliser. </a:t>
            </a:r>
            <a:endParaRPr lang="fr-FR" dirty="0" smtClean="0"/>
          </a:p>
          <a:p>
            <a:r>
              <a:rPr lang="fr-FR" dirty="0"/>
              <a:t>Une fois que l'on a compris le principe de fonctionnement, il est plus </a:t>
            </a:r>
            <a:r>
              <a:rPr lang="fr-FR" dirty="0" smtClean="0"/>
              <a:t>facile </a:t>
            </a:r>
            <a:r>
              <a:rPr lang="fr-FR" dirty="0"/>
              <a:t>de </a:t>
            </a:r>
            <a:r>
              <a:rPr lang="fr-FR" dirty="0" smtClean="0"/>
              <a:t>consulter </a:t>
            </a:r>
            <a:r>
              <a:rPr lang="fr-FR" dirty="0"/>
              <a:t>la documentation officielle et de découvrir les </a:t>
            </a:r>
            <a:r>
              <a:rPr lang="fr-FR" dirty="0" smtClean="0"/>
              <a:t>propriétés </a:t>
            </a:r>
            <a:r>
              <a:rPr lang="fr-FR" dirty="0"/>
              <a:t>et les </a:t>
            </a:r>
            <a:r>
              <a:rPr lang="fr-FR" dirty="0" smtClean="0"/>
              <a:t>comportements </a:t>
            </a:r>
            <a:r>
              <a:rPr lang="fr-FR" dirty="0"/>
              <a:t>des composants offerts par la </a:t>
            </a:r>
            <a:r>
              <a:rPr lang="fr-FR" dirty="0" smtClean="0"/>
              <a:t>librairie </a:t>
            </a:r>
            <a:r>
              <a:rPr lang="fr-FR" i="1" dirty="0" err="1" smtClean="0"/>
              <a:t>JavaFX</a:t>
            </a:r>
            <a:r>
              <a:rPr lang="fr-FR" i="1" dirty="0" smtClean="0"/>
              <a:t> </a:t>
            </a:r>
            <a:r>
              <a:rPr lang="fr-FR" dirty="0" smtClean="0"/>
              <a:t>(les </a:t>
            </a:r>
            <a:r>
              <a:rPr lang="fr-FR" dirty="0"/>
              <a:t>mêmes principes de base sont appliqués </a:t>
            </a:r>
            <a:r>
              <a:rPr lang="fr-FR" dirty="0" smtClean="0"/>
              <a:t>partout). </a:t>
            </a:r>
          </a:p>
          <a:p>
            <a:r>
              <a:rPr lang="fr-FR" dirty="0"/>
              <a:t>Le cours ne décrira donc pas en détail l'ensemble des composants. </a:t>
            </a:r>
            <a:r>
              <a:rPr lang="fr-FR" dirty="0" smtClean="0"/>
              <a:t>Le </a:t>
            </a:r>
            <a:r>
              <a:rPr lang="fr-FR" dirty="0"/>
              <a:t>support de cours ne constitue pas un manuel de référence et il </a:t>
            </a:r>
            <a:r>
              <a:rPr lang="fr-FR" dirty="0" smtClean="0"/>
              <a:t>faut</a:t>
            </a:r>
            <a:r>
              <a:rPr lang="fr-FR" dirty="0"/>
              <a:t>, en complément, consulter la documentation disponible.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148849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Composants avec libellés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De nombreux composants affichent et gèrent des textes (libellés, </a:t>
            </a:r>
            <a:r>
              <a:rPr lang="fr-FR" dirty="0" smtClean="0"/>
              <a:t>boutons</a:t>
            </a:r>
            <a:r>
              <a:rPr lang="fr-FR" dirty="0"/>
              <a:t>, cases à cocher, etc.). </a:t>
            </a:r>
            <a:endParaRPr lang="fr-FR" dirty="0" smtClean="0"/>
          </a:p>
          <a:p>
            <a:r>
              <a:rPr lang="fr-FR" dirty="0"/>
              <a:t>Les comportements communs de ces composants sont gérés par la </a:t>
            </a:r>
            <a:r>
              <a:rPr lang="fr-FR" dirty="0" smtClean="0"/>
              <a:t>classe </a:t>
            </a:r>
            <a:r>
              <a:rPr lang="fr-FR" dirty="0"/>
              <a:t>parente </a:t>
            </a:r>
            <a:r>
              <a:rPr lang="fr-FR" dirty="0" err="1" smtClean="0"/>
              <a:t>Labeled</a:t>
            </a:r>
            <a:r>
              <a:rPr lang="fr-FR" dirty="0" smtClean="0"/>
              <a:t>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292" y="3316372"/>
            <a:ext cx="5121876" cy="26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92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Composants avec libellés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textes de ces composants peuvent être accompagnés d'un autre </a:t>
            </a:r>
            <a:r>
              <a:rPr lang="fr-FR" dirty="0" smtClean="0"/>
              <a:t>composant</a:t>
            </a:r>
            <a:r>
              <a:rPr lang="fr-FR" dirty="0"/>
              <a:t>, généralement un graphique, une image ou une </a:t>
            </a:r>
            <a:r>
              <a:rPr lang="fr-FR" dirty="0" smtClean="0"/>
              <a:t>icône</a:t>
            </a:r>
          </a:p>
          <a:p>
            <a:r>
              <a:rPr lang="fr-FR" dirty="0" smtClean="0"/>
              <a:t>Quelques </a:t>
            </a:r>
            <a:r>
              <a:rPr lang="fr-FR" dirty="0"/>
              <a:t>propriétés communes aux composants </a:t>
            </a:r>
            <a:r>
              <a:rPr lang="fr-FR" dirty="0" err="1" smtClean="0"/>
              <a:t>Labeled</a:t>
            </a:r>
            <a:r>
              <a:rPr lang="fr-FR" dirty="0" smtClean="0"/>
              <a:t> : 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062" y="3547289"/>
            <a:ext cx="6795428" cy="310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8402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Composants avec libellés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lvl="3"/>
            <a:r>
              <a:rPr lang="fr-FR" b="1" dirty="0"/>
              <a:t>* </a:t>
            </a:r>
            <a:r>
              <a:rPr lang="fr-FR" dirty="0" err="1" smtClean="0"/>
              <a:t>property</a:t>
            </a:r>
            <a:r>
              <a:rPr lang="fr-FR" dirty="0" smtClean="0"/>
              <a:t> : </a:t>
            </a:r>
            <a:r>
              <a:rPr lang="fr-FR" i="1" dirty="0" smtClean="0"/>
              <a:t>Cette </a:t>
            </a:r>
            <a:r>
              <a:rPr lang="fr-FR" i="1" dirty="0"/>
              <a:t>couleur est utilisée pour les propriétés en lecture seule </a:t>
            </a:r>
            <a:r>
              <a:rPr lang="fr-FR" i="1" dirty="0" smtClean="0"/>
              <a:t>(</a:t>
            </a:r>
            <a:r>
              <a:rPr lang="fr-FR" i="1" dirty="0" err="1" smtClean="0"/>
              <a:t>read-only</a:t>
            </a:r>
            <a:r>
              <a:rPr lang="fr-FR" i="1" dirty="0" smtClean="0"/>
              <a:t>)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720" y="1301214"/>
            <a:ext cx="6789503" cy="37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1277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Label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 </a:t>
            </a:r>
            <a:r>
              <a:rPr lang="fr-FR" dirty="0" smtClean="0"/>
              <a:t>composant </a:t>
            </a:r>
            <a:r>
              <a:rPr lang="fr-FR" b="1" dirty="0" smtClean="0"/>
              <a:t>Label </a:t>
            </a:r>
            <a:r>
              <a:rPr lang="fr-FR" dirty="0" smtClean="0"/>
              <a:t>représente </a:t>
            </a:r>
            <a:r>
              <a:rPr lang="fr-FR" dirty="0"/>
              <a:t>un libellé (= un texte non éditable). </a:t>
            </a:r>
            <a:endParaRPr lang="fr-FR" dirty="0" smtClean="0"/>
          </a:p>
          <a:p>
            <a:r>
              <a:rPr lang="fr-FR" dirty="0"/>
              <a:t>Les constructeurs permettent de définir le contenu du texte et de </a:t>
            </a:r>
            <a:r>
              <a:rPr lang="fr-FR" dirty="0" smtClean="0"/>
              <a:t>l'éventuel </a:t>
            </a:r>
            <a:r>
              <a:rPr lang="fr-FR" dirty="0"/>
              <a:t>composant additionnel </a:t>
            </a:r>
            <a:r>
              <a:rPr lang="fr-FR" dirty="0" smtClean="0"/>
              <a:t>(</a:t>
            </a:r>
            <a:r>
              <a:rPr lang="fr-FR" i="1" dirty="0" err="1" smtClean="0"/>
              <a:t>graphic</a:t>
            </a:r>
            <a:r>
              <a:rPr lang="fr-FR" dirty="0" smtClean="0"/>
              <a:t>)</a:t>
            </a:r>
          </a:p>
          <a:p>
            <a:pPr lvl="1"/>
            <a:r>
              <a:rPr lang="fr-FR" dirty="0"/>
              <a:t>new Label("Hello"); </a:t>
            </a:r>
            <a:endParaRPr lang="fr-FR" dirty="0"/>
          </a:p>
          <a:p>
            <a:pPr lvl="1"/>
            <a:r>
              <a:rPr lang="fr-FR" dirty="0" smtClean="0"/>
              <a:t>new </a:t>
            </a:r>
            <a:r>
              <a:rPr lang="fr-FR" dirty="0"/>
              <a:t>Label("Warning", </a:t>
            </a:r>
            <a:r>
              <a:rPr lang="fr-FR" dirty="0" err="1" smtClean="0"/>
              <a:t>warningIcon</a:t>
            </a:r>
            <a:r>
              <a:rPr lang="fr-FR" dirty="0" smtClean="0"/>
              <a:t>); . </a:t>
            </a:r>
          </a:p>
          <a:p>
            <a:r>
              <a:rPr lang="fr-FR" dirty="0"/>
              <a:t>L'essentiel des fonctionnalités sont héritées de </a:t>
            </a:r>
            <a:r>
              <a:rPr lang="fr-FR" dirty="0" err="1" smtClean="0"/>
              <a:t>Labeled</a:t>
            </a:r>
            <a:r>
              <a:rPr lang="fr-FR" dirty="0" smtClean="0"/>
              <a:t>. </a:t>
            </a:r>
            <a:r>
              <a:rPr lang="fr-FR" dirty="0"/>
              <a:t>Une seule </a:t>
            </a:r>
            <a:r>
              <a:rPr lang="fr-FR" dirty="0" smtClean="0"/>
              <a:t>propriété </a:t>
            </a:r>
            <a:r>
              <a:rPr lang="fr-FR" dirty="0"/>
              <a:t>additionnelle se trouve dans </a:t>
            </a:r>
            <a:r>
              <a:rPr lang="fr-FR" dirty="0" smtClean="0"/>
              <a:t>Label : </a:t>
            </a:r>
            <a:endParaRPr lang="fr-FR" dirty="0"/>
          </a:p>
          <a:p>
            <a:pPr lvl="1"/>
            <a:r>
              <a:rPr lang="fr-FR" dirty="0" err="1" smtClean="0"/>
              <a:t>setLabelFor</a:t>
            </a:r>
            <a:r>
              <a:rPr lang="fr-FR" dirty="0" smtClean="0"/>
              <a:t> : Permet </a:t>
            </a:r>
            <a:r>
              <a:rPr lang="fr-FR" dirty="0"/>
              <a:t>de définir un (autre) composant </a:t>
            </a:r>
            <a:r>
              <a:rPr lang="fr-FR" dirty="0" smtClean="0"/>
              <a:t>(</a:t>
            </a:r>
            <a:r>
              <a:rPr lang="fr-FR" dirty="0" err="1" smtClean="0"/>
              <a:t>Node</a:t>
            </a:r>
            <a:r>
              <a:rPr lang="fr-FR" dirty="0" smtClean="0"/>
              <a:t>) </a:t>
            </a:r>
            <a:r>
              <a:rPr lang="fr-FR" dirty="0"/>
              <a:t>auquel </a:t>
            </a:r>
            <a:r>
              <a:rPr lang="fr-FR" dirty="0" smtClean="0"/>
              <a:t>le </a:t>
            </a:r>
            <a:r>
              <a:rPr lang="fr-FR" dirty="0"/>
              <a:t>libellé est associé (utile pour définir un mnémonique). 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62131" y="5593492"/>
            <a:ext cx="11929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FFC000"/>
                </a:solidFill>
              </a:rPr>
              <a:t>Remarque </a:t>
            </a:r>
            <a:r>
              <a:rPr lang="fr-FR" dirty="0" smtClean="0">
                <a:solidFill>
                  <a:srgbClr val="FFC000"/>
                </a:solidFill>
              </a:rPr>
              <a:t>: Les </a:t>
            </a:r>
            <a:r>
              <a:rPr lang="fr-FR" dirty="0">
                <a:solidFill>
                  <a:srgbClr val="FFC000"/>
                </a:solidFill>
              </a:rPr>
              <a:t>objets de type </a:t>
            </a:r>
            <a:r>
              <a:rPr lang="fr-FR" dirty="0" err="1" smtClean="0">
                <a:solidFill>
                  <a:srgbClr val="FFC000"/>
                </a:solidFill>
              </a:rPr>
              <a:t>Text</a:t>
            </a:r>
            <a:r>
              <a:rPr lang="fr-FR" dirty="0" smtClean="0">
                <a:solidFill>
                  <a:srgbClr val="FFC000"/>
                </a:solidFill>
              </a:rPr>
              <a:t> possèdent </a:t>
            </a:r>
            <a:r>
              <a:rPr lang="fr-FR" dirty="0">
                <a:solidFill>
                  <a:srgbClr val="FFC000"/>
                </a:solidFill>
              </a:rPr>
              <a:t>certaines similitudes avec les </a:t>
            </a:r>
            <a:r>
              <a:rPr lang="fr-FR" dirty="0" smtClean="0">
                <a:solidFill>
                  <a:srgbClr val="FFC000"/>
                </a:solidFill>
              </a:rPr>
              <a:t>composants </a:t>
            </a:r>
            <a:r>
              <a:rPr lang="fr-FR" dirty="0">
                <a:solidFill>
                  <a:srgbClr val="FFC000"/>
                </a:solidFill>
              </a:rPr>
              <a:t>de type </a:t>
            </a:r>
          </a:p>
          <a:p>
            <a:r>
              <a:rPr lang="fr-FR" dirty="0">
                <a:solidFill>
                  <a:srgbClr val="FFC000"/>
                </a:solidFill>
              </a:rPr>
              <a:t>Label </a:t>
            </a:r>
            <a:r>
              <a:rPr lang="fr-FR" dirty="0" smtClean="0">
                <a:solidFill>
                  <a:srgbClr val="FFC000"/>
                </a:solidFill>
              </a:rPr>
              <a:t>mais </a:t>
            </a:r>
            <a:r>
              <a:rPr lang="fr-FR" dirty="0" err="1" smtClean="0">
                <a:solidFill>
                  <a:srgbClr val="FFC000"/>
                </a:solidFill>
              </a:rPr>
              <a:t>Text</a:t>
            </a:r>
            <a:r>
              <a:rPr lang="fr-FR" dirty="0" smtClean="0">
                <a:solidFill>
                  <a:srgbClr val="FFC000"/>
                </a:solidFill>
              </a:rPr>
              <a:t> n'est </a:t>
            </a:r>
            <a:r>
              <a:rPr lang="fr-FR" dirty="0">
                <a:solidFill>
                  <a:srgbClr val="FFC000"/>
                </a:solidFill>
              </a:rPr>
              <a:t>pas une </a:t>
            </a:r>
            <a:r>
              <a:rPr lang="fr-FR" dirty="0" smtClean="0">
                <a:solidFill>
                  <a:srgbClr val="FFC000"/>
                </a:solidFill>
              </a:rPr>
              <a:t>sous-classe de Control. </a:t>
            </a:r>
            <a:r>
              <a:rPr lang="fr-FR" dirty="0">
                <a:solidFill>
                  <a:srgbClr val="FFC000"/>
                </a:solidFill>
              </a:rPr>
              <a:t>Cette classe fait partie de la famille des graphiques </a:t>
            </a:r>
          </a:p>
          <a:p>
            <a:r>
              <a:rPr lang="fr-FR" dirty="0">
                <a:solidFill>
                  <a:srgbClr val="FFC000"/>
                </a:solidFill>
              </a:rPr>
              <a:t>(</a:t>
            </a:r>
            <a:r>
              <a:rPr lang="fr-FR" dirty="0" smtClean="0">
                <a:solidFill>
                  <a:srgbClr val="FFC000"/>
                </a:solidFill>
              </a:rPr>
              <a:t>sous-classe </a:t>
            </a:r>
            <a:r>
              <a:rPr lang="fr-FR" dirty="0">
                <a:solidFill>
                  <a:srgbClr val="FFC000"/>
                </a:solidFill>
              </a:rPr>
              <a:t>de </a:t>
            </a:r>
            <a:r>
              <a:rPr lang="fr-FR" dirty="0" smtClean="0">
                <a:solidFill>
                  <a:srgbClr val="FFC000"/>
                </a:solidFill>
              </a:rPr>
              <a:t>Shape) </a:t>
            </a:r>
            <a:r>
              <a:rPr lang="fr-FR" dirty="0">
                <a:solidFill>
                  <a:srgbClr val="FFC000"/>
                </a:solidFill>
              </a:rPr>
              <a:t>et possède donc des propriétés et des </a:t>
            </a:r>
            <a:r>
              <a:rPr lang="fr-FR" dirty="0" smtClean="0">
                <a:solidFill>
                  <a:srgbClr val="FFC000"/>
                </a:solidFill>
              </a:rPr>
              <a:t>fonctionnalités </a:t>
            </a:r>
            <a:r>
              <a:rPr lang="fr-FR" dirty="0">
                <a:solidFill>
                  <a:srgbClr val="FFC000"/>
                </a:solidFill>
              </a:rPr>
              <a:t>un peu différentes. </a:t>
            </a:r>
            <a:endParaRPr lang="fr-F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88345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Label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01" y="1152983"/>
            <a:ext cx="6230508" cy="99556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65" y="2148547"/>
            <a:ext cx="7449706" cy="325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8860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Button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Le composant </a:t>
            </a:r>
            <a:r>
              <a:rPr lang="fr-FR" b="1" dirty="0" err="1" smtClean="0"/>
              <a:t>Button</a:t>
            </a:r>
            <a:r>
              <a:rPr lang="fr-FR" b="1" dirty="0" smtClean="0"/>
              <a:t> </a:t>
            </a:r>
            <a:r>
              <a:rPr lang="fr-FR" dirty="0" smtClean="0"/>
              <a:t>représente </a:t>
            </a:r>
            <a:r>
              <a:rPr lang="fr-FR" dirty="0"/>
              <a:t>un bouton permettant à </a:t>
            </a:r>
            <a:r>
              <a:rPr lang="fr-FR" dirty="0" smtClean="0"/>
              <a:t>l'utilisateur </a:t>
            </a:r>
            <a:r>
              <a:rPr lang="fr-FR" dirty="0"/>
              <a:t>de déclencher une action. </a:t>
            </a:r>
            <a:endParaRPr lang="fr-FR" dirty="0" smtClean="0"/>
          </a:p>
          <a:p>
            <a:r>
              <a:rPr lang="fr-FR" dirty="0"/>
              <a:t>La classe parente </a:t>
            </a:r>
            <a:r>
              <a:rPr lang="fr-FR" dirty="0" err="1" smtClean="0"/>
              <a:t>ButtonBase</a:t>
            </a:r>
            <a:r>
              <a:rPr lang="fr-FR" dirty="0" smtClean="0"/>
              <a:t> rassemble </a:t>
            </a:r>
            <a:r>
              <a:rPr lang="fr-FR" dirty="0"/>
              <a:t>les propriétés communes à </a:t>
            </a:r>
            <a:r>
              <a:rPr lang="fr-FR" dirty="0" smtClean="0"/>
              <a:t>différents </a:t>
            </a:r>
            <a:r>
              <a:rPr lang="fr-FR" dirty="0"/>
              <a:t>composants qui se </a:t>
            </a:r>
            <a:r>
              <a:rPr lang="fr-FR" dirty="0" smtClean="0"/>
              <a:t>comportent </a:t>
            </a:r>
            <a:r>
              <a:rPr lang="fr-FR" dirty="0"/>
              <a:t>comme des boutons : </a:t>
            </a:r>
            <a:r>
              <a:rPr lang="fr-FR" dirty="0" err="1" smtClean="0"/>
              <a:t>Button</a:t>
            </a:r>
            <a:r>
              <a:rPr lang="fr-FR" dirty="0" smtClean="0"/>
              <a:t>, </a:t>
            </a:r>
            <a:r>
              <a:rPr lang="fr-FR" dirty="0" err="1" smtClean="0"/>
              <a:t>CheckBox</a:t>
            </a:r>
            <a:r>
              <a:rPr lang="fr-FR" dirty="0" smtClean="0"/>
              <a:t>, </a:t>
            </a:r>
            <a:r>
              <a:rPr lang="fr-FR" dirty="0" err="1" smtClean="0"/>
              <a:t>Hyperlink</a:t>
            </a:r>
            <a:r>
              <a:rPr lang="fr-FR" dirty="0" smtClean="0"/>
              <a:t>, </a:t>
            </a:r>
            <a:r>
              <a:rPr lang="fr-FR" dirty="0" err="1" smtClean="0"/>
              <a:t>MenuButton</a:t>
            </a:r>
            <a:r>
              <a:rPr lang="fr-FR" dirty="0" smtClean="0"/>
              <a:t>, </a:t>
            </a:r>
            <a:r>
              <a:rPr lang="fr-FR" dirty="0" err="1" smtClean="0"/>
              <a:t>ToggleButton</a:t>
            </a:r>
            <a:r>
              <a:rPr lang="fr-FR" dirty="0" smtClean="0"/>
              <a:t>. </a:t>
            </a:r>
          </a:p>
          <a:p>
            <a:r>
              <a:rPr lang="fr-FR" dirty="0"/>
              <a:t>Les constructeurs permettent de définir le contenu du texte et de </a:t>
            </a:r>
            <a:r>
              <a:rPr lang="fr-FR" dirty="0" smtClean="0"/>
              <a:t>l'éventuel </a:t>
            </a:r>
            <a:r>
              <a:rPr lang="fr-FR" dirty="0"/>
              <a:t>composant additionnel </a:t>
            </a:r>
            <a:r>
              <a:rPr lang="fr-FR" dirty="0" smtClean="0"/>
              <a:t>(</a:t>
            </a:r>
            <a:r>
              <a:rPr lang="fr-FR" i="1" dirty="0" err="1" smtClean="0"/>
              <a:t>graphic</a:t>
            </a:r>
            <a:r>
              <a:rPr lang="fr-FR" dirty="0" smtClean="0"/>
              <a:t>). </a:t>
            </a:r>
          </a:p>
          <a:p>
            <a:pPr lvl="1"/>
            <a:r>
              <a:rPr lang="fr-FR" dirty="0" smtClean="0"/>
              <a:t>new </a:t>
            </a:r>
            <a:r>
              <a:rPr lang="fr-FR" dirty="0" err="1" smtClean="0"/>
              <a:t>Button</a:t>
            </a:r>
            <a:r>
              <a:rPr lang="fr-FR" dirty="0" smtClean="0"/>
              <a:t>("</a:t>
            </a:r>
            <a:r>
              <a:rPr lang="fr-FR" dirty="0"/>
              <a:t>Ok"); </a:t>
            </a:r>
            <a:endParaRPr lang="fr-FR" dirty="0" smtClean="0"/>
          </a:p>
          <a:p>
            <a:pPr lvl="1"/>
            <a:r>
              <a:rPr lang="fr-FR" dirty="0" smtClean="0"/>
              <a:t>new </a:t>
            </a:r>
            <a:r>
              <a:rPr lang="fr-FR" dirty="0" err="1" smtClean="0"/>
              <a:t>Button</a:t>
            </a:r>
            <a:r>
              <a:rPr lang="fr-FR" dirty="0" smtClean="0"/>
              <a:t>("</a:t>
            </a:r>
            <a:r>
              <a:rPr lang="fr-FR" dirty="0"/>
              <a:t>Save", </a:t>
            </a:r>
            <a:r>
              <a:rPr lang="fr-FR" dirty="0" err="1" smtClean="0"/>
              <a:t>saveIcon</a:t>
            </a:r>
            <a:r>
              <a:rPr lang="fr-FR" dirty="0" smtClean="0"/>
              <a:t>); </a:t>
            </a:r>
          </a:p>
          <a:p>
            <a:r>
              <a:rPr lang="fr-FR" dirty="0"/>
              <a:t>Par héritage, toutes les propriétés qui ont été mentionnées pour les </a:t>
            </a:r>
            <a:r>
              <a:rPr lang="fr-FR" dirty="0" smtClean="0"/>
              <a:t>composants </a:t>
            </a:r>
            <a:r>
              <a:rPr lang="fr-FR" dirty="0"/>
              <a:t>avec libellés </a:t>
            </a:r>
            <a:r>
              <a:rPr lang="fr-FR" dirty="0" smtClean="0"/>
              <a:t>(sous-classes </a:t>
            </a:r>
            <a:r>
              <a:rPr lang="fr-FR" dirty="0"/>
              <a:t>de </a:t>
            </a:r>
            <a:r>
              <a:rPr lang="fr-FR" dirty="0" err="1" smtClean="0"/>
              <a:t>Labeled</a:t>
            </a:r>
            <a:r>
              <a:rPr lang="fr-FR" dirty="0" smtClean="0"/>
              <a:t>) </a:t>
            </a:r>
            <a:r>
              <a:rPr lang="fr-FR" dirty="0"/>
              <a:t>sont naturellement </a:t>
            </a:r>
            <a:r>
              <a:rPr lang="fr-FR" dirty="0" smtClean="0"/>
              <a:t>applicables </a:t>
            </a:r>
            <a:r>
              <a:rPr lang="fr-FR" dirty="0"/>
              <a:t>pour le composant </a:t>
            </a:r>
            <a:r>
              <a:rPr lang="fr-FR" dirty="0" err="1" smtClean="0"/>
              <a:t>Button</a:t>
            </a:r>
            <a:r>
              <a:rPr lang="fr-FR" dirty="0" smtClean="0"/>
              <a:t>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918501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Button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Quelques propriétés du composant </a:t>
            </a:r>
            <a:r>
              <a:rPr lang="fr-FR" dirty="0" err="1" smtClean="0"/>
              <a:t>Button</a:t>
            </a:r>
            <a:r>
              <a:rPr lang="fr-FR" dirty="0" smtClean="0"/>
              <a:t>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464" y="2456705"/>
            <a:ext cx="6526114" cy="37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2170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Button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La manière de traiter l'événement généré par le bouton sera </a:t>
            </a:r>
            <a:r>
              <a:rPr lang="fr-FR" dirty="0" smtClean="0"/>
              <a:t>expliquée </a:t>
            </a:r>
            <a:r>
              <a:rPr lang="fr-FR" dirty="0"/>
              <a:t>dans </a:t>
            </a:r>
            <a:r>
              <a:rPr lang="fr-FR" dirty="0" smtClean="0"/>
              <a:t>une prochaine partie consacrée </a:t>
            </a:r>
            <a:r>
              <a:rPr lang="fr-FR" dirty="0"/>
              <a:t>à la gestion des </a:t>
            </a:r>
            <a:r>
              <a:rPr lang="fr-FR" dirty="0" smtClean="0"/>
              <a:t>événements </a:t>
            </a:r>
            <a:r>
              <a:rPr lang="fr-FR" dirty="0"/>
              <a:t>et à l'écriture de </a:t>
            </a:r>
            <a:r>
              <a:rPr lang="fr-FR" i="1" dirty="0" smtClean="0"/>
              <a:t>contrôleurs </a:t>
            </a:r>
            <a:r>
              <a:rPr lang="fr-FR" dirty="0" smtClean="0"/>
              <a:t>qui </a:t>
            </a:r>
            <a:r>
              <a:rPr lang="fr-FR" dirty="0"/>
              <a:t>se chargeront </a:t>
            </a:r>
            <a:r>
              <a:rPr lang="fr-FR" dirty="0" smtClean="0"/>
              <a:t>d'exécuter </a:t>
            </a:r>
            <a:r>
              <a:rPr lang="fr-FR" dirty="0"/>
              <a:t>du code associé aux différents éléments actifs de </a:t>
            </a:r>
            <a:r>
              <a:rPr lang="fr-FR" dirty="0" smtClean="0"/>
              <a:t>l'interface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/>
              <a:t>Pour </a:t>
            </a:r>
            <a:r>
              <a:rPr lang="fr-FR" b="1" dirty="0" smtClean="0"/>
              <a:t>ajouter </a:t>
            </a:r>
            <a:r>
              <a:rPr lang="fr-FR" b="1" dirty="0"/>
              <a:t>une image </a:t>
            </a:r>
            <a:r>
              <a:rPr lang="fr-FR" dirty="0" smtClean="0"/>
              <a:t>à </a:t>
            </a:r>
            <a:r>
              <a:rPr lang="fr-FR" dirty="0"/>
              <a:t>un bouton </a:t>
            </a:r>
            <a:r>
              <a:rPr lang="fr-FR" dirty="0" smtClean="0"/>
              <a:t>(où </a:t>
            </a:r>
            <a:r>
              <a:rPr lang="fr-FR" dirty="0"/>
              <a:t>à n'importe quel autre </a:t>
            </a:r>
            <a:r>
              <a:rPr lang="fr-FR" dirty="0" smtClean="0"/>
              <a:t>composant </a:t>
            </a:r>
            <a:r>
              <a:rPr lang="fr-FR" dirty="0"/>
              <a:t>de type </a:t>
            </a:r>
            <a:r>
              <a:rPr lang="fr-FR" dirty="0" err="1" smtClean="0"/>
              <a:t>Labeled</a:t>
            </a:r>
            <a:r>
              <a:rPr lang="fr-FR" dirty="0" smtClean="0"/>
              <a:t>), </a:t>
            </a:r>
            <a:r>
              <a:rPr lang="fr-FR" dirty="0"/>
              <a:t>on peut utiliser la classe </a:t>
            </a:r>
            <a:r>
              <a:rPr lang="fr-FR" dirty="0" err="1" smtClean="0"/>
              <a:t>ImageView</a:t>
            </a:r>
            <a:r>
              <a:rPr lang="fr-FR" dirty="0" smtClean="0"/>
              <a:t> (</a:t>
            </a:r>
            <a:r>
              <a:rPr lang="fr-FR" dirty="0" err="1" smtClean="0"/>
              <a:t>év</a:t>
            </a:r>
            <a:r>
              <a:rPr lang="fr-FR" dirty="0" smtClean="0"/>
              <a:t>. </a:t>
            </a:r>
            <a:r>
              <a:rPr lang="fr-FR" dirty="0"/>
              <a:t>associée à la classe </a:t>
            </a:r>
            <a:r>
              <a:rPr lang="fr-FR" dirty="0" smtClean="0"/>
              <a:t>Image) </a:t>
            </a:r>
            <a:r>
              <a:rPr lang="fr-FR" dirty="0"/>
              <a:t>qui permet de représenter une image </a:t>
            </a:r>
            <a:r>
              <a:rPr lang="fr-FR" dirty="0" smtClean="0"/>
              <a:t>stockée </a:t>
            </a:r>
            <a:r>
              <a:rPr lang="fr-FR" dirty="0"/>
              <a:t>dans une ressource locale </a:t>
            </a:r>
            <a:r>
              <a:rPr lang="fr-FR" dirty="0" smtClean="0"/>
              <a:t>(fichier </a:t>
            </a:r>
            <a:r>
              <a:rPr lang="fr-FR" dirty="0"/>
              <a:t>de type </a:t>
            </a:r>
            <a:r>
              <a:rPr lang="fr-FR" dirty="0" err="1" smtClean="0"/>
              <a:t>gif</a:t>
            </a:r>
            <a:r>
              <a:rPr lang="fr-FR" dirty="0" smtClean="0"/>
              <a:t>, jpeg, </a:t>
            </a:r>
            <a:r>
              <a:rPr lang="fr-FR" dirty="0" err="1" smtClean="0"/>
              <a:t>png</a:t>
            </a:r>
            <a:r>
              <a:rPr lang="fr-FR" dirty="0" smtClean="0"/>
              <a:t>, …) ou en </a:t>
            </a:r>
            <a:r>
              <a:rPr lang="fr-FR" dirty="0"/>
              <a:t>donnant </a:t>
            </a:r>
            <a:r>
              <a:rPr lang="fr-FR" dirty="0" smtClean="0"/>
              <a:t>l'URL d'une </a:t>
            </a:r>
            <a:r>
              <a:rPr lang="fr-FR" dirty="0"/>
              <a:t>image sur un serveur web </a:t>
            </a:r>
            <a:r>
              <a:rPr lang="fr-FR" dirty="0" smtClean="0"/>
              <a:t>(par </a:t>
            </a:r>
            <a:r>
              <a:rPr lang="fr-FR" dirty="0"/>
              <a:t>exemple : </a:t>
            </a:r>
            <a:r>
              <a:rPr lang="fr-FR" dirty="0" smtClean="0"/>
              <a:t>http</a:t>
            </a:r>
            <a:r>
              <a:rPr lang="fr-FR" dirty="0"/>
              <a:t>://</a:t>
            </a:r>
            <a:r>
              <a:rPr lang="fr-FR" dirty="0" smtClean="0"/>
              <a:t>www.myblog.ch/images/logo.png). </a:t>
            </a:r>
          </a:p>
          <a:p>
            <a:r>
              <a:rPr lang="fr-FR" dirty="0"/>
              <a:t>La classe </a:t>
            </a:r>
            <a:r>
              <a:rPr lang="fr-FR" dirty="0" err="1" smtClean="0"/>
              <a:t>ImageView</a:t>
            </a:r>
            <a:r>
              <a:rPr lang="fr-FR" dirty="0" smtClean="0"/>
              <a:t> permet </a:t>
            </a:r>
            <a:r>
              <a:rPr lang="fr-FR" dirty="0"/>
              <a:t>également de redimensionner les </a:t>
            </a:r>
            <a:r>
              <a:rPr lang="fr-FR" dirty="0" smtClean="0"/>
              <a:t>images </a:t>
            </a:r>
            <a:r>
              <a:rPr lang="fr-FR" dirty="0"/>
              <a:t>et d'en afficher qu'une partie </a:t>
            </a:r>
            <a:r>
              <a:rPr lang="fr-FR" i="1" dirty="0" smtClean="0"/>
              <a:t>(</a:t>
            </a:r>
            <a:r>
              <a:rPr lang="fr-FR" i="1" dirty="0" err="1" smtClean="0"/>
              <a:t>viewport</a:t>
            </a:r>
            <a:r>
              <a:rPr lang="fr-FR" i="1" dirty="0" smtClean="0"/>
              <a:t>)</a:t>
            </a:r>
            <a:r>
              <a:rPr lang="fr-FR" dirty="0" smtClean="0"/>
              <a:t>. </a:t>
            </a:r>
          </a:p>
          <a:p>
            <a:r>
              <a:rPr lang="fr-FR" dirty="0"/>
              <a:t>Dans l'exemple qui suit, un des boutons </a:t>
            </a:r>
            <a:r>
              <a:rPr lang="fr-FR" dirty="0" smtClean="0"/>
              <a:t>(</a:t>
            </a:r>
            <a:r>
              <a:rPr lang="fr-FR" dirty="0" err="1" smtClean="0"/>
              <a:t>btnLogin</a:t>
            </a:r>
            <a:r>
              <a:rPr lang="fr-FR" dirty="0" smtClean="0"/>
              <a:t>) </a:t>
            </a:r>
            <a:r>
              <a:rPr lang="fr-FR" dirty="0"/>
              <a:t>est affiché en </a:t>
            </a:r>
            <a:r>
              <a:rPr lang="fr-FR" dirty="0" smtClean="0"/>
              <a:t>associant </a:t>
            </a:r>
            <a:r>
              <a:rPr lang="fr-FR" dirty="0"/>
              <a:t>une image au texte du libellé.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941795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Button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69" y="1618091"/>
            <a:ext cx="7060729" cy="136259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69" y="2980688"/>
            <a:ext cx="7168336" cy="292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85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Complément de programmation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757354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Saisie de texte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classe abstraite </a:t>
            </a:r>
            <a:r>
              <a:rPr lang="fr-FR" dirty="0" err="1" smtClean="0"/>
              <a:t>TextInputControl</a:t>
            </a:r>
            <a:r>
              <a:rPr lang="fr-FR" dirty="0" smtClean="0"/>
              <a:t> est </a:t>
            </a:r>
            <a:r>
              <a:rPr lang="fr-FR" dirty="0"/>
              <a:t>la classe parente de </a:t>
            </a:r>
            <a:r>
              <a:rPr lang="fr-FR" dirty="0" smtClean="0"/>
              <a:t>différents </a:t>
            </a:r>
            <a:r>
              <a:rPr lang="fr-FR" dirty="0"/>
              <a:t>composants qui permettent à l'utilisateur de saisir des </a:t>
            </a:r>
            <a:r>
              <a:rPr lang="fr-FR" dirty="0" smtClean="0"/>
              <a:t>textes</a:t>
            </a:r>
            <a:r>
              <a:rPr lang="fr-FR" dirty="0"/>
              <a:t>. Il s'agit notamment des composants d'interface </a:t>
            </a:r>
            <a:r>
              <a:rPr lang="fr-FR" dirty="0" err="1" smtClean="0"/>
              <a:t>TextField</a:t>
            </a:r>
            <a:r>
              <a:rPr lang="fr-FR" dirty="0" smtClean="0"/>
              <a:t>, </a:t>
            </a:r>
            <a:r>
              <a:rPr lang="fr-FR" dirty="0" err="1" smtClean="0"/>
              <a:t>PasswordField</a:t>
            </a:r>
            <a:r>
              <a:rPr lang="fr-FR" dirty="0" smtClean="0"/>
              <a:t> et </a:t>
            </a:r>
            <a:r>
              <a:rPr lang="fr-FR" dirty="0" err="1" smtClean="0"/>
              <a:t>TextArea</a:t>
            </a:r>
            <a:r>
              <a:rPr lang="fr-FR" dirty="0" smtClean="0"/>
              <a:t> </a:t>
            </a:r>
          </a:p>
          <a:p>
            <a:r>
              <a:rPr lang="fr-FR" dirty="0"/>
              <a:t>La classe définit les propriétés de base et les fonctionnalités </a:t>
            </a:r>
            <a:r>
              <a:rPr lang="fr-FR" dirty="0" smtClean="0"/>
              <a:t>communes </a:t>
            </a:r>
            <a:r>
              <a:rPr lang="fr-FR" dirty="0"/>
              <a:t>aux </a:t>
            </a:r>
            <a:r>
              <a:rPr lang="fr-FR" dirty="0" smtClean="0"/>
              <a:t>composant </a:t>
            </a:r>
            <a:r>
              <a:rPr lang="fr-FR" dirty="0"/>
              <a:t>qui offrent une saisie de texte et </a:t>
            </a:r>
            <a:r>
              <a:rPr lang="fr-FR" dirty="0" smtClean="0"/>
              <a:t>notamment </a:t>
            </a:r>
            <a:r>
              <a:rPr lang="fr-FR" dirty="0"/>
              <a:t>: </a:t>
            </a:r>
            <a:endParaRPr lang="fr-FR" dirty="0" smtClean="0"/>
          </a:p>
          <a:p>
            <a:pPr lvl="1"/>
            <a:r>
              <a:rPr lang="fr-FR" dirty="0" smtClean="0"/>
              <a:t>La </a:t>
            </a:r>
            <a:r>
              <a:rPr lang="fr-FR" dirty="0"/>
              <a:t>sélection de texte </a:t>
            </a:r>
            <a:endParaRPr lang="fr-FR" dirty="0" smtClean="0"/>
          </a:p>
          <a:p>
            <a:pPr lvl="1"/>
            <a:r>
              <a:rPr lang="fr-FR" dirty="0" smtClean="0"/>
              <a:t>L'édition </a:t>
            </a:r>
            <a:r>
              <a:rPr lang="fr-FR" dirty="0"/>
              <a:t>de texte </a:t>
            </a:r>
            <a:endParaRPr lang="fr-FR" dirty="0" smtClean="0"/>
          </a:p>
          <a:p>
            <a:pPr lvl="1"/>
            <a:r>
              <a:rPr lang="fr-FR" dirty="0" smtClean="0"/>
              <a:t>La </a:t>
            </a:r>
            <a:r>
              <a:rPr lang="fr-FR" dirty="0"/>
              <a:t>gestion </a:t>
            </a:r>
            <a:r>
              <a:rPr lang="fr-FR" dirty="0" smtClean="0"/>
              <a:t>du </a:t>
            </a:r>
            <a:r>
              <a:rPr lang="fr-FR" dirty="0"/>
              <a:t>curseur à l'intérieur du texte </a:t>
            </a:r>
            <a:r>
              <a:rPr lang="fr-FR" i="1" dirty="0" smtClean="0"/>
              <a:t>(</a:t>
            </a:r>
            <a:r>
              <a:rPr lang="fr-FR" i="1" dirty="0"/>
              <a:t>caret)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329813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Saisie de texte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Quelques propriétés de la classe </a:t>
            </a:r>
            <a:r>
              <a:rPr lang="fr-FR" dirty="0" err="1" smtClean="0"/>
              <a:t>TextInputControl</a:t>
            </a:r>
            <a:r>
              <a:rPr lang="fr-FR" dirty="0" smtClean="0"/>
              <a:t>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267" y="2764952"/>
            <a:ext cx="7215433" cy="354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9737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Saisie de texte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Quelques méthodes de la classe </a:t>
            </a:r>
            <a:r>
              <a:rPr lang="fr-FR" dirty="0" err="1" smtClean="0"/>
              <a:t>TextInputControl</a:t>
            </a:r>
            <a:r>
              <a:rPr lang="fr-FR" dirty="0" smtClean="0"/>
              <a:t> :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786" y="2647950"/>
            <a:ext cx="7376883" cy="369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0280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TextField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 composant </a:t>
            </a:r>
            <a:r>
              <a:rPr lang="fr-FR" b="1" dirty="0" err="1" smtClean="0"/>
              <a:t>TextField</a:t>
            </a:r>
            <a:r>
              <a:rPr lang="fr-FR" b="1" dirty="0" smtClean="0"/>
              <a:t> </a:t>
            </a:r>
            <a:r>
              <a:rPr lang="fr-FR" dirty="0" smtClean="0"/>
              <a:t>représente </a:t>
            </a:r>
            <a:r>
              <a:rPr lang="fr-FR" dirty="0"/>
              <a:t>un champ texte d'une seule </a:t>
            </a:r>
            <a:r>
              <a:rPr lang="fr-FR" dirty="0" smtClean="0"/>
              <a:t>ligne </a:t>
            </a:r>
            <a:r>
              <a:rPr lang="fr-FR" dirty="0"/>
              <a:t>qui est éditable par défaut mais qui peut également être utilisé </a:t>
            </a:r>
            <a:r>
              <a:rPr lang="fr-FR" dirty="0" smtClean="0"/>
              <a:t>pour </a:t>
            </a:r>
            <a:r>
              <a:rPr lang="fr-FR" dirty="0"/>
              <a:t>afficher du texte. </a:t>
            </a:r>
            <a:endParaRPr lang="fr-FR" dirty="0" smtClean="0"/>
          </a:p>
          <a:p>
            <a:r>
              <a:rPr lang="fr-FR" dirty="0"/>
              <a:t>Le composant n'intègre de libellé. Il faut utiliser un composant de </a:t>
            </a:r>
            <a:r>
              <a:rPr lang="fr-FR" dirty="0" smtClean="0"/>
              <a:t>type Label si </a:t>
            </a:r>
            <a:r>
              <a:rPr lang="fr-FR" dirty="0"/>
              <a:t>l'on veut lui associer un libellé </a:t>
            </a:r>
            <a:endParaRPr lang="fr-FR" dirty="0" smtClean="0"/>
          </a:p>
          <a:p>
            <a:r>
              <a:rPr lang="fr-FR" dirty="0"/>
              <a:t>En plus des propriétés héritées </a:t>
            </a:r>
            <a:r>
              <a:rPr lang="fr-FR" dirty="0" smtClean="0"/>
              <a:t>(notamment </a:t>
            </a:r>
            <a:r>
              <a:rPr lang="fr-FR" dirty="0"/>
              <a:t>de </a:t>
            </a:r>
            <a:r>
              <a:rPr lang="fr-FR" dirty="0" err="1" smtClean="0"/>
              <a:t>TextInputControl</a:t>
            </a:r>
            <a:r>
              <a:rPr lang="fr-FR" dirty="0" smtClean="0"/>
              <a:t>), </a:t>
            </a:r>
            <a:r>
              <a:rPr lang="fr-FR" dirty="0"/>
              <a:t>le </a:t>
            </a:r>
            <a:r>
              <a:rPr lang="fr-FR" dirty="0" smtClean="0"/>
              <a:t>composant </a:t>
            </a:r>
            <a:r>
              <a:rPr lang="fr-FR" dirty="0" err="1" smtClean="0"/>
              <a:t>TextField</a:t>
            </a:r>
            <a:r>
              <a:rPr lang="fr-FR" dirty="0" smtClean="0"/>
              <a:t> possède </a:t>
            </a:r>
            <a:r>
              <a:rPr lang="fr-FR" dirty="0"/>
              <a:t>les propriétés suivantes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96" y="4685656"/>
            <a:ext cx="7518057" cy="19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6555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TextField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04" y="1643854"/>
            <a:ext cx="5439289" cy="108785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04" y="2731712"/>
            <a:ext cx="7179986" cy="337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5711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Label – </a:t>
            </a:r>
            <a:r>
              <a:rPr lang="fr-FR" dirty="0" err="1" smtClean="0"/>
              <a:t>TextField</a:t>
            </a:r>
            <a:r>
              <a:rPr lang="fr-FR" dirty="0" smtClean="0"/>
              <a:t> – </a:t>
            </a:r>
            <a:r>
              <a:rPr lang="fr-FR" dirty="0" err="1" smtClean="0"/>
              <a:t>Butto</a:t>
            </a:r>
            <a:r>
              <a:rPr lang="fr-FR" dirty="0" err="1"/>
              <a:t>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L'exemple qui suit illustre une utilisation des composants </a:t>
            </a:r>
            <a:r>
              <a:rPr lang="fr-FR" dirty="0" smtClean="0"/>
              <a:t>Label, </a:t>
            </a:r>
            <a:r>
              <a:rPr lang="fr-FR" dirty="0" err="1" smtClean="0"/>
              <a:t>TextField</a:t>
            </a:r>
            <a:r>
              <a:rPr lang="fr-FR" dirty="0" smtClean="0"/>
              <a:t> et </a:t>
            </a:r>
            <a:r>
              <a:rPr lang="fr-FR" dirty="0" err="1" smtClean="0"/>
              <a:t>Button</a:t>
            </a:r>
            <a:r>
              <a:rPr lang="fr-FR" dirty="0" smtClean="0"/>
              <a:t> qui </a:t>
            </a:r>
            <a:r>
              <a:rPr lang="fr-FR" dirty="0"/>
              <a:t>sont assemblés pour créer un panneau </a:t>
            </a:r>
            <a:r>
              <a:rPr lang="fr-FR" dirty="0" smtClean="0"/>
              <a:t>de </a:t>
            </a:r>
            <a:r>
              <a:rPr lang="fr-FR" i="1" dirty="0" smtClean="0"/>
              <a:t>login </a:t>
            </a:r>
            <a:r>
              <a:rPr lang="fr-FR" dirty="0" smtClean="0"/>
              <a:t>simple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/>
              <a:t>La propriété </a:t>
            </a:r>
            <a:r>
              <a:rPr lang="fr-FR" dirty="0" err="1" smtClean="0"/>
              <a:t>disable</a:t>
            </a:r>
            <a:r>
              <a:rPr lang="fr-FR" dirty="0" smtClean="0"/>
              <a:t> (héritée </a:t>
            </a:r>
            <a:r>
              <a:rPr lang="fr-FR" dirty="0"/>
              <a:t>de </a:t>
            </a:r>
            <a:r>
              <a:rPr lang="fr-FR" dirty="0" err="1" smtClean="0"/>
              <a:t>Node</a:t>
            </a:r>
            <a:r>
              <a:rPr lang="fr-FR" dirty="0" smtClean="0"/>
              <a:t>) </a:t>
            </a:r>
            <a:r>
              <a:rPr lang="fr-FR" dirty="0"/>
              <a:t>permet d'activer ou de </a:t>
            </a:r>
            <a:r>
              <a:rPr lang="fr-FR" dirty="0" smtClean="0"/>
              <a:t>désactiver </a:t>
            </a:r>
            <a:r>
              <a:rPr lang="fr-FR" dirty="0"/>
              <a:t>un composant de l'interface. Un composant désactivé </a:t>
            </a:r>
            <a:r>
              <a:rPr lang="fr-FR" dirty="0" smtClean="0"/>
              <a:t>reste </a:t>
            </a:r>
            <a:r>
              <a:rPr lang="fr-FR" dirty="0"/>
              <a:t>visible mais n'est plus actif </a:t>
            </a:r>
            <a:r>
              <a:rPr lang="fr-FR" dirty="0" smtClean="0"/>
              <a:t>(il </a:t>
            </a:r>
            <a:r>
              <a:rPr lang="fr-FR" dirty="0"/>
              <a:t>est généralement 'grisé</a:t>
            </a:r>
            <a:r>
              <a:rPr lang="fr-FR" dirty="0" smtClean="0"/>
              <a:t>'). </a:t>
            </a:r>
          </a:p>
          <a:p>
            <a:r>
              <a:rPr lang="fr-FR" dirty="0"/>
              <a:t>Une liaison </a:t>
            </a:r>
            <a:r>
              <a:rPr lang="fr-FR" i="1" dirty="0" smtClean="0"/>
              <a:t>(</a:t>
            </a:r>
            <a:r>
              <a:rPr lang="fr-FR" i="1" dirty="0"/>
              <a:t>binding) </a:t>
            </a:r>
            <a:r>
              <a:rPr lang="fr-FR" dirty="0" smtClean="0"/>
              <a:t>est </a:t>
            </a:r>
            <a:r>
              <a:rPr lang="fr-FR" dirty="0"/>
              <a:t>effectuée entre la propriété </a:t>
            </a:r>
            <a:r>
              <a:rPr lang="fr-FR" dirty="0" err="1" smtClean="0"/>
              <a:t>text</a:t>
            </a:r>
            <a:r>
              <a:rPr lang="fr-FR" dirty="0" smtClean="0"/>
              <a:t> (contenu du </a:t>
            </a:r>
            <a:r>
              <a:rPr lang="fr-FR" dirty="0"/>
              <a:t>champ </a:t>
            </a:r>
            <a:r>
              <a:rPr lang="fr-FR" dirty="0" smtClean="0"/>
              <a:t>texte) </a:t>
            </a:r>
            <a:r>
              <a:rPr lang="fr-FR" dirty="0"/>
              <a:t>et la propriété </a:t>
            </a:r>
            <a:r>
              <a:rPr lang="fr-FR" dirty="0" err="1" smtClean="0"/>
              <a:t>disable</a:t>
            </a:r>
            <a:r>
              <a:rPr lang="fr-FR" dirty="0" smtClean="0"/>
              <a:t> en </a:t>
            </a:r>
            <a:r>
              <a:rPr lang="fr-FR" dirty="0"/>
              <a:t>utilisant des opérations </a:t>
            </a:r>
            <a:r>
              <a:rPr lang="fr-FR" dirty="0" smtClean="0"/>
              <a:t>intermédiaires (</a:t>
            </a:r>
            <a:r>
              <a:rPr lang="fr-FR" dirty="0" err="1" smtClean="0"/>
              <a:t>isEmpty</a:t>
            </a:r>
            <a:r>
              <a:rPr lang="fr-FR" dirty="0" smtClean="0"/>
              <a:t>() et or()). </a:t>
            </a:r>
            <a:r>
              <a:rPr lang="fr-FR" dirty="0"/>
              <a:t>Voir code </a:t>
            </a:r>
            <a:r>
              <a:rPr lang="fr-FR" dirty="0" smtClean="0"/>
              <a:t>surligné. </a:t>
            </a:r>
          </a:p>
          <a:p>
            <a:r>
              <a:rPr lang="fr-FR" dirty="0"/>
              <a:t>De cette manière, le champ </a:t>
            </a:r>
            <a:r>
              <a:rPr lang="fr-FR" i="1" dirty="0" err="1" smtClean="0"/>
              <a:t>Password</a:t>
            </a:r>
            <a:r>
              <a:rPr lang="fr-FR" i="1" dirty="0" smtClean="0"/>
              <a:t> </a:t>
            </a:r>
            <a:r>
              <a:rPr lang="fr-FR" dirty="0" smtClean="0"/>
              <a:t>est </a:t>
            </a:r>
            <a:r>
              <a:rPr lang="fr-FR" dirty="0"/>
              <a:t>désactivé tant que le </a:t>
            </a:r>
            <a:r>
              <a:rPr lang="fr-FR" dirty="0" smtClean="0"/>
              <a:t>champ </a:t>
            </a:r>
            <a:r>
              <a:rPr lang="fr-FR" i="1" dirty="0" err="1" smtClean="0"/>
              <a:t>Username</a:t>
            </a:r>
            <a:r>
              <a:rPr lang="fr-FR" i="1" dirty="0" smtClean="0"/>
              <a:t> </a:t>
            </a:r>
            <a:r>
              <a:rPr lang="fr-FR" dirty="0" smtClean="0"/>
              <a:t>est </a:t>
            </a:r>
            <a:r>
              <a:rPr lang="fr-FR" dirty="0"/>
              <a:t>vide. D'autre part, le bouton n'est activé que </a:t>
            </a:r>
            <a:r>
              <a:rPr lang="fr-FR" dirty="0" smtClean="0"/>
              <a:t>si </a:t>
            </a:r>
            <a:r>
              <a:rPr lang="fr-FR" dirty="0"/>
              <a:t>les deux champs texte sont remplis. </a:t>
            </a:r>
            <a:endParaRPr lang="fr-FR" dirty="0" smtClean="0"/>
          </a:p>
          <a:p>
            <a:r>
              <a:rPr lang="fr-FR" dirty="0"/>
              <a:t>Une manière simple et élégante de gérer l'interaction et d'éviter des </a:t>
            </a:r>
            <a:r>
              <a:rPr lang="fr-FR" dirty="0" smtClean="0"/>
              <a:t>traitements </a:t>
            </a:r>
            <a:r>
              <a:rPr lang="fr-FR" dirty="0"/>
              <a:t>d'erreurs.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595048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Label – </a:t>
            </a:r>
            <a:r>
              <a:rPr lang="fr-FR" dirty="0" err="1" smtClean="0"/>
              <a:t>TextField</a:t>
            </a:r>
            <a:r>
              <a:rPr lang="fr-FR" dirty="0" smtClean="0"/>
              <a:t> – </a:t>
            </a:r>
            <a:r>
              <a:rPr lang="fr-FR" dirty="0" err="1" smtClean="0"/>
              <a:t>Butto</a:t>
            </a:r>
            <a:r>
              <a:rPr lang="fr-FR" dirty="0" err="1"/>
              <a:t>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50" y="1363877"/>
            <a:ext cx="5305554" cy="118884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50" y="2552726"/>
            <a:ext cx="7038671" cy="317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4032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Label – </a:t>
            </a:r>
            <a:r>
              <a:rPr lang="fr-FR" dirty="0" err="1" smtClean="0"/>
              <a:t>TextField</a:t>
            </a:r>
            <a:r>
              <a:rPr lang="fr-FR" dirty="0" smtClean="0"/>
              <a:t> – </a:t>
            </a:r>
            <a:r>
              <a:rPr lang="fr-FR" dirty="0" err="1" smtClean="0"/>
              <a:t>Butto</a:t>
            </a:r>
            <a:r>
              <a:rPr lang="fr-FR" dirty="0" err="1"/>
              <a:t>n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91" y="1433127"/>
            <a:ext cx="6865723" cy="219557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181" y="4387936"/>
            <a:ext cx="5197690" cy="121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8817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PassworField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 composant </a:t>
            </a:r>
            <a:r>
              <a:rPr lang="fr-FR" b="1" dirty="0" err="1" smtClean="0"/>
              <a:t>PasswordField</a:t>
            </a:r>
            <a:r>
              <a:rPr lang="fr-FR" b="1" dirty="0" smtClean="0"/>
              <a:t> </a:t>
            </a:r>
            <a:r>
              <a:rPr lang="fr-FR" dirty="0" smtClean="0"/>
              <a:t>est </a:t>
            </a:r>
            <a:r>
              <a:rPr lang="fr-FR" dirty="0"/>
              <a:t>une </a:t>
            </a:r>
            <a:r>
              <a:rPr lang="fr-FR" dirty="0" smtClean="0"/>
              <a:t>sous-classe </a:t>
            </a:r>
            <a:r>
              <a:rPr lang="fr-FR" dirty="0" err="1" smtClean="0"/>
              <a:t>TextField</a:t>
            </a:r>
            <a:r>
              <a:rPr lang="fr-FR" dirty="0" smtClean="0"/>
              <a:t> et permet de </a:t>
            </a:r>
            <a:r>
              <a:rPr lang="fr-FR" dirty="0"/>
              <a:t>saisir un texte sans que </a:t>
            </a:r>
            <a:r>
              <a:rPr lang="fr-FR" dirty="0" smtClean="0"/>
              <a:t>celui-ci </a:t>
            </a:r>
            <a:r>
              <a:rPr lang="fr-FR" dirty="0"/>
              <a:t>soit affiché dans le champ </a:t>
            </a:r>
            <a:r>
              <a:rPr lang="fr-FR" dirty="0" smtClean="0"/>
              <a:t>texte </a:t>
            </a:r>
            <a:r>
              <a:rPr lang="fr-FR" dirty="0"/>
              <a:t>(il est remplacé par des caractères de substitution). </a:t>
            </a:r>
            <a:endParaRPr lang="fr-FR" dirty="0" smtClean="0"/>
          </a:p>
          <a:p>
            <a:r>
              <a:rPr lang="fr-FR" dirty="0"/>
              <a:t>C'est un composant qui sert principalement à saisir des </a:t>
            </a:r>
            <a:r>
              <a:rPr lang="fr-FR" dirty="0" smtClean="0"/>
              <a:t>mots-de-passe </a:t>
            </a:r>
            <a:r>
              <a:rPr lang="fr-FR" dirty="0"/>
              <a:t>ou d'autres informations à caractère confidentiel. </a:t>
            </a:r>
            <a:endParaRPr lang="fr-FR" dirty="0" smtClean="0"/>
          </a:p>
          <a:p>
            <a:r>
              <a:rPr lang="fr-FR" dirty="0"/>
              <a:t>Le composant </a:t>
            </a:r>
            <a:r>
              <a:rPr lang="fr-FR" dirty="0" err="1" smtClean="0"/>
              <a:t>PasswordField</a:t>
            </a:r>
            <a:r>
              <a:rPr lang="fr-FR" dirty="0" smtClean="0"/>
              <a:t> ne </a:t>
            </a:r>
            <a:r>
              <a:rPr lang="fr-FR" dirty="0"/>
              <a:t>comporte ni propriété, ni </a:t>
            </a:r>
            <a:r>
              <a:rPr lang="fr-FR" dirty="0" smtClean="0"/>
              <a:t>méthode supplémentaires </a:t>
            </a:r>
            <a:r>
              <a:rPr lang="fr-FR" dirty="0"/>
              <a:t>par rapport au composant </a:t>
            </a:r>
            <a:r>
              <a:rPr lang="fr-FR" dirty="0" err="1" smtClean="0"/>
              <a:t>TextField</a:t>
            </a:r>
            <a:r>
              <a:rPr lang="fr-FR" dirty="0" smtClean="0"/>
              <a:t>. Il </a:t>
            </a:r>
            <a:r>
              <a:rPr lang="fr-FR" dirty="0"/>
              <a:t>s'utilise donc strictement de la même manière. </a:t>
            </a:r>
            <a:endParaRPr lang="fr-FR" dirty="0" smtClean="0"/>
          </a:p>
          <a:p>
            <a:r>
              <a:rPr lang="fr-FR" dirty="0"/>
              <a:t>Les méthodes </a:t>
            </a:r>
            <a:r>
              <a:rPr lang="fr-FR" dirty="0" err="1" smtClean="0"/>
              <a:t>cut</a:t>
            </a:r>
            <a:r>
              <a:rPr lang="fr-FR" dirty="0" smtClean="0"/>
              <a:t>() et copy</a:t>
            </a:r>
            <a:r>
              <a:rPr lang="fr-FR" dirty="0"/>
              <a:t>() </a:t>
            </a:r>
            <a:r>
              <a:rPr lang="fr-FR" dirty="0" smtClean="0"/>
              <a:t>sont </a:t>
            </a:r>
            <a:r>
              <a:rPr lang="fr-FR" dirty="0"/>
              <a:t>sans effet pour ce composant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314984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TextArea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 composant </a:t>
            </a:r>
            <a:r>
              <a:rPr lang="fr-FR" b="1" dirty="0" err="1" smtClean="0"/>
              <a:t>TextArea</a:t>
            </a:r>
            <a:r>
              <a:rPr lang="fr-FR" b="1" dirty="0" smtClean="0"/>
              <a:t> </a:t>
            </a:r>
            <a:r>
              <a:rPr lang="fr-FR" dirty="0" smtClean="0"/>
              <a:t>permet </a:t>
            </a:r>
            <a:r>
              <a:rPr lang="fr-FR" dirty="0"/>
              <a:t>d'afficher et de saisir du texte dans </a:t>
            </a:r>
            <a:r>
              <a:rPr lang="fr-FR" dirty="0" smtClean="0"/>
              <a:t>un </a:t>
            </a:r>
            <a:r>
              <a:rPr lang="fr-FR" dirty="0"/>
              <a:t>champ </a:t>
            </a:r>
            <a:r>
              <a:rPr lang="fr-FR" dirty="0" err="1" smtClean="0"/>
              <a:t>multiligne</a:t>
            </a:r>
            <a:r>
              <a:rPr lang="fr-FR" dirty="0" smtClean="0"/>
              <a:t> (</a:t>
            </a:r>
            <a:r>
              <a:rPr lang="fr-FR" dirty="0"/>
              <a:t>une zone de texte). </a:t>
            </a:r>
            <a:endParaRPr lang="fr-FR" dirty="0" smtClean="0"/>
          </a:p>
          <a:p>
            <a:r>
              <a:rPr lang="fr-FR" dirty="0"/>
              <a:t>Le texte peut être renvoyé à la ligne automatiquement </a:t>
            </a:r>
            <a:r>
              <a:rPr lang="fr-FR" i="1" dirty="0" smtClean="0"/>
              <a:t>(</a:t>
            </a:r>
            <a:r>
              <a:rPr lang="fr-FR" i="1" dirty="0" err="1" smtClean="0"/>
              <a:t>wrapping</a:t>
            </a:r>
            <a:r>
              <a:rPr lang="fr-FR" i="1" dirty="0" smtClean="0"/>
              <a:t>) </a:t>
            </a:r>
            <a:r>
              <a:rPr lang="fr-FR" dirty="0" smtClean="0"/>
              <a:t>et des </a:t>
            </a:r>
            <a:r>
              <a:rPr lang="fr-FR" dirty="0"/>
              <a:t>barres de défilement </a:t>
            </a:r>
            <a:r>
              <a:rPr lang="fr-FR" i="1" dirty="0" smtClean="0"/>
              <a:t>(</a:t>
            </a:r>
            <a:r>
              <a:rPr lang="fr-FR" i="1" dirty="0" err="1" smtClean="0"/>
              <a:t>scrollbar</a:t>
            </a:r>
            <a:r>
              <a:rPr lang="fr-FR" i="1" dirty="0" smtClean="0"/>
              <a:t>) </a:t>
            </a:r>
            <a:r>
              <a:rPr lang="fr-FR" dirty="0" smtClean="0"/>
              <a:t>horizontales </a:t>
            </a:r>
            <a:r>
              <a:rPr lang="fr-FR" dirty="0"/>
              <a:t>et/ou verticales </a:t>
            </a:r>
            <a:r>
              <a:rPr lang="fr-FR" dirty="0" smtClean="0"/>
              <a:t>sont </a:t>
            </a:r>
            <a:r>
              <a:rPr lang="fr-FR" dirty="0"/>
              <a:t>ajoutées automatiquement si la taille du composant ne permet </a:t>
            </a:r>
            <a:r>
              <a:rPr lang="fr-FR" dirty="0" smtClean="0"/>
              <a:t>pas </a:t>
            </a:r>
            <a:r>
              <a:rPr lang="fr-FR" dirty="0"/>
              <a:t>d'afficher l'entier du texte (lignes ou colonnes tronquées). </a:t>
            </a:r>
            <a:endParaRPr lang="fr-FR" dirty="0" smtClean="0"/>
          </a:p>
          <a:p>
            <a:r>
              <a:rPr lang="fr-FR" dirty="0"/>
              <a:t>Tous les caractères du texte possèdent les mêmes attributs (police, </a:t>
            </a:r>
            <a:r>
              <a:rPr lang="fr-FR" dirty="0" smtClean="0"/>
              <a:t>style</a:t>
            </a:r>
            <a:r>
              <a:rPr lang="fr-FR" dirty="0"/>
              <a:t>, taille, couleur, …). </a:t>
            </a:r>
            <a:endParaRPr lang="fr-FR" dirty="0" smtClean="0"/>
          </a:p>
          <a:p>
            <a:r>
              <a:rPr lang="fr-FR" dirty="0"/>
              <a:t>Si le texte doit pouvoir être formaté de manière plus riche, il faut </a:t>
            </a:r>
            <a:r>
              <a:rPr lang="fr-FR" dirty="0" smtClean="0"/>
              <a:t>utiliser </a:t>
            </a:r>
            <a:r>
              <a:rPr lang="fr-FR" dirty="0"/>
              <a:t>le composant </a:t>
            </a:r>
            <a:r>
              <a:rPr lang="fr-FR" dirty="0" err="1" smtClean="0"/>
              <a:t>HTMLEditor</a:t>
            </a:r>
            <a:r>
              <a:rPr lang="fr-FR" dirty="0" smtClean="0"/>
              <a:t> qui </a:t>
            </a:r>
            <a:r>
              <a:rPr lang="fr-FR" dirty="0"/>
              <a:t>permet d'éditer le texte en </a:t>
            </a:r>
            <a:r>
              <a:rPr lang="fr-FR" dirty="0" smtClean="0"/>
              <a:t>appliquant </a:t>
            </a:r>
            <a:r>
              <a:rPr lang="fr-FR" dirty="0"/>
              <a:t>certains formatages sur des parties sélectives du texte.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5249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Préambule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Cette partie introduit </a:t>
            </a:r>
            <a:r>
              <a:rPr lang="fr-FR" dirty="0"/>
              <a:t>de manière sommaire quelques éléments de </a:t>
            </a:r>
            <a:r>
              <a:rPr lang="fr-FR" dirty="0" smtClean="0"/>
              <a:t>programmation </a:t>
            </a:r>
            <a:r>
              <a:rPr lang="fr-FR" dirty="0"/>
              <a:t>qui, faute de temps, n'ont pas été vus durant le </a:t>
            </a:r>
            <a:r>
              <a:rPr lang="fr-FR" dirty="0" smtClean="0"/>
              <a:t>cours. </a:t>
            </a:r>
          </a:p>
          <a:p>
            <a:r>
              <a:rPr lang="fr-FR" dirty="0"/>
              <a:t>Ces éléments sont cependant utiles, voire nécessaires dans le cadre </a:t>
            </a:r>
            <a:r>
              <a:rPr lang="fr-FR" dirty="0" smtClean="0"/>
              <a:t>des </a:t>
            </a:r>
            <a:r>
              <a:rPr lang="fr-FR" dirty="0"/>
              <a:t>programmes </a:t>
            </a:r>
            <a:r>
              <a:rPr lang="fr-FR" i="1" dirty="0" smtClean="0"/>
              <a:t>Java</a:t>
            </a:r>
            <a:r>
              <a:rPr lang="fr-FR" dirty="0" smtClean="0"/>
              <a:t>/</a:t>
            </a:r>
            <a:r>
              <a:rPr lang="fr-FR" i="1" dirty="0" err="1" smtClean="0"/>
              <a:t>JavaFX</a:t>
            </a:r>
            <a:r>
              <a:rPr lang="fr-FR" i="1" dirty="0" smtClean="0"/>
              <a:t> </a:t>
            </a:r>
            <a:r>
              <a:rPr lang="fr-FR" dirty="0" smtClean="0"/>
              <a:t>comportant des </a:t>
            </a:r>
            <a:r>
              <a:rPr lang="fr-FR" dirty="0"/>
              <a:t>interfaces </a:t>
            </a:r>
            <a:r>
              <a:rPr lang="fr-FR" dirty="0" smtClean="0"/>
              <a:t>graphiques (GUI). </a:t>
            </a:r>
          </a:p>
          <a:p>
            <a:r>
              <a:rPr lang="fr-FR" dirty="0"/>
              <a:t>La présentation de ces concepts se limite aux éléments essentiels qui </a:t>
            </a:r>
            <a:r>
              <a:rPr lang="fr-FR" dirty="0" smtClean="0"/>
              <a:t>sont </a:t>
            </a:r>
            <a:r>
              <a:rPr lang="fr-FR" dirty="0"/>
              <a:t>nécessaires </a:t>
            </a:r>
            <a:r>
              <a:rPr lang="fr-FR" dirty="0" smtClean="0"/>
              <a:t>pour le cours</a:t>
            </a:r>
          </a:p>
          <a:p>
            <a:r>
              <a:rPr lang="fr-FR" dirty="0"/>
              <a:t>On ne peut donc pas prétendre maîtriser ces concepts après cette </a:t>
            </a:r>
          </a:p>
          <a:p>
            <a:r>
              <a:rPr lang="fr-FR" dirty="0"/>
              <a:t>brève introduction. Elle devrait cependant suffire pour en </a:t>
            </a:r>
            <a:r>
              <a:rPr lang="fr-FR" dirty="0" smtClean="0"/>
              <a:t>comprendre </a:t>
            </a:r>
            <a:r>
              <a:rPr lang="fr-FR" dirty="0"/>
              <a:t>les </a:t>
            </a:r>
            <a:r>
              <a:rPr lang="fr-FR" dirty="0" smtClean="0"/>
              <a:t>mécanismes principaux 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/>
              <a:t>Pour plus de détail, il faut consulter l'abondante documentation disponible (livres, web) sur ces sujets </a:t>
            </a:r>
          </a:p>
        </p:txBody>
      </p:sp>
    </p:spTree>
    <p:extLst>
      <p:ext uri="{BB962C8B-B14F-4D97-AF65-F5344CB8AC3E}">
        <p14:creationId xmlns:p14="http://schemas.microsoft.com/office/powerpoint/2010/main" val="380908097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TextArea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Quelques propriétés de la classe </a:t>
            </a:r>
            <a:r>
              <a:rPr lang="fr-FR" dirty="0" err="1" smtClean="0"/>
              <a:t>TextArea</a:t>
            </a:r>
            <a:r>
              <a:rPr lang="fr-FR" dirty="0" smtClean="0"/>
              <a:t>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37" y="2743019"/>
            <a:ext cx="6854269" cy="35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3166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TextArea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06" y="1629057"/>
            <a:ext cx="4687329" cy="66865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06" y="2297710"/>
            <a:ext cx="7197401" cy="369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5374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ToggleButton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Le composant </a:t>
            </a:r>
            <a:r>
              <a:rPr lang="fr-FR" b="1" dirty="0" err="1" smtClean="0"/>
              <a:t>ToggleButton</a:t>
            </a:r>
            <a:r>
              <a:rPr lang="fr-FR" b="1" dirty="0" smtClean="0"/>
              <a:t> </a:t>
            </a:r>
            <a:r>
              <a:rPr lang="fr-FR" dirty="0" smtClean="0"/>
              <a:t>représente </a:t>
            </a:r>
            <a:r>
              <a:rPr lang="fr-FR" dirty="0"/>
              <a:t>un bouton bistable. Il </a:t>
            </a:r>
            <a:r>
              <a:rPr lang="fr-FR" dirty="0" smtClean="0"/>
              <a:t>comporte </a:t>
            </a:r>
            <a:r>
              <a:rPr lang="fr-FR" dirty="0"/>
              <a:t>donc deux états : un clic le met à l'état </a:t>
            </a:r>
            <a:r>
              <a:rPr lang="fr-FR" i="1" dirty="0" smtClean="0"/>
              <a:t>sélectionné </a:t>
            </a:r>
            <a:r>
              <a:rPr lang="fr-FR" i="1" dirty="0"/>
              <a:t>(on</a:t>
            </a:r>
            <a:r>
              <a:rPr lang="fr-FR" i="1" dirty="0" smtClean="0"/>
              <a:t>)</a:t>
            </a:r>
            <a:r>
              <a:rPr lang="fr-FR" dirty="0" smtClean="0"/>
              <a:t>, un </a:t>
            </a:r>
            <a:r>
              <a:rPr lang="fr-FR" dirty="0"/>
              <a:t>nouveau clic le remet à l'état </a:t>
            </a:r>
            <a:r>
              <a:rPr lang="fr-FR" i="1" dirty="0" smtClean="0"/>
              <a:t>désélectionné </a:t>
            </a:r>
            <a:r>
              <a:rPr lang="fr-FR" i="1" dirty="0"/>
              <a:t>(off). </a:t>
            </a:r>
            <a:endParaRPr lang="fr-FR" i="1" dirty="0" smtClean="0"/>
          </a:p>
          <a:p>
            <a:r>
              <a:rPr lang="fr-FR" dirty="0"/>
              <a:t>Visuellement, il se présente généralement de la même manière </a:t>
            </a:r>
            <a:r>
              <a:rPr lang="fr-FR" dirty="0" smtClean="0"/>
              <a:t>qu'un </a:t>
            </a:r>
            <a:r>
              <a:rPr lang="fr-FR" dirty="0"/>
              <a:t>composant </a:t>
            </a:r>
            <a:r>
              <a:rPr lang="fr-FR" dirty="0" err="1" smtClean="0"/>
              <a:t>Button</a:t>
            </a:r>
            <a:r>
              <a:rPr lang="fr-FR" dirty="0" smtClean="0"/>
              <a:t> et</a:t>
            </a:r>
            <a:r>
              <a:rPr lang="fr-FR" dirty="0"/>
              <a:t>, comme lui, hérite de </a:t>
            </a:r>
            <a:r>
              <a:rPr lang="fr-FR" dirty="0" err="1" smtClean="0"/>
              <a:t>ButtonBase</a:t>
            </a:r>
            <a:r>
              <a:rPr lang="fr-FR" dirty="0" smtClean="0"/>
              <a:t>. </a:t>
            </a:r>
          </a:p>
          <a:p>
            <a:r>
              <a:rPr lang="fr-FR" dirty="0"/>
              <a:t>On peut former des groupes de </a:t>
            </a:r>
            <a:r>
              <a:rPr lang="fr-FR" dirty="0" err="1" smtClean="0"/>
              <a:t>ToggleButton</a:t>
            </a:r>
            <a:r>
              <a:rPr lang="fr-FR" dirty="0" smtClean="0"/>
              <a:t> en </a:t>
            </a:r>
            <a:r>
              <a:rPr lang="fr-FR" dirty="0"/>
              <a:t>associant les </a:t>
            </a:r>
            <a:r>
              <a:rPr lang="fr-FR" dirty="0" smtClean="0"/>
              <a:t>boutons </a:t>
            </a:r>
            <a:r>
              <a:rPr lang="fr-FR" dirty="0"/>
              <a:t>concernés à un </a:t>
            </a:r>
            <a:r>
              <a:rPr lang="fr-FR" b="1" dirty="0" err="1" smtClean="0"/>
              <a:t>ToggleGroup</a:t>
            </a:r>
            <a:r>
              <a:rPr lang="fr-FR" dirty="0" smtClean="0"/>
              <a:t>. </a:t>
            </a:r>
          </a:p>
          <a:p>
            <a:pPr lvl="1"/>
            <a:r>
              <a:rPr lang="fr-FR" dirty="0" err="1" smtClean="0"/>
              <a:t>ToggleGroup</a:t>
            </a:r>
            <a:r>
              <a:rPr lang="fr-FR" dirty="0" smtClean="0"/>
              <a:t> </a:t>
            </a:r>
            <a:r>
              <a:rPr lang="fr-FR" dirty="0" err="1" smtClean="0"/>
              <a:t>groupA</a:t>
            </a:r>
            <a:r>
              <a:rPr lang="fr-FR" dirty="0" smtClean="0"/>
              <a:t> = </a:t>
            </a:r>
            <a:r>
              <a:rPr lang="fr-FR" dirty="0"/>
              <a:t>new </a:t>
            </a:r>
            <a:r>
              <a:rPr lang="fr-FR" dirty="0" err="1" smtClean="0"/>
              <a:t>ToggleGroup</a:t>
            </a:r>
            <a:r>
              <a:rPr lang="fr-FR" dirty="0" smtClean="0"/>
              <a:t>(); </a:t>
            </a:r>
          </a:p>
          <a:p>
            <a:pPr lvl="1"/>
            <a:r>
              <a:rPr lang="fr-FR" dirty="0" err="1" smtClean="0"/>
              <a:t>tButton.setToggleGroup</a:t>
            </a:r>
            <a:r>
              <a:rPr lang="fr-FR" dirty="0" smtClean="0"/>
              <a:t>(</a:t>
            </a:r>
            <a:r>
              <a:rPr lang="fr-FR" dirty="0" err="1" smtClean="0"/>
              <a:t>groupA</a:t>
            </a:r>
            <a:r>
              <a:rPr lang="fr-FR" dirty="0" smtClean="0"/>
              <a:t>); </a:t>
            </a:r>
          </a:p>
          <a:p>
            <a:r>
              <a:rPr lang="fr-FR" dirty="0" smtClean="0"/>
              <a:t>Dans un tel groupe, un seul bouton peut être sélectionné. Si on en sélectionne un, celui qui était préalablement sélectionné sera automatiquement désélectionné. </a:t>
            </a:r>
          </a:p>
          <a:p>
            <a:r>
              <a:rPr lang="fr-FR" dirty="0"/>
              <a:t>Dans un groupe, il est possible qu'aucun bouton ne soit sélectionné </a:t>
            </a:r>
            <a:r>
              <a:rPr lang="fr-FR" dirty="0" smtClean="0"/>
              <a:t>(contrairement au </a:t>
            </a:r>
            <a:r>
              <a:rPr lang="fr-FR" dirty="0"/>
              <a:t>composant </a:t>
            </a:r>
            <a:r>
              <a:rPr lang="fr-FR" dirty="0" err="1" smtClean="0"/>
              <a:t>RadioButton</a:t>
            </a:r>
            <a:r>
              <a:rPr lang="fr-FR" dirty="0" smtClean="0"/>
              <a:t>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890813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ToggleButton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Par défaut, les boutons </a:t>
            </a:r>
            <a:r>
              <a:rPr lang="fr-FR" dirty="0" err="1" smtClean="0"/>
              <a:t>ToggleButton</a:t>
            </a:r>
            <a:r>
              <a:rPr lang="fr-FR" dirty="0" smtClean="0"/>
              <a:t> ne </a:t>
            </a:r>
            <a:r>
              <a:rPr lang="fr-FR" dirty="0"/>
              <a:t>sont pas enregistrés dans </a:t>
            </a:r>
            <a:r>
              <a:rPr lang="fr-FR" dirty="0" smtClean="0"/>
              <a:t>un </a:t>
            </a:r>
            <a:r>
              <a:rPr lang="fr-FR" dirty="0"/>
              <a:t>groupe (plusieurs boutons peuvent donc être simultanément à </a:t>
            </a:r>
            <a:r>
              <a:rPr lang="fr-FR" dirty="0" smtClean="0"/>
              <a:t>l'état </a:t>
            </a:r>
            <a:r>
              <a:rPr lang="fr-FR" dirty="0"/>
              <a:t>sélectionné). </a:t>
            </a:r>
            <a:endParaRPr lang="fr-FR" dirty="0" smtClean="0"/>
          </a:p>
          <a:p>
            <a:r>
              <a:rPr lang="fr-FR" dirty="0"/>
              <a:t>Les constructeurs de la classe permettent </a:t>
            </a:r>
            <a:r>
              <a:rPr lang="fr-FR" dirty="0" smtClean="0"/>
              <a:t>de </a:t>
            </a:r>
            <a:r>
              <a:rPr lang="fr-FR" dirty="0"/>
              <a:t>définir le contenu du </a:t>
            </a:r>
            <a:r>
              <a:rPr lang="fr-FR" dirty="0" smtClean="0"/>
              <a:t>texte </a:t>
            </a:r>
            <a:r>
              <a:rPr lang="fr-FR" dirty="0"/>
              <a:t>et </a:t>
            </a:r>
            <a:r>
              <a:rPr lang="fr-FR" dirty="0" smtClean="0"/>
              <a:t>d'un </a:t>
            </a:r>
            <a:r>
              <a:rPr lang="fr-FR" dirty="0"/>
              <a:t>éventuel </a:t>
            </a:r>
            <a:r>
              <a:rPr lang="fr-FR" dirty="0" smtClean="0"/>
              <a:t>composant </a:t>
            </a:r>
            <a:r>
              <a:rPr lang="fr-FR" dirty="0"/>
              <a:t>additionnel </a:t>
            </a:r>
            <a:r>
              <a:rPr lang="fr-FR" dirty="0" smtClean="0"/>
              <a:t>(</a:t>
            </a:r>
            <a:r>
              <a:rPr lang="fr-FR" i="1" dirty="0" err="1" smtClean="0"/>
              <a:t>graphic</a:t>
            </a:r>
            <a:r>
              <a:rPr lang="fr-FR" dirty="0" smtClean="0"/>
              <a:t>), </a:t>
            </a:r>
            <a:r>
              <a:rPr lang="fr-FR" dirty="0"/>
              <a:t>comme pour </a:t>
            </a:r>
            <a:r>
              <a:rPr lang="fr-FR" dirty="0" smtClean="0"/>
              <a:t>le </a:t>
            </a:r>
            <a:r>
              <a:rPr lang="fr-FR" dirty="0"/>
              <a:t>bouton </a:t>
            </a:r>
            <a:r>
              <a:rPr lang="fr-FR" dirty="0" smtClean="0"/>
              <a:t>ordinaire.</a:t>
            </a:r>
          </a:p>
          <a:p>
            <a:pPr lvl="1"/>
            <a:r>
              <a:rPr lang="fr-FR" dirty="0" smtClean="0"/>
              <a:t>new </a:t>
            </a:r>
            <a:r>
              <a:rPr lang="fr-FR" dirty="0" err="1" smtClean="0"/>
              <a:t>ToggleButton</a:t>
            </a:r>
            <a:r>
              <a:rPr lang="fr-FR" dirty="0" smtClean="0"/>
              <a:t>("</a:t>
            </a:r>
            <a:r>
              <a:rPr lang="fr-FR" dirty="0"/>
              <a:t>Sound"); </a:t>
            </a:r>
            <a:endParaRPr lang="fr-FR" dirty="0" smtClean="0"/>
          </a:p>
          <a:p>
            <a:pPr lvl="1"/>
            <a:r>
              <a:rPr lang="fr-FR" dirty="0" smtClean="0"/>
              <a:t>new </a:t>
            </a:r>
            <a:r>
              <a:rPr lang="fr-FR" dirty="0" err="1" smtClean="0"/>
              <a:t>ToggleButton</a:t>
            </a:r>
            <a:r>
              <a:rPr lang="fr-FR" dirty="0" smtClean="0"/>
              <a:t>("</a:t>
            </a:r>
            <a:r>
              <a:rPr lang="fr-FR" dirty="0"/>
              <a:t>Sound", </a:t>
            </a:r>
            <a:r>
              <a:rPr lang="fr-FR" dirty="0" err="1" smtClean="0"/>
              <a:t>speakerImage</a:t>
            </a:r>
            <a:r>
              <a:rPr lang="fr-FR" dirty="0" smtClean="0"/>
              <a:t>); </a:t>
            </a:r>
          </a:p>
          <a:p>
            <a:r>
              <a:rPr lang="fr-FR" dirty="0"/>
              <a:t>Quelques propriétés de la classe </a:t>
            </a:r>
            <a:r>
              <a:rPr lang="fr-FR" dirty="0" err="1" smtClean="0"/>
              <a:t>ToggleButton</a:t>
            </a:r>
            <a:r>
              <a:rPr lang="fr-FR" dirty="0" smtClean="0"/>
              <a:t>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062" y="5573155"/>
            <a:ext cx="7581772" cy="5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1598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ToggleButton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37" y="1921204"/>
            <a:ext cx="5322158" cy="86971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37" y="2790923"/>
            <a:ext cx="6793384" cy="324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9217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RadioButton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Le composant </a:t>
            </a:r>
            <a:r>
              <a:rPr lang="fr-FR" b="1" dirty="0" err="1" smtClean="0"/>
              <a:t>RadioButton</a:t>
            </a:r>
            <a:r>
              <a:rPr lang="fr-FR" b="1" dirty="0" smtClean="0"/>
              <a:t> </a:t>
            </a:r>
            <a:r>
              <a:rPr lang="fr-FR" dirty="0" smtClean="0"/>
              <a:t>est </a:t>
            </a:r>
            <a:r>
              <a:rPr lang="fr-FR" dirty="0"/>
              <a:t>une </a:t>
            </a:r>
            <a:r>
              <a:rPr lang="fr-FR" dirty="0" smtClean="0"/>
              <a:t>sous-classe </a:t>
            </a:r>
            <a:r>
              <a:rPr lang="fr-FR" dirty="0"/>
              <a:t>de </a:t>
            </a:r>
            <a:r>
              <a:rPr lang="fr-FR" dirty="0" err="1" smtClean="0"/>
              <a:t>ToggleButton</a:t>
            </a:r>
            <a:r>
              <a:rPr lang="fr-FR" dirty="0" smtClean="0"/>
              <a:t> et </a:t>
            </a:r>
            <a:r>
              <a:rPr lang="fr-FR" dirty="0"/>
              <a:t>représente une option que l'utilisateur peut sélectionner </a:t>
            </a:r>
            <a:r>
              <a:rPr lang="fr-FR" dirty="0" smtClean="0"/>
              <a:t>(</a:t>
            </a:r>
            <a:r>
              <a:rPr lang="fr-FR" dirty="0"/>
              <a:t>généralement parmi un groupe d'options). </a:t>
            </a:r>
            <a:endParaRPr lang="fr-FR" dirty="0" smtClean="0"/>
          </a:p>
          <a:p>
            <a:r>
              <a:rPr lang="fr-FR" dirty="0"/>
              <a:t>L'utilisation du composant </a:t>
            </a:r>
            <a:r>
              <a:rPr lang="fr-FR" dirty="0" err="1" smtClean="0"/>
              <a:t>RadioButton</a:t>
            </a:r>
            <a:r>
              <a:rPr lang="fr-FR" dirty="0" smtClean="0"/>
              <a:t> doit </a:t>
            </a:r>
            <a:r>
              <a:rPr lang="fr-FR" dirty="0"/>
              <a:t>être réservée à la </a:t>
            </a:r>
            <a:r>
              <a:rPr lang="fr-FR" dirty="0" smtClean="0"/>
              <a:t>situation </a:t>
            </a:r>
            <a:r>
              <a:rPr lang="fr-FR" dirty="0"/>
              <a:t>où l'utilisateur doit choisir </a:t>
            </a:r>
            <a:r>
              <a:rPr lang="fr-FR" b="1" dirty="0" smtClean="0"/>
              <a:t>une </a:t>
            </a:r>
            <a:r>
              <a:rPr lang="fr-FR" b="1" dirty="0"/>
              <a:t>seule option parmi </a:t>
            </a:r>
            <a:r>
              <a:rPr lang="fr-FR" b="1" dirty="0" smtClean="0"/>
              <a:t>plusieurs </a:t>
            </a:r>
            <a:r>
              <a:rPr lang="fr-FR" dirty="0" smtClean="0"/>
              <a:t>(</a:t>
            </a:r>
            <a:r>
              <a:rPr lang="fr-FR" dirty="0"/>
              <a:t>même si le composant n'impose pas cette sémantique</a:t>
            </a:r>
            <a:r>
              <a:rPr lang="fr-FR" dirty="0" smtClean="0"/>
              <a:t>).</a:t>
            </a:r>
          </a:p>
          <a:p>
            <a:r>
              <a:rPr lang="fr-FR" dirty="0"/>
              <a:t>On placera donc systématiquement tous les </a:t>
            </a:r>
            <a:r>
              <a:rPr lang="fr-FR" dirty="0" err="1" smtClean="0"/>
              <a:t>RadioButton</a:t>
            </a:r>
            <a:r>
              <a:rPr lang="fr-FR" dirty="0" smtClean="0"/>
              <a:t> dans </a:t>
            </a:r>
            <a:r>
              <a:rPr lang="fr-FR" dirty="0"/>
              <a:t>des </a:t>
            </a:r>
            <a:r>
              <a:rPr lang="fr-FR" dirty="0" smtClean="0"/>
              <a:t>groupes </a:t>
            </a:r>
            <a:r>
              <a:rPr lang="fr-FR" dirty="0"/>
              <a:t>de type </a:t>
            </a:r>
            <a:r>
              <a:rPr lang="fr-FR" b="1" dirty="0" err="1" smtClean="0"/>
              <a:t>ToggleGroup</a:t>
            </a:r>
            <a:r>
              <a:rPr lang="fr-FR" b="1" dirty="0" smtClean="0"/>
              <a:t> </a:t>
            </a:r>
            <a:r>
              <a:rPr lang="fr-FR" dirty="0" smtClean="0"/>
              <a:t>afin </a:t>
            </a:r>
            <a:r>
              <a:rPr lang="fr-FR" dirty="0"/>
              <a:t>d'obtenir ce comportement </a:t>
            </a:r>
            <a:r>
              <a:rPr lang="fr-FR" dirty="0" smtClean="0"/>
              <a:t>(sélection </a:t>
            </a:r>
            <a:r>
              <a:rPr lang="fr-FR" dirty="0"/>
              <a:t>mutuellement </a:t>
            </a:r>
            <a:r>
              <a:rPr lang="fr-FR" dirty="0" smtClean="0"/>
              <a:t>exclusive). </a:t>
            </a:r>
          </a:p>
          <a:p>
            <a:pPr lvl="1"/>
            <a:r>
              <a:rPr lang="fr-FR" dirty="0" err="1" smtClean="0"/>
              <a:t>ToggleGroup</a:t>
            </a:r>
            <a:r>
              <a:rPr lang="fr-FR" dirty="0" smtClean="0"/>
              <a:t> </a:t>
            </a:r>
            <a:r>
              <a:rPr lang="fr-FR" dirty="0" err="1" smtClean="0"/>
              <a:t>grpLanguage</a:t>
            </a:r>
            <a:r>
              <a:rPr lang="fr-FR" dirty="0" smtClean="0"/>
              <a:t> = </a:t>
            </a:r>
            <a:r>
              <a:rPr lang="fr-FR" dirty="0"/>
              <a:t>new </a:t>
            </a:r>
            <a:r>
              <a:rPr lang="fr-FR" dirty="0" err="1" smtClean="0"/>
              <a:t>ToggleGroup</a:t>
            </a:r>
            <a:r>
              <a:rPr lang="fr-FR" dirty="0" smtClean="0"/>
              <a:t>(); </a:t>
            </a:r>
          </a:p>
          <a:p>
            <a:pPr lvl="1"/>
            <a:r>
              <a:rPr lang="fr-FR" dirty="0" err="1" smtClean="0"/>
              <a:t>rbnEnlish.setToggleGroup</a:t>
            </a:r>
            <a:r>
              <a:rPr lang="fr-FR" dirty="0" smtClean="0"/>
              <a:t>(</a:t>
            </a:r>
            <a:r>
              <a:rPr lang="fr-FR" dirty="0" err="1" smtClean="0"/>
              <a:t>grpLanguage</a:t>
            </a:r>
            <a:r>
              <a:rPr lang="fr-FR" dirty="0" smtClean="0"/>
              <a:t>);  </a:t>
            </a:r>
          </a:p>
          <a:p>
            <a:r>
              <a:rPr lang="fr-FR" dirty="0"/>
              <a:t>Par défaut aucun bouton radio n'est sélectionné au départ mais dès </a:t>
            </a:r>
            <a:r>
              <a:rPr lang="fr-FR" dirty="0" smtClean="0"/>
              <a:t>que </a:t>
            </a:r>
            <a:r>
              <a:rPr lang="fr-FR" dirty="0"/>
              <a:t>l'un d'eux est sélectionné on ne peut plus revenir dans cet état </a:t>
            </a:r>
            <a:r>
              <a:rPr lang="fr-FR" dirty="0" smtClean="0"/>
              <a:t>initial </a:t>
            </a:r>
            <a:r>
              <a:rPr lang="fr-FR" dirty="0"/>
              <a:t>"sans sélection" </a:t>
            </a:r>
            <a:r>
              <a:rPr lang="fr-FR" dirty="0" smtClean="0"/>
              <a:t>(contrairement </a:t>
            </a:r>
            <a:r>
              <a:rPr lang="fr-FR" dirty="0"/>
              <a:t>au composant </a:t>
            </a:r>
            <a:r>
              <a:rPr lang="fr-FR" dirty="0" err="1" smtClean="0"/>
              <a:t>ToggleButton</a:t>
            </a:r>
            <a:r>
              <a:rPr lang="fr-FR" dirty="0" smtClean="0"/>
              <a:t>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009295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RadioButton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constructeurs permettent </a:t>
            </a:r>
            <a:r>
              <a:rPr lang="fr-FR" dirty="0" smtClean="0"/>
              <a:t>de </a:t>
            </a:r>
            <a:r>
              <a:rPr lang="fr-FR" dirty="0"/>
              <a:t>définir le contenu du texte et </a:t>
            </a:r>
            <a:r>
              <a:rPr lang="fr-FR" dirty="0" smtClean="0"/>
              <a:t>d'un éventuel composant </a:t>
            </a:r>
            <a:r>
              <a:rPr lang="fr-FR" dirty="0"/>
              <a:t>additionnel </a:t>
            </a:r>
            <a:r>
              <a:rPr lang="fr-FR" dirty="0" smtClean="0"/>
              <a:t>(</a:t>
            </a:r>
            <a:r>
              <a:rPr lang="fr-FR" i="1" dirty="0" err="1" smtClean="0"/>
              <a:t>graphic</a:t>
            </a:r>
            <a:r>
              <a:rPr lang="fr-FR" dirty="0" smtClean="0"/>
              <a:t>), </a:t>
            </a:r>
            <a:r>
              <a:rPr lang="fr-FR" dirty="0"/>
              <a:t>comme pour le bouton </a:t>
            </a:r>
            <a:r>
              <a:rPr lang="fr-FR" dirty="0" smtClean="0"/>
              <a:t>ordinaire</a:t>
            </a:r>
            <a:r>
              <a:rPr lang="fr-FR" dirty="0"/>
              <a:t>. </a:t>
            </a:r>
            <a:endParaRPr lang="fr-FR" dirty="0" smtClean="0"/>
          </a:p>
          <a:p>
            <a:pPr lvl="1"/>
            <a:r>
              <a:rPr lang="fr-FR" dirty="0" smtClean="0"/>
              <a:t>new </a:t>
            </a:r>
            <a:r>
              <a:rPr lang="fr-FR" dirty="0" err="1" smtClean="0"/>
              <a:t>RadioButton</a:t>
            </a:r>
            <a:r>
              <a:rPr lang="fr-FR" dirty="0" smtClean="0"/>
              <a:t>("</a:t>
            </a:r>
            <a:r>
              <a:rPr lang="fr-FR" dirty="0"/>
              <a:t>Down"); </a:t>
            </a:r>
            <a:endParaRPr lang="fr-FR" dirty="0" smtClean="0"/>
          </a:p>
          <a:p>
            <a:pPr lvl="1"/>
            <a:r>
              <a:rPr lang="fr-FR" dirty="0" smtClean="0"/>
              <a:t>new </a:t>
            </a:r>
            <a:r>
              <a:rPr lang="fr-FR" dirty="0" err="1" smtClean="0"/>
              <a:t>RadioButton</a:t>
            </a:r>
            <a:r>
              <a:rPr lang="fr-FR" dirty="0" smtClean="0"/>
              <a:t>("</a:t>
            </a:r>
            <a:r>
              <a:rPr lang="fr-FR" dirty="0"/>
              <a:t>Up", </a:t>
            </a:r>
            <a:r>
              <a:rPr lang="fr-FR" dirty="0" err="1" smtClean="0"/>
              <a:t>upArrowImage</a:t>
            </a:r>
            <a:r>
              <a:rPr lang="fr-FR" dirty="0" smtClean="0"/>
              <a:t>); </a:t>
            </a:r>
          </a:p>
          <a:p>
            <a:r>
              <a:rPr lang="fr-FR" dirty="0"/>
              <a:t>Le composant </a:t>
            </a:r>
            <a:r>
              <a:rPr lang="fr-FR" dirty="0" err="1" smtClean="0"/>
              <a:t>RadioButton</a:t>
            </a:r>
            <a:r>
              <a:rPr lang="fr-FR" dirty="0" smtClean="0"/>
              <a:t> ne </a:t>
            </a:r>
            <a:r>
              <a:rPr lang="fr-FR" dirty="0"/>
              <a:t>possède pas de propriétés </a:t>
            </a:r>
            <a:r>
              <a:rPr lang="fr-FR" dirty="0" smtClean="0"/>
              <a:t>spécifiques </a:t>
            </a:r>
            <a:r>
              <a:rPr lang="fr-FR" dirty="0"/>
              <a:t>(elles sont héritées de </a:t>
            </a:r>
            <a:r>
              <a:rPr lang="fr-FR" dirty="0" err="1" smtClean="0"/>
              <a:t>ToggleButton</a:t>
            </a:r>
            <a:r>
              <a:rPr lang="fr-FR" dirty="0" smtClean="0"/>
              <a:t>). </a:t>
            </a:r>
          </a:p>
          <a:p>
            <a:r>
              <a:rPr lang="fr-FR" dirty="0"/>
              <a:t>Pour rappel, deux propriétés importantes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861" y="5355788"/>
            <a:ext cx="7565939" cy="89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6471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RadioButton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829" y="1927654"/>
            <a:ext cx="5697944" cy="8020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29" y="2729729"/>
            <a:ext cx="7713181" cy="377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5192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CheckBox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 composant </a:t>
            </a:r>
            <a:r>
              <a:rPr lang="fr-FR" b="1" dirty="0" err="1" smtClean="0"/>
              <a:t>CheckBox</a:t>
            </a:r>
            <a:r>
              <a:rPr lang="fr-FR" b="1" dirty="0" smtClean="0"/>
              <a:t> </a:t>
            </a:r>
            <a:r>
              <a:rPr lang="fr-FR" dirty="0" smtClean="0"/>
              <a:t>représente </a:t>
            </a:r>
            <a:r>
              <a:rPr lang="fr-FR" dirty="0"/>
              <a:t>une case à cocher que </a:t>
            </a:r>
            <a:r>
              <a:rPr lang="fr-FR" dirty="0" smtClean="0"/>
              <a:t>l'utilisateur </a:t>
            </a:r>
            <a:r>
              <a:rPr lang="fr-FR" dirty="0"/>
              <a:t>peut sélectionner ou désélectionner (en cliquant dessus </a:t>
            </a:r>
            <a:r>
              <a:rPr lang="fr-FR" dirty="0" smtClean="0"/>
              <a:t>par </a:t>
            </a:r>
            <a:r>
              <a:rPr lang="fr-FR" dirty="0"/>
              <a:t>exemple). </a:t>
            </a:r>
            <a:endParaRPr lang="fr-FR" dirty="0" smtClean="0"/>
          </a:p>
          <a:p>
            <a:r>
              <a:rPr lang="fr-FR" dirty="0"/>
              <a:t>Ce composant est typiquement utilisé lorsque l'utilisateur peut </a:t>
            </a:r>
            <a:r>
              <a:rPr lang="fr-FR" dirty="0" smtClean="0"/>
              <a:t>choisir parmi </a:t>
            </a:r>
            <a:r>
              <a:rPr lang="fr-FR" dirty="0"/>
              <a:t>plusieurs options qui peuvent être simultanément </a:t>
            </a:r>
            <a:r>
              <a:rPr lang="fr-FR" dirty="0" smtClean="0"/>
              <a:t>activées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/>
              <a:t>La case à cocher peut potentiellement se trouver dans trois états </a:t>
            </a:r>
            <a:r>
              <a:rPr lang="fr-FR" dirty="0" smtClean="0"/>
              <a:t>différents</a:t>
            </a:r>
            <a:r>
              <a:rPr lang="fr-FR" dirty="0"/>
              <a:t>. Dans ce cas, chaque clic fera passer le composant à l'état </a:t>
            </a:r>
            <a:r>
              <a:rPr lang="fr-FR" dirty="0" smtClean="0"/>
              <a:t>suivant </a:t>
            </a:r>
            <a:r>
              <a:rPr lang="fr-FR" dirty="0"/>
              <a:t>: </a:t>
            </a:r>
            <a:endParaRPr lang="fr-FR" dirty="0" smtClean="0"/>
          </a:p>
          <a:p>
            <a:pPr lvl="1"/>
            <a:r>
              <a:rPr lang="fr-FR" dirty="0" smtClean="0"/>
              <a:t>Désélectionné </a:t>
            </a:r>
          </a:p>
          <a:p>
            <a:pPr lvl="1"/>
            <a:r>
              <a:rPr lang="fr-FR" dirty="0" smtClean="0"/>
              <a:t>Sélectionné </a:t>
            </a:r>
          </a:p>
          <a:p>
            <a:pPr lvl="1"/>
            <a:r>
              <a:rPr lang="fr-FR" dirty="0" smtClean="0"/>
              <a:t>Indéterminé </a:t>
            </a:r>
            <a:r>
              <a:rPr lang="fr-FR" dirty="0"/>
              <a:t>/ </a:t>
            </a:r>
            <a:r>
              <a:rPr lang="fr-FR" dirty="0" smtClean="0"/>
              <a:t>non-défini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675" y="4882206"/>
            <a:ext cx="13716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2118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CheckBox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classe dispose des constructeurs suivants : </a:t>
            </a:r>
            <a:endParaRPr lang="fr-FR" dirty="0" smtClean="0"/>
          </a:p>
          <a:p>
            <a:pPr lvl="1"/>
            <a:r>
              <a:rPr lang="fr-FR" dirty="0" smtClean="0"/>
              <a:t>new </a:t>
            </a:r>
            <a:r>
              <a:rPr lang="fr-FR" dirty="0" err="1" smtClean="0"/>
              <a:t>CheckBox</a:t>
            </a:r>
            <a:r>
              <a:rPr lang="fr-FR" dirty="0" smtClean="0"/>
              <a:t>(); </a:t>
            </a:r>
          </a:p>
          <a:p>
            <a:pPr lvl="1"/>
            <a:r>
              <a:rPr lang="fr-FR" dirty="0" smtClean="0"/>
              <a:t>new </a:t>
            </a:r>
            <a:r>
              <a:rPr lang="fr-FR" dirty="0" err="1" smtClean="0"/>
              <a:t>CheckBox</a:t>
            </a:r>
            <a:r>
              <a:rPr lang="fr-FR" dirty="0" smtClean="0"/>
              <a:t>("</a:t>
            </a:r>
            <a:r>
              <a:rPr lang="fr-FR" dirty="0"/>
              <a:t>Mute"); </a:t>
            </a:r>
            <a:endParaRPr lang="fr-FR" dirty="0" smtClean="0"/>
          </a:p>
          <a:p>
            <a:r>
              <a:rPr lang="fr-FR" dirty="0"/>
              <a:t>Si l'on veut ajouter un graphique, une icône ou autre, il faut </a:t>
            </a:r>
            <a:r>
              <a:rPr lang="fr-FR" dirty="0" smtClean="0"/>
              <a:t>utiliser la </a:t>
            </a:r>
            <a:r>
              <a:rPr lang="fr-FR" dirty="0"/>
              <a:t>méthode </a:t>
            </a:r>
            <a:r>
              <a:rPr lang="fr-FR" dirty="0" err="1" smtClean="0"/>
              <a:t>setGraphic</a:t>
            </a:r>
            <a:r>
              <a:rPr lang="fr-FR" dirty="0" smtClean="0"/>
              <a:t>() (héritée </a:t>
            </a:r>
            <a:r>
              <a:rPr lang="fr-FR" dirty="0"/>
              <a:t>de </a:t>
            </a:r>
            <a:r>
              <a:rPr lang="fr-FR" dirty="0" err="1" smtClean="0"/>
              <a:t>Labeled</a:t>
            </a:r>
            <a:r>
              <a:rPr lang="fr-FR" dirty="0" smtClean="0"/>
              <a:t>). </a:t>
            </a:r>
          </a:p>
          <a:p>
            <a:r>
              <a:rPr lang="fr-FR" dirty="0"/>
              <a:t>Quelques propriétés de la classe </a:t>
            </a:r>
            <a:r>
              <a:rPr lang="fr-FR" dirty="0" err="1" smtClean="0"/>
              <a:t>CheckBox</a:t>
            </a:r>
            <a:r>
              <a:rPr lang="fr-FR" dirty="0" smtClean="0"/>
              <a:t> :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452" y="4413522"/>
            <a:ext cx="7129591" cy="235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54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énumérations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234211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CheckBox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705850"/>
            <a:ext cx="6441989" cy="109840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2804253"/>
            <a:ext cx="6842554" cy="316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7359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Hyperlink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Le composant </a:t>
            </a:r>
            <a:r>
              <a:rPr lang="fr-FR" b="1" dirty="0" err="1" smtClean="0"/>
              <a:t>Hyperlink</a:t>
            </a:r>
            <a:r>
              <a:rPr lang="fr-FR" b="1" dirty="0" smtClean="0"/>
              <a:t> </a:t>
            </a:r>
            <a:r>
              <a:rPr lang="fr-FR" dirty="0" smtClean="0"/>
              <a:t>se </a:t>
            </a:r>
            <a:r>
              <a:rPr lang="fr-FR" dirty="0"/>
              <a:t>présente comme un lien hypertexte </a:t>
            </a:r>
            <a:r>
              <a:rPr lang="fr-FR" dirty="0" smtClean="0"/>
              <a:t>HTML dans </a:t>
            </a:r>
            <a:r>
              <a:rPr lang="fr-FR" dirty="0"/>
              <a:t>une page web. Il agit comme un bouton lorsqu'on clique </a:t>
            </a:r>
            <a:r>
              <a:rPr lang="fr-FR" dirty="0" smtClean="0"/>
              <a:t>sur </a:t>
            </a:r>
            <a:r>
              <a:rPr lang="fr-FR" dirty="0"/>
              <a:t>le texte associé et peut déclencher n'importe quelle action </a:t>
            </a:r>
            <a:r>
              <a:rPr lang="fr-FR" dirty="0" smtClean="0"/>
              <a:t>(comme </a:t>
            </a:r>
            <a:r>
              <a:rPr lang="fr-FR" dirty="0"/>
              <a:t>un </a:t>
            </a:r>
            <a:r>
              <a:rPr lang="fr-FR" dirty="0" smtClean="0"/>
              <a:t>bouton). </a:t>
            </a:r>
          </a:p>
          <a:p>
            <a:r>
              <a:rPr lang="fr-FR" dirty="0"/>
              <a:t>Ce composant est une </a:t>
            </a:r>
            <a:r>
              <a:rPr lang="fr-FR" dirty="0" smtClean="0"/>
              <a:t>sous-classe </a:t>
            </a:r>
            <a:r>
              <a:rPr lang="fr-FR" dirty="0"/>
              <a:t>de </a:t>
            </a:r>
            <a:r>
              <a:rPr lang="fr-FR" dirty="0" err="1" smtClean="0"/>
              <a:t>ButtonBase</a:t>
            </a:r>
            <a:r>
              <a:rPr lang="fr-FR" dirty="0" smtClean="0"/>
              <a:t> et </a:t>
            </a:r>
            <a:r>
              <a:rPr lang="fr-FR" dirty="0"/>
              <a:t>de </a:t>
            </a:r>
            <a:r>
              <a:rPr lang="fr-FR" dirty="0" err="1" smtClean="0"/>
              <a:t>Labeled</a:t>
            </a:r>
            <a:r>
              <a:rPr lang="fr-FR" dirty="0" smtClean="0"/>
              <a:t>. </a:t>
            </a:r>
            <a:r>
              <a:rPr lang="fr-FR" dirty="0"/>
              <a:t>Il </a:t>
            </a:r>
            <a:r>
              <a:rPr lang="fr-FR" dirty="0" smtClean="0"/>
              <a:t>peut </a:t>
            </a:r>
            <a:r>
              <a:rPr lang="fr-FR" dirty="0"/>
              <a:t>donc contenir un autre composant </a:t>
            </a:r>
            <a:r>
              <a:rPr lang="fr-FR" i="1" dirty="0" smtClean="0"/>
              <a:t>(</a:t>
            </a:r>
            <a:r>
              <a:rPr lang="fr-FR" i="1" dirty="0" err="1" smtClean="0"/>
              <a:t>graphic</a:t>
            </a:r>
            <a:r>
              <a:rPr lang="fr-FR" i="1" dirty="0" smtClean="0"/>
              <a:t>)</a:t>
            </a:r>
            <a:r>
              <a:rPr lang="fr-FR" dirty="0" smtClean="0"/>
              <a:t>, </a:t>
            </a:r>
            <a:r>
              <a:rPr lang="fr-FR" dirty="0"/>
              <a:t>typiquement </a:t>
            </a:r>
            <a:r>
              <a:rPr lang="fr-FR" dirty="0" smtClean="0"/>
              <a:t>une image </a:t>
            </a:r>
            <a:r>
              <a:rPr lang="fr-FR" dirty="0"/>
              <a:t>ou un graphique. </a:t>
            </a:r>
            <a:endParaRPr lang="fr-FR" dirty="0" smtClean="0"/>
          </a:p>
          <a:p>
            <a:r>
              <a:rPr lang="fr-FR" dirty="0"/>
              <a:t>Les constructeurs permettent de définir le contenu du texte et d'un </a:t>
            </a:r>
            <a:r>
              <a:rPr lang="fr-FR" dirty="0" smtClean="0"/>
              <a:t>éventuel </a:t>
            </a:r>
            <a:r>
              <a:rPr lang="fr-FR" dirty="0"/>
              <a:t>composant additionnel </a:t>
            </a:r>
            <a:r>
              <a:rPr lang="fr-FR" dirty="0" smtClean="0"/>
              <a:t>(</a:t>
            </a:r>
            <a:r>
              <a:rPr lang="fr-FR" i="1" dirty="0" err="1" smtClean="0"/>
              <a:t>graphic</a:t>
            </a:r>
            <a:r>
              <a:rPr lang="fr-FR" dirty="0" smtClean="0"/>
              <a:t>). </a:t>
            </a:r>
          </a:p>
          <a:p>
            <a:pPr lvl="1"/>
            <a:r>
              <a:rPr lang="fr-FR" dirty="0" smtClean="0"/>
              <a:t>new </a:t>
            </a:r>
            <a:r>
              <a:rPr lang="fr-FR" dirty="0" err="1" smtClean="0"/>
              <a:t>Hyperlink</a:t>
            </a:r>
            <a:r>
              <a:rPr lang="fr-FR" dirty="0" smtClean="0"/>
              <a:t>("</a:t>
            </a:r>
            <a:r>
              <a:rPr lang="fr-FR" dirty="0"/>
              <a:t>www.myblog.ch"); </a:t>
            </a:r>
            <a:endParaRPr lang="fr-FR" dirty="0" smtClean="0"/>
          </a:p>
          <a:p>
            <a:pPr lvl="1"/>
            <a:r>
              <a:rPr lang="fr-FR" dirty="0" smtClean="0"/>
              <a:t>new </a:t>
            </a:r>
            <a:r>
              <a:rPr lang="fr-FR" dirty="0" err="1" smtClean="0"/>
              <a:t>Hyperlink</a:t>
            </a:r>
            <a:r>
              <a:rPr lang="fr-FR" dirty="0" smtClean="0"/>
              <a:t>("</a:t>
            </a:r>
            <a:r>
              <a:rPr lang="fr-FR" dirty="0" err="1" smtClean="0"/>
              <a:t>Print</a:t>
            </a:r>
            <a:r>
              <a:rPr lang="fr-FR" dirty="0" smtClean="0"/>
              <a:t>", </a:t>
            </a:r>
            <a:r>
              <a:rPr lang="fr-FR" dirty="0" err="1" smtClean="0"/>
              <a:t>printerIcon</a:t>
            </a:r>
            <a:r>
              <a:rPr lang="fr-FR" dirty="0" smtClean="0"/>
              <a:t>); </a:t>
            </a:r>
          </a:p>
          <a:p>
            <a:r>
              <a:rPr lang="fr-FR" dirty="0"/>
              <a:t>Le composant </a:t>
            </a:r>
            <a:r>
              <a:rPr lang="fr-FR" dirty="0" err="1" smtClean="0"/>
              <a:t>Hyperlink</a:t>
            </a:r>
            <a:r>
              <a:rPr lang="fr-FR" dirty="0" smtClean="0"/>
              <a:t> ne </a:t>
            </a:r>
            <a:r>
              <a:rPr lang="fr-FR" dirty="0"/>
              <a:t>comporte qu'une propriété spécifique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083" y="6128589"/>
            <a:ext cx="6937289" cy="31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9412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Hyperlink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Les trois états </a:t>
            </a:r>
            <a:r>
              <a:rPr lang="fr-FR" i="1" dirty="0" smtClean="0"/>
              <a:t>"non-visité"</a:t>
            </a:r>
            <a:r>
              <a:rPr lang="fr-FR" dirty="0" smtClean="0"/>
              <a:t>, </a:t>
            </a:r>
            <a:r>
              <a:rPr lang="fr-FR" i="1" dirty="0" smtClean="0"/>
              <a:t>"durant </a:t>
            </a:r>
            <a:r>
              <a:rPr lang="fr-FR" i="1" dirty="0"/>
              <a:t>le </a:t>
            </a:r>
            <a:r>
              <a:rPr lang="fr-FR" i="1" dirty="0" smtClean="0"/>
              <a:t>clic" </a:t>
            </a:r>
            <a:r>
              <a:rPr lang="fr-FR" dirty="0" smtClean="0"/>
              <a:t>et </a:t>
            </a:r>
            <a:r>
              <a:rPr lang="fr-FR" i="1" dirty="0" smtClean="0"/>
              <a:t>"visité" </a:t>
            </a:r>
            <a:r>
              <a:rPr lang="fr-FR" dirty="0" smtClean="0"/>
              <a:t>sont généralement </a:t>
            </a:r>
            <a:r>
              <a:rPr lang="fr-FR" dirty="0"/>
              <a:t>représentés de manière distincte </a:t>
            </a:r>
            <a:r>
              <a:rPr lang="fr-FR" dirty="0" smtClean="0"/>
              <a:t>(couleur</a:t>
            </a:r>
            <a:r>
              <a:rPr lang="fr-FR" dirty="0"/>
              <a:t>, souligné, </a:t>
            </a:r>
            <a:r>
              <a:rPr lang="fr-FR" dirty="0" smtClean="0"/>
              <a:t>) en </a:t>
            </a:r>
            <a:r>
              <a:rPr lang="fr-FR" dirty="0"/>
              <a:t>fonction du style de l'interface. </a:t>
            </a:r>
            <a:endParaRPr lang="fr-FR" dirty="0" smtClean="0"/>
          </a:p>
          <a:p>
            <a:r>
              <a:rPr lang="fr-FR" dirty="0"/>
              <a:t>Si l'on souhaite que le lien hypertexte affiche le contenu d'une page </a:t>
            </a:r>
            <a:r>
              <a:rPr lang="fr-FR" dirty="0" smtClean="0"/>
              <a:t>web</a:t>
            </a:r>
            <a:r>
              <a:rPr lang="fr-FR" dirty="0"/>
              <a:t>, on peut utiliser le </a:t>
            </a:r>
            <a:r>
              <a:rPr lang="fr-FR" dirty="0" smtClean="0"/>
              <a:t>composant </a:t>
            </a:r>
            <a:r>
              <a:rPr lang="fr-FR" dirty="0" err="1" smtClean="0"/>
              <a:t>WebView</a:t>
            </a:r>
            <a:r>
              <a:rPr lang="fr-FR" dirty="0" smtClean="0"/>
              <a:t> qui </a:t>
            </a:r>
            <a:r>
              <a:rPr lang="fr-FR" dirty="0"/>
              <a:t>contient un moteur </a:t>
            </a:r>
            <a:r>
              <a:rPr lang="fr-FR" dirty="0" smtClean="0"/>
              <a:t>de </a:t>
            </a:r>
            <a:r>
              <a:rPr lang="fr-FR" dirty="0"/>
              <a:t>rendu de pages web de type </a:t>
            </a:r>
            <a:r>
              <a:rPr lang="fr-FR" dirty="0" err="1" smtClean="0"/>
              <a:t>WebEngine</a:t>
            </a:r>
            <a:r>
              <a:rPr lang="fr-FR" dirty="0" smtClean="0"/>
              <a:t> (basé </a:t>
            </a:r>
            <a:r>
              <a:rPr lang="fr-FR" dirty="0"/>
              <a:t>sur le projet </a:t>
            </a:r>
            <a:r>
              <a:rPr lang="fr-FR" dirty="0" smtClean="0"/>
              <a:t>open-source </a:t>
            </a:r>
            <a:r>
              <a:rPr lang="fr-FR" i="1" dirty="0" err="1" smtClean="0"/>
              <a:t>WebKit</a:t>
            </a:r>
            <a:r>
              <a:rPr lang="fr-FR" dirty="0" smtClean="0"/>
              <a:t>). </a:t>
            </a:r>
          </a:p>
          <a:p>
            <a:r>
              <a:rPr lang="fr-FR" dirty="0" err="1"/>
              <a:t>WebView</a:t>
            </a:r>
            <a:r>
              <a:rPr lang="fr-FR" dirty="0"/>
              <a:t> </a:t>
            </a:r>
            <a:r>
              <a:rPr lang="fr-FR" dirty="0" smtClean="0"/>
              <a:t>et </a:t>
            </a:r>
            <a:r>
              <a:rPr lang="fr-FR" dirty="0" err="1" smtClean="0"/>
              <a:t>WebEngine</a:t>
            </a:r>
            <a:r>
              <a:rPr lang="fr-FR" dirty="0" smtClean="0"/>
              <a:t> sont </a:t>
            </a:r>
            <a:r>
              <a:rPr lang="fr-FR" dirty="0"/>
              <a:t>des composants riches avec </a:t>
            </a:r>
            <a:r>
              <a:rPr lang="fr-FR" dirty="0" smtClean="0"/>
              <a:t>beaucoup de </a:t>
            </a:r>
            <a:r>
              <a:rPr lang="fr-FR" dirty="0"/>
              <a:t>paramétrages possibles. Leur fonctionnement n'est </a:t>
            </a:r>
            <a:r>
              <a:rPr lang="fr-FR" dirty="0" smtClean="0"/>
              <a:t>pas </a:t>
            </a:r>
            <a:r>
              <a:rPr lang="fr-FR" dirty="0"/>
              <a:t>décrit en </a:t>
            </a:r>
            <a:r>
              <a:rPr lang="fr-FR" dirty="0" smtClean="0"/>
              <a:t>détail </a:t>
            </a:r>
            <a:r>
              <a:rPr lang="fr-FR" dirty="0"/>
              <a:t>ici. </a:t>
            </a:r>
            <a:endParaRPr lang="fr-FR" dirty="0" smtClean="0"/>
          </a:p>
          <a:p>
            <a:r>
              <a:rPr lang="fr-FR" dirty="0"/>
              <a:t>Si l'on se contente d'une utilisation basique, le code à produire n'est </a:t>
            </a:r>
            <a:r>
              <a:rPr lang="fr-FR" dirty="0" smtClean="0"/>
              <a:t>pas </a:t>
            </a:r>
            <a:r>
              <a:rPr lang="fr-FR" dirty="0"/>
              <a:t>spécialement </a:t>
            </a:r>
            <a:r>
              <a:rPr lang="fr-FR" dirty="0" smtClean="0"/>
              <a:t>complexe</a:t>
            </a:r>
          </a:p>
          <a:p>
            <a:r>
              <a:rPr lang="fr-FR" dirty="0"/>
              <a:t>L'exemple qui suit illustre l'utilisation de liens hypertextes pour </a:t>
            </a:r>
            <a:r>
              <a:rPr lang="fr-FR" dirty="0" smtClean="0"/>
              <a:t>afficher </a:t>
            </a:r>
            <a:r>
              <a:rPr lang="fr-FR" dirty="0"/>
              <a:t>le contenu de pages web </a:t>
            </a: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048117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Hyperlink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Dans l'exemple </a:t>
            </a:r>
            <a:r>
              <a:rPr lang="fr-FR" dirty="0" smtClean="0"/>
              <a:t>ci-après</a:t>
            </a:r>
            <a:r>
              <a:rPr lang="fr-FR" dirty="0"/>
              <a:t>, les textes des liens </a:t>
            </a:r>
            <a:r>
              <a:rPr lang="fr-FR" i="1" dirty="0" smtClean="0"/>
              <a:t>(captions)</a:t>
            </a:r>
            <a:r>
              <a:rPr lang="fr-FR" dirty="0" smtClean="0"/>
              <a:t>, </a:t>
            </a:r>
            <a:r>
              <a:rPr lang="fr-FR" dirty="0"/>
              <a:t>les </a:t>
            </a:r>
            <a:r>
              <a:rPr lang="fr-FR" dirty="0" smtClean="0"/>
              <a:t>URL ainsi que </a:t>
            </a:r>
            <a:r>
              <a:rPr lang="fr-FR" dirty="0"/>
              <a:t>les composants </a:t>
            </a:r>
            <a:r>
              <a:rPr lang="fr-FR" dirty="0" err="1" smtClean="0"/>
              <a:t>Hyperlink</a:t>
            </a:r>
            <a:r>
              <a:rPr lang="fr-FR" dirty="0" smtClean="0"/>
              <a:t> sont </a:t>
            </a:r>
            <a:r>
              <a:rPr lang="fr-FR" dirty="0"/>
              <a:t>enregistrés dans des tableaux </a:t>
            </a:r>
            <a:r>
              <a:rPr lang="fr-FR" dirty="0" smtClean="0"/>
              <a:t>parallèles (liés </a:t>
            </a:r>
            <a:r>
              <a:rPr lang="fr-FR" dirty="0"/>
              <a:t>par </a:t>
            </a:r>
            <a:r>
              <a:rPr lang="fr-FR" dirty="0" smtClean="0"/>
              <a:t>l'indice).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82" y="3138916"/>
            <a:ext cx="5282900" cy="202348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51" y="2981840"/>
            <a:ext cx="6108838" cy="368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2526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Hyperlink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3" y="2052918"/>
            <a:ext cx="7431088" cy="4195481"/>
          </a:xfrm>
        </p:spPr>
        <p:txBody>
          <a:bodyPr>
            <a:normAutofit/>
          </a:bodyPr>
          <a:lstStyle/>
          <a:p>
            <a:r>
              <a:rPr lang="fr-FR" dirty="0"/>
              <a:t>Résultat à l'exécution de l'application : </a:t>
            </a:r>
            <a:endParaRPr lang="fr-FR" dirty="0" smtClean="0"/>
          </a:p>
          <a:p>
            <a:pPr lvl="1"/>
            <a:r>
              <a:rPr lang="fr-FR" dirty="0" smtClean="0"/>
              <a:t>Écran </a:t>
            </a:r>
            <a:r>
              <a:rPr lang="fr-FR" dirty="0"/>
              <a:t>initial (liens hypertextes au haut de la fenêtre) </a:t>
            </a:r>
            <a:endParaRPr lang="fr-FR" dirty="0" smtClean="0"/>
          </a:p>
          <a:p>
            <a:pPr lvl="1"/>
            <a:r>
              <a:rPr lang="fr-FR" dirty="0" smtClean="0"/>
              <a:t>Résultat </a:t>
            </a:r>
            <a:r>
              <a:rPr lang="fr-FR" dirty="0"/>
              <a:t>après avoir cliqué sur le lien </a:t>
            </a:r>
            <a:r>
              <a:rPr lang="fr-FR" i="1" dirty="0" smtClean="0"/>
              <a:t>FX-</a:t>
            </a:r>
            <a:r>
              <a:rPr lang="fr-FR" i="1" dirty="0" err="1" smtClean="0"/>
              <a:t>Experience</a:t>
            </a:r>
            <a:endParaRPr lang="fr-FR" i="1" dirty="0" smtClean="0"/>
          </a:p>
          <a:p>
            <a:r>
              <a:rPr lang="fr-FR" dirty="0"/>
              <a:t>La fenêtre de l'application est redimensionnable et on peut naviguer </a:t>
            </a:r>
            <a:r>
              <a:rPr lang="fr-FR" dirty="0" smtClean="0"/>
              <a:t>dans </a:t>
            </a:r>
            <a:r>
              <a:rPr lang="fr-FR" dirty="0"/>
              <a:t>les pages web </a:t>
            </a:r>
            <a:r>
              <a:rPr lang="fr-FR" dirty="0" smtClean="0"/>
              <a:t>(on </a:t>
            </a:r>
            <a:r>
              <a:rPr lang="fr-FR" dirty="0"/>
              <a:t>dispose d'un véritable navigateur, </a:t>
            </a:r>
            <a:r>
              <a:rPr lang="fr-FR" dirty="0" smtClean="0"/>
              <a:t>mais </a:t>
            </a:r>
            <a:r>
              <a:rPr lang="fr-FR" dirty="0"/>
              <a:t>sans </a:t>
            </a:r>
            <a:r>
              <a:rPr lang="fr-FR" dirty="0" smtClean="0"/>
              <a:t>certaines </a:t>
            </a:r>
            <a:r>
              <a:rPr lang="fr-FR" dirty="0"/>
              <a:t>commodités : bouton </a:t>
            </a:r>
            <a:r>
              <a:rPr lang="fr-FR" i="1" dirty="0" smtClean="0"/>
              <a:t>back</a:t>
            </a:r>
            <a:r>
              <a:rPr lang="fr-FR" dirty="0" smtClean="0"/>
              <a:t>, </a:t>
            </a:r>
            <a:r>
              <a:rPr lang="fr-FR" dirty="0"/>
              <a:t>barre d'adresse, </a:t>
            </a:r>
            <a:r>
              <a:rPr lang="fr-FR" dirty="0" smtClean="0"/>
              <a:t>onglets</a:t>
            </a:r>
            <a:r>
              <a:rPr lang="fr-FR" dirty="0"/>
              <a:t>, etc</a:t>
            </a:r>
            <a:r>
              <a:rPr lang="fr-FR" dirty="0" smtClean="0"/>
              <a:t>.).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575" y="875164"/>
            <a:ext cx="3129116" cy="261767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545" y="3632305"/>
            <a:ext cx="3123146" cy="260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2505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Tooltip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 composant </a:t>
            </a:r>
            <a:r>
              <a:rPr lang="fr-FR" b="1" dirty="0" err="1" smtClean="0"/>
              <a:t>Tooltip</a:t>
            </a:r>
            <a:r>
              <a:rPr lang="fr-FR" b="1" dirty="0" smtClean="0"/>
              <a:t> </a:t>
            </a:r>
            <a:r>
              <a:rPr lang="fr-FR" dirty="0" smtClean="0"/>
              <a:t>permet </a:t>
            </a:r>
            <a:r>
              <a:rPr lang="fr-FR" dirty="0"/>
              <a:t>d'afficher une bulle d'aide ou bulle </a:t>
            </a:r>
            <a:r>
              <a:rPr lang="fr-FR" dirty="0" smtClean="0"/>
              <a:t>d'information </a:t>
            </a:r>
            <a:r>
              <a:rPr lang="fr-FR" dirty="0"/>
              <a:t>lorsque l'utilisateur s'arrête sur un des éléments de </a:t>
            </a:r>
            <a:r>
              <a:rPr lang="fr-FR" dirty="0" smtClean="0"/>
              <a:t>l'interface </a:t>
            </a:r>
            <a:r>
              <a:rPr lang="fr-FR" dirty="0"/>
              <a:t>avec le curseur de la souris </a:t>
            </a:r>
            <a:r>
              <a:rPr lang="fr-FR" dirty="0" smtClean="0"/>
              <a:t>(ou </a:t>
            </a:r>
            <a:r>
              <a:rPr lang="fr-FR" dirty="0"/>
              <a:t>autre dispositif de </a:t>
            </a:r>
            <a:r>
              <a:rPr lang="fr-FR" dirty="0" smtClean="0"/>
              <a:t>pointage). </a:t>
            </a:r>
          </a:p>
          <a:p>
            <a:r>
              <a:rPr lang="fr-FR" dirty="0"/>
              <a:t>Ce composant est très courant et permet souvent de faciliter la </a:t>
            </a:r>
            <a:r>
              <a:rPr lang="fr-FR" dirty="0" smtClean="0"/>
              <a:t>compréhension </a:t>
            </a:r>
            <a:r>
              <a:rPr lang="fr-FR" dirty="0"/>
              <a:t>de l'interface et le guidage de l'utilisateur. </a:t>
            </a:r>
            <a:endParaRPr lang="fr-FR" dirty="0" smtClean="0"/>
          </a:p>
          <a:p>
            <a:r>
              <a:rPr lang="fr-FR" dirty="0"/>
              <a:t>Le constructeur permet de </a:t>
            </a:r>
            <a:r>
              <a:rPr lang="fr-FR" dirty="0" smtClean="0"/>
              <a:t>définir </a:t>
            </a:r>
            <a:r>
              <a:rPr lang="fr-FR" dirty="0"/>
              <a:t>le contenu du texte </a:t>
            </a:r>
            <a:r>
              <a:rPr lang="fr-FR" dirty="0" smtClean="0"/>
              <a:t>(qui </a:t>
            </a:r>
            <a:r>
              <a:rPr lang="fr-FR" dirty="0"/>
              <a:t>peut aussi </a:t>
            </a:r>
            <a:r>
              <a:rPr lang="fr-FR" dirty="0" smtClean="0"/>
              <a:t>changer </a:t>
            </a:r>
            <a:r>
              <a:rPr lang="fr-FR" dirty="0"/>
              <a:t>dynamiquement avec </a:t>
            </a:r>
            <a:r>
              <a:rPr lang="fr-FR" dirty="0" err="1" smtClean="0"/>
              <a:t>setText</a:t>
            </a:r>
            <a:r>
              <a:rPr lang="fr-FR" dirty="0" smtClean="0"/>
              <a:t>()). </a:t>
            </a:r>
          </a:p>
          <a:p>
            <a:pPr lvl="1"/>
            <a:r>
              <a:rPr lang="fr-FR" dirty="0" smtClean="0"/>
              <a:t>new </a:t>
            </a:r>
            <a:r>
              <a:rPr lang="fr-FR" dirty="0" err="1" smtClean="0"/>
              <a:t>Tooltip</a:t>
            </a:r>
            <a:r>
              <a:rPr lang="fr-FR" dirty="0" smtClean="0"/>
              <a:t>("Enter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password</a:t>
            </a:r>
            <a:r>
              <a:rPr lang="fr-FR" dirty="0" smtClean="0"/>
              <a:t>"); </a:t>
            </a:r>
          </a:p>
          <a:p>
            <a:r>
              <a:rPr lang="fr-FR" dirty="0"/>
              <a:t>Le texte du </a:t>
            </a:r>
            <a:r>
              <a:rPr lang="fr-FR" i="1" dirty="0" err="1" smtClean="0"/>
              <a:t>tooltip</a:t>
            </a:r>
            <a:r>
              <a:rPr lang="fr-FR" i="1" dirty="0" smtClean="0"/>
              <a:t> </a:t>
            </a:r>
            <a:r>
              <a:rPr lang="fr-FR" dirty="0" smtClean="0"/>
              <a:t>peut </a:t>
            </a:r>
            <a:r>
              <a:rPr lang="fr-FR" dirty="0"/>
              <a:t>être affiché sur plusieurs lignes (avec retour </a:t>
            </a:r>
            <a:r>
              <a:rPr lang="fr-FR" dirty="0" smtClean="0"/>
              <a:t>à </a:t>
            </a:r>
            <a:r>
              <a:rPr lang="fr-FR" dirty="0"/>
              <a:t>la ligne imposés ou </a:t>
            </a:r>
            <a:r>
              <a:rPr lang="fr-FR" i="1" dirty="0" err="1" smtClean="0"/>
              <a:t>wrapping</a:t>
            </a:r>
            <a:r>
              <a:rPr lang="fr-FR" i="1" dirty="0" smtClean="0"/>
              <a:t> </a:t>
            </a:r>
            <a:r>
              <a:rPr lang="fr-FR" dirty="0" smtClean="0"/>
              <a:t>automatique</a:t>
            </a:r>
            <a:r>
              <a:rPr lang="fr-FR" dirty="0"/>
              <a:t>). </a:t>
            </a:r>
            <a:endParaRPr lang="fr-FR" dirty="0" smtClean="0"/>
          </a:p>
          <a:p>
            <a:r>
              <a:rPr lang="fr-FR" dirty="0"/>
              <a:t>La propriété </a:t>
            </a:r>
            <a:r>
              <a:rPr lang="fr-FR" dirty="0" err="1" smtClean="0"/>
              <a:t>graphic</a:t>
            </a:r>
            <a:r>
              <a:rPr lang="fr-FR" dirty="0" smtClean="0"/>
              <a:t> permet </a:t>
            </a:r>
            <a:r>
              <a:rPr lang="fr-FR" dirty="0"/>
              <a:t>d'ajouter au texte </a:t>
            </a:r>
            <a:r>
              <a:rPr lang="fr-FR" dirty="0" smtClean="0"/>
              <a:t>un </a:t>
            </a:r>
            <a:r>
              <a:rPr lang="fr-FR" dirty="0"/>
              <a:t>composant </a:t>
            </a:r>
            <a:r>
              <a:rPr lang="fr-FR" dirty="0" smtClean="0"/>
              <a:t>additionnel (icône</a:t>
            </a:r>
            <a:r>
              <a:rPr lang="fr-FR" dirty="0"/>
              <a:t>, graphique, </a:t>
            </a:r>
            <a:r>
              <a:rPr lang="fr-FR" dirty="0" smtClean="0"/>
              <a:t>…) </a:t>
            </a:r>
            <a:r>
              <a:rPr lang="fr-FR" dirty="0"/>
              <a:t>dont le positionnement peut être </a:t>
            </a:r>
            <a:r>
              <a:rPr lang="fr-FR" dirty="0" smtClean="0"/>
              <a:t>précisé</a:t>
            </a:r>
            <a:r>
              <a:rPr lang="fr-FR" dirty="0"/>
              <a:t>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32937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Tooltip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Un </a:t>
            </a:r>
            <a:r>
              <a:rPr lang="fr-FR" i="1" dirty="0" err="1" smtClean="0"/>
              <a:t>tooltip</a:t>
            </a:r>
            <a:r>
              <a:rPr lang="fr-FR" i="1" dirty="0" smtClean="0"/>
              <a:t> </a:t>
            </a:r>
            <a:r>
              <a:rPr lang="fr-FR" dirty="0" smtClean="0"/>
              <a:t>peut </a:t>
            </a:r>
            <a:r>
              <a:rPr lang="fr-FR" dirty="0"/>
              <a:t>être ajouté à n'importe quel composant </a:t>
            </a:r>
            <a:r>
              <a:rPr lang="fr-FR" dirty="0" smtClean="0"/>
              <a:t>UI standard (sous-classe </a:t>
            </a:r>
            <a:r>
              <a:rPr lang="fr-FR" dirty="0"/>
              <a:t>de </a:t>
            </a:r>
            <a:r>
              <a:rPr lang="fr-FR" dirty="0" smtClean="0"/>
              <a:t>Control) </a:t>
            </a:r>
            <a:r>
              <a:rPr lang="fr-FR" dirty="0"/>
              <a:t>avec la méthode : </a:t>
            </a:r>
            <a:endParaRPr lang="fr-FR" dirty="0" smtClean="0"/>
          </a:p>
          <a:p>
            <a:pPr lvl="1"/>
            <a:r>
              <a:rPr lang="fr-FR" dirty="0" err="1" smtClean="0"/>
              <a:t>setToolTip</a:t>
            </a:r>
            <a:r>
              <a:rPr lang="fr-FR" dirty="0" smtClean="0"/>
              <a:t>(</a:t>
            </a:r>
            <a:r>
              <a:rPr lang="fr-FR" i="1" dirty="0" err="1" smtClean="0"/>
              <a:t>tooltip</a:t>
            </a:r>
            <a:r>
              <a:rPr lang="fr-FR" dirty="0" smtClean="0"/>
              <a:t>); </a:t>
            </a:r>
          </a:p>
          <a:p>
            <a:r>
              <a:rPr lang="fr-FR" dirty="0"/>
              <a:t>Pour les autres éléments d'un graphe de scène </a:t>
            </a:r>
            <a:r>
              <a:rPr lang="fr-FR" dirty="0" smtClean="0"/>
              <a:t>(conteneur</a:t>
            </a:r>
            <a:r>
              <a:rPr lang="fr-FR" dirty="0"/>
              <a:t>, graphique, </a:t>
            </a:r>
            <a:r>
              <a:rPr lang="fr-FR" dirty="0" smtClean="0"/>
              <a:t>chart</a:t>
            </a:r>
            <a:r>
              <a:rPr lang="fr-FR" dirty="0"/>
              <a:t>, </a:t>
            </a:r>
            <a:r>
              <a:rPr lang="fr-FR" dirty="0" smtClean="0"/>
              <a:t>…), </a:t>
            </a:r>
            <a:r>
              <a:rPr lang="fr-FR" dirty="0"/>
              <a:t>un </a:t>
            </a:r>
            <a:r>
              <a:rPr lang="fr-FR" i="1" dirty="0" err="1" smtClean="0"/>
              <a:t>tooltip</a:t>
            </a:r>
            <a:r>
              <a:rPr lang="fr-FR" i="1" dirty="0" smtClean="0"/>
              <a:t> </a:t>
            </a:r>
            <a:r>
              <a:rPr lang="fr-FR" dirty="0" smtClean="0"/>
              <a:t>peut </a:t>
            </a:r>
            <a:r>
              <a:rPr lang="fr-FR" dirty="0"/>
              <a:t>également être ajouté en utilisant la </a:t>
            </a:r>
            <a:r>
              <a:rPr lang="fr-FR" dirty="0" smtClean="0"/>
              <a:t>méthode </a:t>
            </a:r>
            <a:r>
              <a:rPr lang="fr-FR" dirty="0"/>
              <a:t>statique : </a:t>
            </a:r>
            <a:endParaRPr lang="fr-FR" dirty="0" smtClean="0"/>
          </a:p>
          <a:p>
            <a:pPr lvl="1"/>
            <a:r>
              <a:rPr lang="fr-FR" dirty="0" err="1" smtClean="0"/>
              <a:t>Tooltip.install</a:t>
            </a:r>
            <a:r>
              <a:rPr lang="fr-FR" dirty="0" smtClean="0"/>
              <a:t>(</a:t>
            </a:r>
            <a:r>
              <a:rPr lang="fr-FR" i="1" dirty="0" err="1" smtClean="0"/>
              <a:t>node</a:t>
            </a:r>
            <a:r>
              <a:rPr lang="fr-FR" dirty="0" smtClean="0"/>
              <a:t>, </a:t>
            </a:r>
            <a:r>
              <a:rPr lang="fr-FR" i="1" dirty="0" err="1" smtClean="0"/>
              <a:t>tooltip</a:t>
            </a:r>
            <a:r>
              <a:rPr lang="fr-FR" dirty="0" smtClean="0"/>
              <a:t>); </a:t>
            </a:r>
          </a:p>
          <a:p>
            <a:r>
              <a:rPr lang="fr-FR" dirty="0"/>
              <a:t>Un même composant </a:t>
            </a:r>
            <a:r>
              <a:rPr lang="fr-FR" dirty="0" err="1" smtClean="0"/>
              <a:t>Tooltip</a:t>
            </a:r>
            <a:r>
              <a:rPr lang="fr-FR" dirty="0" smtClean="0"/>
              <a:t> peut </a:t>
            </a:r>
            <a:r>
              <a:rPr lang="fr-FR" dirty="0"/>
              <a:t>être associé à plusieurs </a:t>
            </a:r>
            <a:r>
              <a:rPr lang="fr-FR" dirty="0" smtClean="0"/>
              <a:t>composants </a:t>
            </a:r>
            <a:r>
              <a:rPr lang="fr-FR" dirty="0"/>
              <a:t>différents (c'est un composant partageable). </a:t>
            </a:r>
            <a:endParaRPr lang="fr-FR" dirty="0" smtClean="0"/>
          </a:p>
          <a:p>
            <a:r>
              <a:rPr lang="fr-FR" dirty="0"/>
              <a:t>Si plusieurs composants se superposent dans l'interface </a:t>
            </a:r>
            <a:r>
              <a:rPr lang="fr-FR" dirty="0" smtClean="0"/>
              <a:t>(partiellement </a:t>
            </a:r>
            <a:r>
              <a:rPr lang="fr-FR" dirty="0"/>
              <a:t>ou </a:t>
            </a:r>
            <a:r>
              <a:rPr lang="fr-FR" dirty="0" smtClean="0"/>
              <a:t>totalement), </a:t>
            </a:r>
            <a:r>
              <a:rPr lang="fr-FR" dirty="0"/>
              <a:t>l'activation des bulles d'aide n'est pas </a:t>
            </a:r>
            <a:r>
              <a:rPr lang="fr-FR" dirty="0" smtClean="0"/>
              <a:t>clairement </a:t>
            </a:r>
            <a:r>
              <a:rPr lang="fr-FR" dirty="0"/>
              <a:t>définie.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702540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Tooltip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Quelques propriétés de la classe </a:t>
            </a:r>
            <a:r>
              <a:rPr lang="fr-FR" dirty="0" err="1" smtClean="0"/>
              <a:t>Tooltip</a:t>
            </a:r>
            <a:r>
              <a:rPr lang="fr-FR" dirty="0" smtClean="0"/>
              <a:t>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255" y="2649665"/>
            <a:ext cx="6379047" cy="359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6344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Tooltip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04" y="1260260"/>
            <a:ext cx="6655015" cy="117881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04" y="2439077"/>
            <a:ext cx="6655015" cy="186035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04" y="4563634"/>
            <a:ext cx="1757862" cy="116166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497" y="4570848"/>
            <a:ext cx="1754724" cy="11616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7152" y="4578062"/>
            <a:ext cx="1757862" cy="114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381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Menus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711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 : concepts de base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519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énumerations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En </a:t>
            </a:r>
            <a:r>
              <a:rPr lang="fr-FR" i="1" dirty="0" smtClean="0"/>
              <a:t>Java</a:t>
            </a:r>
            <a:r>
              <a:rPr lang="fr-FR" dirty="0" smtClean="0"/>
              <a:t>, </a:t>
            </a:r>
            <a:r>
              <a:rPr lang="fr-FR" dirty="0"/>
              <a:t>le </a:t>
            </a:r>
            <a:r>
              <a:rPr lang="fr-FR" dirty="0" smtClean="0"/>
              <a:t>mot-clé </a:t>
            </a:r>
            <a:r>
              <a:rPr lang="fr-FR" b="1" dirty="0" err="1" smtClean="0"/>
              <a:t>enum</a:t>
            </a:r>
            <a:r>
              <a:rPr lang="fr-FR" b="1" dirty="0" smtClean="0"/>
              <a:t> </a:t>
            </a:r>
            <a:r>
              <a:rPr lang="fr-FR" dirty="0" smtClean="0"/>
              <a:t>permet </a:t>
            </a:r>
            <a:r>
              <a:rPr lang="fr-FR" dirty="0"/>
              <a:t>de définir un </a:t>
            </a:r>
            <a:r>
              <a:rPr lang="fr-FR" i="1" dirty="0" smtClean="0"/>
              <a:t>type énuméré</a:t>
            </a:r>
            <a:r>
              <a:rPr lang="fr-FR" dirty="0" smtClean="0"/>
              <a:t>. </a:t>
            </a:r>
          </a:p>
          <a:p>
            <a:r>
              <a:rPr lang="fr-FR" dirty="0"/>
              <a:t>L'utilisation de </a:t>
            </a:r>
            <a:r>
              <a:rPr lang="fr-FR" dirty="0" err="1" smtClean="0"/>
              <a:t>enum</a:t>
            </a:r>
            <a:r>
              <a:rPr lang="fr-FR" dirty="0" smtClean="0"/>
              <a:t> définit </a:t>
            </a:r>
            <a:r>
              <a:rPr lang="fr-FR" dirty="0"/>
              <a:t>une classe spéciale (appelée </a:t>
            </a:r>
            <a:r>
              <a:rPr lang="fr-FR" i="1" dirty="0" err="1" smtClean="0"/>
              <a:t>enum</a:t>
            </a:r>
            <a:r>
              <a:rPr lang="fr-FR" i="1" dirty="0" smtClean="0"/>
              <a:t> type</a:t>
            </a:r>
            <a:r>
              <a:rPr lang="fr-FR" dirty="0" smtClean="0"/>
              <a:t>) qui hérite </a:t>
            </a:r>
            <a:r>
              <a:rPr lang="fr-FR" dirty="0"/>
              <a:t>implicitement de </a:t>
            </a:r>
            <a:r>
              <a:rPr lang="fr-FR" dirty="0" err="1" smtClean="0"/>
              <a:t>java.lang.Enum</a:t>
            </a:r>
            <a:r>
              <a:rPr lang="fr-FR" dirty="0" smtClean="0"/>
              <a:t> et </a:t>
            </a:r>
            <a:r>
              <a:rPr lang="fr-FR" dirty="0"/>
              <a:t>qui permet de </a:t>
            </a:r>
            <a:r>
              <a:rPr lang="fr-FR" dirty="0" smtClean="0"/>
              <a:t>représenter </a:t>
            </a:r>
            <a:r>
              <a:rPr lang="fr-FR" dirty="0"/>
              <a:t>un ensemble fixe de constantes </a:t>
            </a:r>
            <a:r>
              <a:rPr lang="fr-FR" dirty="0" smtClean="0"/>
              <a:t>(des </a:t>
            </a:r>
            <a:r>
              <a:rPr lang="fr-FR" dirty="0"/>
              <a:t>champs </a:t>
            </a:r>
            <a:r>
              <a:rPr lang="fr-FR" dirty="0" smtClean="0"/>
              <a:t>qui </a:t>
            </a:r>
            <a:r>
              <a:rPr lang="fr-FR" dirty="0"/>
              <a:t>sont </a:t>
            </a:r>
            <a:r>
              <a:rPr lang="fr-FR" dirty="0" smtClean="0"/>
              <a:t>implicitement </a:t>
            </a:r>
            <a:r>
              <a:rPr lang="fr-FR" dirty="0" err="1" smtClean="0"/>
              <a:t>static</a:t>
            </a:r>
            <a:r>
              <a:rPr lang="fr-FR" dirty="0" smtClean="0"/>
              <a:t> et final) </a:t>
            </a:r>
            <a:r>
              <a:rPr lang="fr-FR" dirty="0"/>
              <a:t>que l'on écrit donc en majuscules. </a:t>
            </a:r>
            <a:endParaRPr lang="fr-FR" dirty="0" smtClean="0"/>
          </a:p>
          <a:p>
            <a:r>
              <a:rPr lang="fr-FR" dirty="0"/>
              <a:t>Une variable de type énuméré ne peut prendre qu'une des valeurs </a:t>
            </a:r>
            <a:r>
              <a:rPr lang="fr-FR" dirty="0" smtClean="0"/>
              <a:t>constantes </a:t>
            </a:r>
            <a:r>
              <a:rPr lang="fr-FR" dirty="0"/>
              <a:t>définies pour le type considéré (ou </a:t>
            </a:r>
            <a:r>
              <a:rPr lang="fr-FR" dirty="0" err="1" smtClean="0"/>
              <a:t>null</a:t>
            </a:r>
            <a:r>
              <a:rPr lang="fr-FR" dirty="0" smtClean="0"/>
              <a:t> )</a:t>
            </a:r>
          </a:p>
          <a:p>
            <a:r>
              <a:rPr lang="fr-FR" dirty="0"/>
              <a:t>Exemple de définition du type énuméré </a:t>
            </a:r>
            <a:r>
              <a:rPr lang="fr-FR" dirty="0" err="1" smtClean="0"/>
              <a:t>EColor</a:t>
            </a:r>
            <a:r>
              <a:rPr lang="fr-FR" dirty="0" smtClean="0"/>
              <a:t> : </a:t>
            </a:r>
          </a:p>
          <a:p>
            <a:endParaRPr lang="fr-FR" dirty="0" smtClean="0"/>
          </a:p>
          <a:p>
            <a:r>
              <a:rPr lang="fr-FR" dirty="0" err="1" smtClean="0"/>
              <a:t>EColor</a:t>
            </a:r>
            <a:r>
              <a:rPr lang="fr-FR" dirty="0" smtClean="0"/>
              <a:t> correspond </a:t>
            </a:r>
            <a:r>
              <a:rPr lang="fr-FR" dirty="0"/>
              <a:t>au type énuméré. Les variables de ce type ne </a:t>
            </a:r>
            <a:r>
              <a:rPr lang="fr-FR" dirty="0" smtClean="0"/>
              <a:t>peuvent </a:t>
            </a:r>
            <a:r>
              <a:rPr lang="fr-FR" dirty="0"/>
              <a:t>prendre que les valeurs des constantes </a:t>
            </a:r>
            <a:r>
              <a:rPr lang="fr-FR" i="1" dirty="0" smtClean="0"/>
              <a:t>RED</a:t>
            </a:r>
            <a:r>
              <a:rPr lang="fr-FR" dirty="0" smtClean="0"/>
              <a:t>, </a:t>
            </a:r>
            <a:r>
              <a:rPr lang="fr-FR" i="1" dirty="0" smtClean="0"/>
              <a:t>BLUE</a:t>
            </a:r>
            <a:r>
              <a:rPr lang="fr-FR" dirty="0" smtClean="0"/>
              <a:t>, </a:t>
            </a:r>
            <a:r>
              <a:rPr lang="fr-FR" i="1" dirty="0" smtClean="0"/>
              <a:t>GREEN</a:t>
            </a:r>
            <a:r>
              <a:rPr lang="fr-FR" dirty="0" smtClean="0"/>
              <a:t>, </a:t>
            </a:r>
            <a:r>
              <a:rPr lang="fr-FR" i="1" dirty="0" smtClean="0"/>
              <a:t>YELLOW </a:t>
            </a:r>
            <a:r>
              <a:rPr lang="fr-FR" dirty="0" smtClean="0"/>
              <a:t>ou </a:t>
            </a:r>
            <a:r>
              <a:rPr lang="fr-FR" dirty="0"/>
              <a:t>la référence </a:t>
            </a:r>
            <a:r>
              <a:rPr lang="fr-FR" dirty="0" err="1" smtClean="0"/>
              <a:t>null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035" y="4740104"/>
            <a:ext cx="6518061" cy="38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8749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Menu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Les </a:t>
            </a:r>
            <a:r>
              <a:rPr lang="fr-FR" b="1" dirty="0" smtClean="0"/>
              <a:t>menus </a:t>
            </a:r>
            <a:r>
              <a:rPr lang="fr-FR" dirty="0" smtClean="0"/>
              <a:t>sont </a:t>
            </a:r>
            <a:r>
              <a:rPr lang="fr-FR" dirty="0"/>
              <a:t>des éléments de l'interface permettant à l'utilisateur </a:t>
            </a:r>
            <a:r>
              <a:rPr lang="fr-FR" dirty="0" smtClean="0"/>
              <a:t>de </a:t>
            </a:r>
            <a:r>
              <a:rPr lang="fr-FR" dirty="0"/>
              <a:t>choisir des options qui pourront déclencher des actions et/ou </a:t>
            </a:r>
            <a:r>
              <a:rPr lang="fr-FR" dirty="0" smtClean="0"/>
              <a:t>changer </a:t>
            </a:r>
            <a:r>
              <a:rPr lang="fr-FR" dirty="0"/>
              <a:t>l'état de certaines propriétés de l'application. </a:t>
            </a:r>
            <a:endParaRPr lang="fr-FR" dirty="0" smtClean="0"/>
          </a:p>
          <a:p>
            <a:r>
              <a:rPr lang="fr-FR" dirty="0"/>
              <a:t>Le principe du menu est (comme au restaurant) que </a:t>
            </a:r>
            <a:r>
              <a:rPr lang="fr-FR" dirty="0" smtClean="0"/>
              <a:t>l'utilisateur puisse </a:t>
            </a:r>
            <a:r>
              <a:rPr lang="fr-FR" dirty="0"/>
              <a:t>voir et parcourir la liste des options </a:t>
            </a:r>
            <a:r>
              <a:rPr lang="fr-FR" dirty="0" smtClean="0"/>
              <a:t>avant </a:t>
            </a:r>
            <a:r>
              <a:rPr lang="fr-FR" dirty="0"/>
              <a:t>de se décider </a:t>
            </a:r>
            <a:endParaRPr lang="fr-FR" dirty="0" smtClean="0"/>
          </a:p>
          <a:p>
            <a:r>
              <a:rPr lang="fr-FR" dirty="0"/>
              <a:t>Dans les applications, les menus peuvent prendre différentes </a:t>
            </a:r>
            <a:r>
              <a:rPr lang="fr-FR" dirty="0" smtClean="0"/>
              <a:t>formes</a:t>
            </a:r>
            <a:r>
              <a:rPr lang="fr-FR" dirty="0"/>
              <a:t>. Parmi les plus classiques, on trouve : </a:t>
            </a:r>
            <a:endParaRPr lang="fr-FR" dirty="0" smtClean="0"/>
          </a:p>
          <a:p>
            <a:pPr lvl="1"/>
            <a:r>
              <a:rPr lang="fr-FR" dirty="0"/>
              <a:t>Les </a:t>
            </a:r>
            <a:r>
              <a:rPr lang="fr-FR" b="1" dirty="0" smtClean="0"/>
              <a:t>menu </a:t>
            </a:r>
            <a:r>
              <a:rPr lang="fr-FR" b="1" dirty="0"/>
              <a:t>déroulants </a:t>
            </a:r>
            <a:r>
              <a:rPr lang="fr-FR" i="1" dirty="0" smtClean="0"/>
              <a:t>(drop-down </a:t>
            </a:r>
            <a:r>
              <a:rPr lang="fr-FR" i="1" dirty="0"/>
              <a:t>menu) </a:t>
            </a:r>
            <a:endParaRPr lang="fr-FR" i="1" dirty="0" smtClean="0"/>
          </a:p>
          <a:p>
            <a:pPr lvl="2"/>
            <a:r>
              <a:rPr lang="fr-FR" dirty="0"/>
              <a:t>Des </a:t>
            </a:r>
            <a:r>
              <a:rPr lang="fr-FR" dirty="0" smtClean="0"/>
              <a:t>en-têtes </a:t>
            </a:r>
            <a:r>
              <a:rPr lang="fr-FR" dirty="0"/>
              <a:t>de menus sont placés dans un conteneur sous forme de </a:t>
            </a:r>
            <a:r>
              <a:rPr lang="fr-FR" dirty="0" smtClean="0"/>
              <a:t>barre</a:t>
            </a:r>
          </a:p>
          <a:p>
            <a:pPr lvl="2"/>
            <a:r>
              <a:rPr lang="fr-FR" dirty="0" smtClean="0"/>
              <a:t>Un </a:t>
            </a:r>
            <a:r>
              <a:rPr lang="fr-FR" dirty="0"/>
              <a:t>clic sur ces </a:t>
            </a:r>
            <a:r>
              <a:rPr lang="fr-FR" dirty="0" smtClean="0"/>
              <a:t>en-têtes </a:t>
            </a:r>
            <a:r>
              <a:rPr lang="fr-FR" dirty="0"/>
              <a:t>"</a:t>
            </a:r>
            <a:r>
              <a:rPr lang="fr-FR" dirty="0" smtClean="0"/>
              <a:t>déroule</a:t>
            </a:r>
            <a:r>
              <a:rPr lang="fr-FR" dirty="0"/>
              <a:t>" le menu et fait </a:t>
            </a:r>
            <a:r>
              <a:rPr lang="fr-FR" dirty="0" smtClean="0"/>
              <a:t>apparaître</a:t>
            </a:r>
            <a:r>
              <a:rPr lang="fr-FR" dirty="0"/>
              <a:t>, dans une </a:t>
            </a:r>
            <a:r>
              <a:rPr lang="fr-FR" dirty="0" smtClean="0"/>
              <a:t>fenêtre </a:t>
            </a:r>
            <a:r>
              <a:rPr lang="fr-FR" i="1" dirty="0" err="1" smtClean="0"/>
              <a:t>popup</a:t>
            </a:r>
            <a:r>
              <a:rPr lang="fr-FR" dirty="0" smtClean="0"/>
              <a:t>, </a:t>
            </a:r>
            <a:r>
              <a:rPr lang="fr-FR" dirty="0"/>
              <a:t>les options de ce menu. </a:t>
            </a:r>
            <a:endParaRPr lang="fr-FR" dirty="0" smtClean="0"/>
          </a:p>
          <a:p>
            <a:pPr lvl="1"/>
            <a:r>
              <a:rPr lang="fr-FR" dirty="0"/>
              <a:t>Les </a:t>
            </a:r>
            <a:r>
              <a:rPr lang="fr-FR" b="1" dirty="0" smtClean="0"/>
              <a:t>menu contextuels </a:t>
            </a:r>
            <a:r>
              <a:rPr lang="fr-FR" i="1" dirty="0" smtClean="0"/>
              <a:t>(</a:t>
            </a:r>
            <a:r>
              <a:rPr lang="fr-FR" i="1" dirty="0" err="1" smtClean="0"/>
              <a:t>popup</a:t>
            </a:r>
            <a:r>
              <a:rPr lang="fr-FR" i="1" dirty="0" smtClean="0"/>
              <a:t> menu</a:t>
            </a:r>
            <a:r>
              <a:rPr lang="fr-FR" i="1" dirty="0"/>
              <a:t>) </a:t>
            </a:r>
            <a:endParaRPr lang="fr-FR" i="1" dirty="0" smtClean="0"/>
          </a:p>
          <a:p>
            <a:pPr lvl="2"/>
            <a:r>
              <a:rPr lang="fr-FR" dirty="0"/>
              <a:t>Menus affichés en réaction à un événement, généralement une action de la </a:t>
            </a:r>
            <a:r>
              <a:rPr lang="fr-FR" dirty="0" smtClean="0"/>
              <a:t>souris (clic-droit</a:t>
            </a:r>
            <a:r>
              <a:rPr lang="fr-FR" dirty="0"/>
              <a:t>), l'activation d'une touche ou un geste. </a:t>
            </a:r>
            <a:endParaRPr lang="fr-FR" dirty="0" smtClean="0"/>
          </a:p>
          <a:p>
            <a:pPr lvl="2"/>
            <a:r>
              <a:rPr lang="fr-FR" dirty="0"/>
              <a:t>Les options du menu qui sont affichées dépendent de l'endroit où l'on a </a:t>
            </a:r>
            <a:r>
              <a:rPr lang="fr-FR" dirty="0" smtClean="0"/>
              <a:t>cliqué </a:t>
            </a:r>
            <a:r>
              <a:rPr lang="fr-FR" dirty="0"/>
              <a:t>(contexte).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576819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Menu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Les options des menus peuvent </a:t>
            </a:r>
            <a:r>
              <a:rPr lang="fr-FR" dirty="0" smtClean="0"/>
              <a:t>elles-mêmes </a:t>
            </a:r>
            <a:r>
              <a:rPr lang="fr-FR" dirty="0"/>
              <a:t>ouvrir d'autres menus. </a:t>
            </a:r>
            <a:r>
              <a:rPr lang="fr-FR" dirty="0" smtClean="0"/>
              <a:t>On </a:t>
            </a:r>
            <a:r>
              <a:rPr lang="fr-FR" dirty="0"/>
              <a:t>parle alors de </a:t>
            </a:r>
            <a:r>
              <a:rPr lang="fr-FR" i="1" dirty="0" smtClean="0"/>
              <a:t>sous-menus </a:t>
            </a:r>
            <a:r>
              <a:rPr lang="fr-FR" dirty="0" smtClean="0"/>
              <a:t>qui </a:t>
            </a:r>
            <a:r>
              <a:rPr lang="fr-FR" dirty="0"/>
              <a:t>peuvent s'ouvrir en cascade (on </a:t>
            </a:r>
            <a:r>
              <a:rPr lang="fr-FR" dirty="0" smtClean="0"/>
              <a:t>peut </a:t>
            </a:r>
            <a:r>
              <a:rPr lang="fr-FR" dirty="0"/>
              <a:t>avoir plusieurs niveaux de </a:t>
            </a:r>
            <a:r>
              <a:rPr lang="fr-FR" dirty="0" smtClean="0"/>
              <a:t>sous-menus</a:t>
            </a:r>
            <a:r>
              <a:rPr lang="fr-FR" dirty="0"/>
              <a:t>). </a:t>
            </a:r>
            <a:endParaRPr lang="fr-FR" dirty="0" smtClean="0"/>
          </a:p>
          <a:p>
            <a:r>
              <a:rPr lang="fr-FR" dirty="0"/>
              <a:t>Dans la librairie </a:t>
            </a:r>
            <a:r>
              <a:rPr lang="fr-FR" i="1" dirty="0" err="1" smtClean="0"/>
              <a:t>JavaFX</a:t>
            </a:r>
            <a:r>
              <a:rPr lang="fr-FR" dirty="0" smtClean="0"/>
              <a:t>, </a:t>
            </a:r>
            <a:r>
              <a:rPr lang="fr-FR" dirty="0"/>
              <a:t>un certain nombre de composants sont </a:t>
            </a:r>
            <a:r>
              <a:rPr lang="fr-FR" dirty="0" smtClean="0"/>
              <a:t>dédiés </a:t>
            </a:r>
            <a:r>
              <a:rPr lang="fr-FR" dirty="0"/>
              <a:t>aux menus et sont utilisés pour les construire : </a:t>
            </a:r>
            <a:endParaRPr lang="fr-FR" dirty="0" smtClean="0"/>
          </a:p>
          <a:p>
            <a:pPr lvl="1"/>
            <a:r>
              <a:rPr lang="fr-FR" dirty="0" err="1" smtClean="0"/>
              <a:t>MenuBar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Menu </a:t>
            </a:r>
          </a:p>
          <a:p>
            <a:pPr lvl="1"/>
            <a:r>
              <a:rPr lang="fr-FR" dirty="0" err="1" smtClean="0"/>
              <a:t>MenuItem</a:t>
            </a:r>
            <a:r>
              <a:rPr lang="fr-FR" dirty="0" smtClean="0"/>
              <a:t> </a:t>
            </a:r>
          </a:p>
          <a:p>
            <a:pPr lvl="1"/>
            <a:r>
              <a:rPr lang="fr-FR" dirty="0" err="1" smtClean="0"/>
              <a:t>CheckMenuItem</a:t>
            </a:r>
            <a:r>
              <a:rPr lang="fr-FR" dirty="0" smtClean="0"/>
              <a:t> </a:t>
            </a:r>
          </a:p>
          <a:p>
            <a:pPr lvl="1"/>
            <a:r>
              <a:rPr lang="fr-FR" dirty="0" err="1" smtClean="0"/>
              <a:t>RadioMenuItem</a:t>
            </a:r>
            <a:r>
              <a:rPr lang="fr-FR" dirty="0" smtClean="0"/>
              <a:t> </a:t>
            </a:r>
          </a:p>
          <a:p>
            <a:pPr lvl="1"/>
            <a:r>
              <a:rPr lang="fr-FR" dirty="0" err="1" smtClean="0"/>
              <a:t>CustomMenuItem</a:t>
            </a:r>
            <a:r>
              <a:rPr lang="fr-FR" dirty="0" smtClean="0"/>
              <a:t> </a:t>
            </a:r>
          </a:p>
          <a:p>
            <a:pPr lvl="1"/>
            <a:r>
              <a:rPr lang="fr-FR" dirty="0" err="1" smtClean="0"/>
              <a:t>SeparatorMenuItem</a:t>
            </a:r>
            <a:r>
              <a:rPr lang="fr-FR" dirty="0" smtClean="0"/>
              <a:t> </a:t>
            </a:r>
          </a:p>
          <a:p>
            <a:pPr lvl="1"/>
            <a:r>
              <a:rPr lang="fr-FR" dirty="0" err="1" smtClean="0"/>
              <a:t>Contextmenu</a:t>
            </a: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347274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Menu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</a:t>
            </a:r>
            <a:r>
              <a:rPr lang="fr-FR" b="1" dirty="0" smtClean="0"/>
              <a:t>différents </a:t>
            </a:r>
            <a:r>
              <a:rPr lang="fr-FR" b="1" dirty="0"/>
              <a:t>composants </a:t>
            </a:r>
            <a:r>
              <a:rPr lang="fr-FR" dirty="0" smtClean="0"/>
              <a:t>qui </a:t>
            </a:r>
            <a:r>
              <a:rPr lang="fr-FR" dirty="0"/>
              <a:t>interviennent dans la gestion des </a:t>
            </a:r>
            <a:r>
              <a:rPr lang="fr-FR" b="1" dirty="0" smtClean="0"/>
              <a:t>menus </a:t>
            </a:r>
            <a:r>
              <a:rPr lang="fr-FR" b="1" dirty="0"/>
              <a:t>déroulants </a:t>
            </a:r>
            <a:r>
              <a:rPr lang="fr-FR" dirty="0" smtClean="0"/>
              <a:t>sont </a:t>
            </a:r>
            <a:r>
              <a:rPr lang="fr-FR" dirty="0"/>
              <a:t>illustrés dans l'exemple suivant </a:t>
            </a:r>
            <a:r>
              <a:rPr lang="fr-FR" dirty="0" smtClean="0"/>
              <a:t>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153" y="3019424"/>
            <a:ext cx="6914638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6708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Menu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 les </a:t>
            </a:r>
            <a:r>
              <a:rPr lang="fr-FR" b="1" dirty="0" smtClean="0"/>
              <a:t>menus contextuels</a:t>
            </a:r>
            <a:r>
              <a:rPr lang="fr-FR" dirty="0" smtClean="0"/>
              <a:t>, </a:t>
            </a:r>
            <a:r>
              <a:rPr lang="fr-FR" dirty="0"/>
              <a:t>ce sont pratiquement les mêmes </a:t>
            </a:r>
            <a:r>
              <a:rPr lang="fr-FR" dirty="0" smtClean="0"/>
              <a:t>composants </a:t>
            </a:r>
            <a:r>
              <a:rPr lang="fr-FR" dirty="0"/>
              <a:t>qui sont utilisés à la simple différence que : </a:t>
            </a:r>
            <a:endParaRPr lang="fr-FR" dirty="0" smtClean="0"/>
          </a:p>
          <a:p>
            <a:pPr lvl="1"/>
            <a:r>
              <a:rPr lang="fr-FR" dirty="0"/>
              <a:t>Le composant </a:t>
            </a:r>
            <a:r>
              <a:rPr lang="fr-FR" dirty="0" err="1" smtClean="0"/>
              <a:t>MenuBar</a:t>
            </a:r>
            <a:r>
              <a:rPr lang="fr-FR" dirty="0" smtClean="0"/>
              <a:t> n'est </a:t>
            </a:r>
            <a:r>
              <a:rPr lang="fr-FR" dirty="0"/>
              <a:t>plus nécessaire. </a:t>
            </a:r>
            <a:endParaRPr lang="fr-FR" dirty="0" smtClean="0"/>
          </a:p>
          <a:p>
            <a:pPr lvl="1"/>
            <a:r>
              <a:rPr lang="fr-FR" dirty="0"/>
              <a:t>A la place, c'est le </a:t>
            </a:r>
            <a:r>
              <a:rPr lang="fr-FR" dirty="0" smtClean="0"/>
              <a:t>composant </a:t>
            </a:r>
            <a:r>
              <a:rPr lang="fr-FR" b="1" dirty="0" err="1" smtClean="0"/>
              <a:t>ContextMenu</a:t>
            </a:r>
            <a:r>
              <a:rPr lang="fr-FR" b="1" dirty="0" smtClean="0"/>
              <a:t> </a:t>
            </a:r>
            <a:r>
              <a:rPr lang="fr-FR" dirty="0" smtClean="0"/>
              <a:t>qui </a:t>
            </a:r>
            <a:r>
              <a:rPr lang="fr-FR" dirty="0"/>
              <a:t>est utilisé pour </a:t>
            </a:r>
            <a:r>
              <a:rPr lang="fr-FR" dirty="0" smtClean="0"/>
              <a:t>rassembler </a:t>
            </a:r>
            <a:r>
              <a:rPr lang="fr-FR" dirty="0"/>
              <a:t>les différentes options du menu contextuel. </a:t>
            </a:r>
            <a:endParaRPr lang="fr-FR" dirty="0" smtClean="0"/>
          </a:p>
          <a:p>
            <a:r>
              <a:rPr lang="fr-FR" dirty="0"/>
              <a:t>L'affichage du composant sera déclenché par une action de </a:t>
            </a:r>
            <a:r>
              <a:rPr lang="fr-FR" dirty="0" smtClean="0"/>
              <a:t>l'utilisateur (en </a:t>
            </a:r>
            <a:r>
              <a:rPr lang="fr-FR" dirty="0"/>
              <a:t>général un </a:t>
            </a:r>
            <a:r>
              <a:rPr lang="fr-FR" dirty="0" smtClean="0"/>
              <a:t>clic-droit </a:t>
            </a:r>
            <a:r>
              <a:rPr lang="fr-FR" dirty="0"/>
              <a:t>sur un conteneur ou </a:t>
            </a:r>
            <a:r>
              <a:rPr lang="fr-FR" dirty="0" smtClean="0"/>
              <a:t>composant). </a:t>
            </a:r>
          </a:p>
          <a:p>
            <a:r>
              <a:rPr lang="fr-FR" dirty="0"/>
              <a:t>Un menu contextuel </a:t>
            </a:r>
            <a:r>
              <a:rPr lang="fr-FR" dirty="0" smtClean="0"/>
              <a:t>peut </a:t>
            </a:r>
            <a:r>
              <a:rPr lang="fr-FR" dirty="0"/>
              <a:t>également </a:t>
            </a:r>
            <a:r>
              <a:rPr lang="fr-FR" dirty="0" smtClean="0"/>
              <a:t>contenir </a:t>
            </a:r>
            <a:r>
              <a:rPr lang="fr-FR" dirty="0"/>
              <a:t>des </a:t>
            </a:r>
            <a:r>
              <a:rPr lang="fr-FR" dirty="0" smtClean="0"/>
              <a:t>sous-menus </a:t>
            </a:r>
            <a:r>
              <a:rPr lang="fr-FR" dirty="0"/>
              <a:t>en cascade.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255787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Barre de menu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La barre de menus, représentée par le composant </a:t>
            </a:r>
            <a:r>
              <a:rPr lang="fr-FR" b="1" dirty="0" err="1" smtClean="0"/>
              <a:t>MenuBar</a:t>
            </a:r>
            <a:r>
              <a:rPr lang="fr-FR" dirty="0" smtClean="0"/>
              <a:t>, </a:t>
            </a:r>
            <a:r>
              <a:rPr lang="fr-FR" dirty="0"/>
              <a:t>est un </a:t>
            </a:r>
            <a:r>
              <a:rPr lang="fr-FR" dirty="0" smtClean="0"/>
              <a:t>conteneur </a:t>
            </a:r>
            <a:r>
              <a:rPr lang="fr-FR" dirty="0"/>
              <a:t>permettant de rassembler les </a:t>
            </a:r>
            <a:r>
              <a:rPr lang="fr-FR" dirty="0" smtClean="0"/>
              <a:t>en-têtes </a:t>
            </a:r>
            <a:r>
              <a:rPr lang="fr-FR" dirty="0"/>
              <a:t>des menus. </a:t>
            </a:r>
            <a:endParaRPr lang="fr-FR" dirty="0" smtClean="0"/>
          </a:p>
          <a:p>
            <a:r>
              <a:rPr lang="fr-FR" dirty="0"/>
              <a:t>Le composant </a:t>
            </a:r>
            <a:r>
              <a:rPr lang="fr-FR" dirty="0" err="1" smtClean="0"/>
              <a:t>MenuBar</a:t>
            </a:r>
            <a:r>
              <a:rPr lang="fr-FR" dirty="0" smtClean="0"/>
              <a:t> doit </a:t>
            </a:r>
            <a:r>
              <a:rPr lang="fr-FR" dirty="0"/>
              <a:t>être placé dans un conteneur de </a:t>
            </a:r>
            <a:r>
              <a:rPr lang="fr-FR" dirty="0" smtClean="0"/>
              <a:t>l'interface (par </a:t>
            </a:r>
            <a:r>
              <a:rPr lang="fr-FR" dirty="0"/>
              <a:t>exemple en haut d'un </a:t>
            </a:r>
            <a:r>
              <a:rPr lang="fr-FR" dirty="0" err="1" smtClean="0"/>
              <a:t>BorderPane</a:t>
            </a:r>
            <a:r>
              <a:rPr lang="fr-FR" dirty="0" smtClean="0"/>
              <a:t>). </a:t>
            </a:r>
          </a:p>
          <a:p>
            <a:r>
              <a:rPr lang="fr-FR" dirty="0"/>
              <a:t>La création d'une barre de menus s'effectue à l'aide des instructions </a:t>
            </a:r>
            <a:r>
              <a:rPr lang="fr-FR" dirty="0" smtClean="0"/>
              <a:t>suivantes </a:t>
            </a:r>
            <a:r>
              <a:rPr lang="fr-FR" dirty="0"/>
              <a:t>: </a:t>
            </a:r>
            <a:endParaRPr lang="fr-FR" dirty="0" smtClean="0"/>
          </a:p>
          <a:p>
            <a:pPr lvl="1"/>
            <a:r>
              <a:rPr lang="fr-FR" b="1" dirty="0"/>
              <a:t>Création </a:t>
            </a:r>
            <a:r>
              <a:rPr lang="fr-FR" dirty="0" smtClean="0"/>
              <a:t>de </a:t>
            </a:r>
            <a:r>
              <a:rPr lang="fr-FR" dirty="0"/>
              <a:t>la barre de menus 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L'</a:t>
            </a:r>
            <a:r>
              <a:rPr lang="fr-FR" b="1" dirty="0" smtClean="0"/>
              <a:t>ajout des menus </a:t>
            </a:r>
            <a:r>
              <a:rPr lang="fr-FR" dirty="0" smtClean="0"/>
              <a:t>(composants </a:t>
            </a:r>
            <a:r>
              <a:rPr lang="fr-FR" dirty="0"/>
              <a:t>de type </a:t>
            </a:r>
            <a:r>
              <a:rPr lang="fr-FR" dirty="0" smtClean="0"/>
              <a:t>Menu) dans </a:t>
            </a:r>
            <a:r>
              <a:rPr lang="fr-FR" dirty="0"/>
              <a:t>la </a:t>
            </a:r>
            <a:r>
              <a:rPr lang="fr-FR" dirty="0" smtClean="0"/>
              <a:t>barre </a:t>
            </a:r>
            <a:r>
              <a:rPr lang="fr-FR" dirty="0"/>
              <a:t>peut se </a:t>
            </a:r>
            <a:r>
              <a:rPr lang="fr-FR" dirty="0" smtClean="0"/>
              <a:t>faire de </a:t>
            </a:r>
            <a:r>
              <a:rPr lang="fr-FR" dirty="0"/>
              <a:t>manière individuelle (en séquence) ou collective </a:t>
            </a:r>
            <a:r>
              <a:rPr lang="fr-FR" dirty="0" smtClean="0"/>
              <a:t>:  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/>
              <a:t>La propriété </a:t>
            </a:r>
            <a:r>
              <a:rPr lang="fr-FR" dirty="0" err="1" smtClean="0"/>
              <a:t>useSystemMenuBar</a:t>
            </a:r>
            <a:r>
              <a:rPr lang="fr-FR" dirty="0" smtClean="0"/>
              <a:t> permet </a:t>
            </a:r>
            <a:r>
              <a:rPr lang="fr-FR" dirty="0"/>
              <a:t>d'indiquer que le mécanisme </a:t>
            </a:r>
            <a:r>
              <a:rPr lang="fr-FR" dirty="0" smtClean="0"/>
              <a:t>standard </a:t>
            </a:r>
            <a:r>
              <a:rPr lang="fr-FR" dirty="0"/>
              <a:t>de menu de la plateforme cible doit être utilisé </a:t>
            </a:r>
            <a:r>
              <a:rPr lang="fr-FR" dirty="0" smtClean="0"/>
              <a:t>(par </a:t>
            </a:r>
            <a:r>
              <a:rPr lang="fr-FR" dirty="0"/>
              <a:t>exemple </a:t>
            </a:r>
            <a:r>
              <a:rPr lang="fr-FR" dirty="0" smtClean="0"/>
              <a:t>sur </a:t>
            </a:r>
            <a:r>
              <a:rPr lang="fr-FR" i="1" dirty="0" err="1" smtClean="0"/>
              <a:t>MacOS</a:t>
            </a:r>
            <a:r>
              <a:rPr lang="fr-FR" dirty="0" smtClean="0"/>
              <a:t>).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631" y="3871012"/>
            <a:ext cx="3798930" cy="22172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505" y="4934800"/>
            <a:ext cx="6129981" cy="47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352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Menu déroulant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Le composant </a:t>
            </a:r>
            <a:r>
              <a:rPr lang="fr-FR" b="1" dirty="0" smtClean="0"/>
              <a:t>Menu </a:t>
            </a:r>
            <a:r>
              <a:rPr lang="fr-FR" dirty="0" smtClean="0"/>
              <a:t>représente </a:t>
            </a:r>
            <a:r>
              <a:rPr lang="fr-FR" dirty="0"/>
              <a:t>un conteneur d'éléments de menu </a:t>
            </a:r>
            <a:r>
              <a:rPr lang="fr-FR" dirty="0" smtClean="0"/>
              <a:t>(options) </a:t>
            </a:r>
            <a:r>
              <a:rPr lang="fr-FR" dirty="0"/>
              <a:t>et peut se présenter "enroulé" </a:t>
            </a:r>
            <a:r>
              <a:rPr lang="fr-FR" dirty="0" smtClean="0"/>
              <a:t>(en-tête) </a:t>
            </a:r>
            <a:r>
              <a:rPr lang="fr-FR" dirty="0"/>
              <a:t>ou "déroulé" </a:t>
            </a:r>
            <a:r>
              <a:rPr lang="fr-FR" dirty="0" smtClean="0"/>
              <a:t>(fenêtre </a:t>
            </a:r>
            <a:r>
              <a:rPr lang="fr-FR" i="1" dirty="0" err="1" smtClean="0"/>
              <a:t>popup</a:t>
            </a:r>
            <a:r>
              <a:rPr lang="fr-FR" dirty="0" smtClean="0"/>
              <a:t>) </a:t>
            </a:r>
            <a:r>
              <a:rPr lang="fr-FR" dirty="0"/>
              <a:t>lorsqu'on clique dessus. </a:t>
            </a:r>
            <a:endParaRPr lang="fr-FR" dirty="0" smtClean="0"/>
          </a:p>
          <a:p>
            <a:r>
              <a:rPr lang="fr-FR" dirty="0"/>
              <a:t>Il peut être ajouté à une barre de menus </a:t>
            </a:r>
            <a:r>
              <a:rPr lang="fr-FR" dirty="0" smtClean="0"/>
              <a:t>(</a:t>
            </a:r>
            <a:r>
              <a:rPr lang="fr-FR" b="1" dirty="0" err="1" smtClean="0"/>
              <a:t>MenuBar</a:t>
            </a:r>
            <a:r>
              <a:rPr lang="fr-FR" dirty="0" smtClean="0"/>
              <a:t>) </a:t>
            </a:r>
            <a:r>
              <a:rPr lang="fr-FR" dirty="0"/>
              <a:t>ou être inséré </a:t>
            </a:r>
            <a:r>
              <a:rPr lang="fr-FR" dirty="0" smtClean="0"/>
              <a:t>comme sous-menu </a:t>
            </a:r>
            <a:r>
              <a:rPr lang="fr-FR" dirty="0"/>
              <a:t>dans un autre composant de type </a:t>
            </a:r>
            <a:r>
              <a:rPr lang="fr-FR" b="1" dirty="0" smtClean="0"/>
              <a:t>Menu</a:t>
            </a:r>
            <a:r>
              <a:rPr lang="fr-FR" dirty="0" smtClean="0"/>
              <a:t>. </a:t>
            </a:r>
          </a:p>
          <a:p>
            <a:r>
              <a:rPr lang="fr-FR" dirty="0"/>
              <a:t>Lorsque le composant </a:t>
            </a:r>
            <a:r>
              <a:rPr lang="fr-FR" b="1" dirty="0" smtClean="0"/>
              <a:t>Menu </a:t>
            </a:r>
            <a:r>
              <a:rPr lang="fr-FR" dirty="0" smtClean="0"/>
              <a:t>représente un sous-menu</a:t>
            </a:r>
            <a:r>
              <a:rPr lang="fr-FR" dirty="0"/>
              <a:t>, il est </a:t>
            </a:r>
            <a:r>
              <a:rPr lang="fr-FR" dirty="0" smtClean="0"/>
              <a:t>accompagné </a:t>
            </a:r>
            <a:r>
              <a:rPr lang="fr-FR" dirty="0"/>
              <a:t>d'un </a:t>
            </a:r>
            <a:r>
              <a:rPr lang="fr-FR" dirty="0" smtClean="0"/>
              <a:t>indicateur </a:t>
            </a:r>
            <a:r>
              <a:rPr lang="fr-FR" dirty="0"/>
              <a:t>visuel </a:t>
            </a:r>
            <a:r>
              <a:rPr lang="fr-FR" dirty="0" smtClean="0"/>
              <a:t>(généralement </a:t>
            </a:r>
            <a:r>
              <a:rPr lang="fr-FR" dirty="0"/>
              <a:t>une flèche dirigée </a:t>
            </a:r>
            <a:r>
              <a:rPr lang="fr-FR" dirty="0" smtClean="0"/>
              <a:t>vers </a:t>
            </a:r>
            <a:r>
              <a:rPr lang="fr-FR" dirty="0"/>
              <a:t>la </a:t>
            </a:r>
            <a:r>
              <a:rPr lang="fr-FR" dirty="0" smtClean="0"/>
              <a:t>droite) qui </a:t>
            </a:r>
            <a:r>
              <a:rPr lang="fr-FR" dirty="0"/>
              <a:t>le distingue d'un élément terminal </a:t>
            </a:r>
            <a:r>
              <a:rPr lang="fr-FR" dirty="0" smtClean="0"/>
              <a:t>(option de menu). </a:t>
            </a:r>
          </a:p>
          <a:p>
            <a:r>
              <a:rPr lang="fr-FR" dirty="0"/>
              <a:t>Création et alimentation d'un objet de </a:t>
            </a:r>
            <a:r>
              <a:rPr lang="fr-FR" dirty="0" smtClean="0"/>
              <a:t>type </a:t>
            </a:r>
            <a:r>
              <a:rPr lang="fr-FR" b="1" dirty="0" smtClean="0"/>
              <a:t>Menu </a:t>
            </a:r>
            <a:r>
              <a:rPr lang="fr-FR" dirty="0" smtClean="0"/>
              <a:t>: </a:t>
            </a:r>
          </a:p>
          <a:p>
            <a:pPr lvl="1"/>
            <a:r>
              <a:rPr lang="fr-FR" b="1" dirty="0" smtClean="0"/>
              <a:t>Création </a:t>
            </a:r>
            <a:r>
              <a:rPr lang="fr-FR" dirty="0" smtClean="0"/>
              <a:t>d'un </a:t>
            </a:r>
            <a:r>
              <a:rPr lang="fr-FR" dirty="0"/>
              <a:t>menu </a:t>
            </a:r>
            <a:r>
              <a:rPr lang="fr-FR" dirty="0" smtClean="0"/>
              <a:t>: </a:t>
            </a:r>
          </a:p>
          <a:p>
            <a:pPr lvl="1"/>
            <a:r>
              <a:rPr lang="fr-FR" dirty="0" smtClean="0"/>
              <a:t>L'</a:t>
            </a:r>
            <a:r>
              <a:rPr lang="fr-FR" b="1" dirty="0" smtClean="0"/>
              <a:t>ajout des options </a:t>
            </a:r>
            <a:r>
              <a:rPr lang="fr-FR" b="1" dirty="0"/>
              <a:t>de menus </a:t>
            </a:r>
            <a:r>
              <a:rPr lang="fr-FR" dirty="0" smtClean="0"/>
              <a:t>(</a:t>
            </a:r>
            <a:r>
              <a:rPr lang="fr-FR" dirty="0" err="1" smtClean="0"/>
              <a:t>MenuItem</a:t>
            </a:r>
            <a:r>
              <a:rPr lang="fr-FR" dirty="0" smtClean="0"/>
              <a:t>, </a:t>
            </a:r>
            <a:r>
              <a:rPr lang="fr-FR" dirty="0" err="1" smtClean="0"/>
              <a:t>CheckMenuItem</a:t>
            </a:r>
            <a:r>
              <a:rPr lang="fr-FR" dirty="0" smtClean="0"/>
              <a:t>, </a:t>
            </a:r>
            <a:r>
              <a:rPr lang="fr-FR" dirty="0"/>
              <a:t>…) </a:t>
            </a:r>
            <a:r>
              <a:rPr lang="fr-FR" dirty="0" smtClean="0"/>
              <a:t>dans le </a:t>
            </a:r>
            <a:r>
              <a:rPr lang="fr-FR" dirty="0"/>
              <a:t>menu </a:t>
            </a:r>
            <a:r>
              <a:rPr lang="fr-FR" dirty="0" smtClean="0"/>
              <a:t>peut </a:t>
            </a:r>
            <a:r>
              <a:rPr lang="fr-FR" dirty="0"/>
              <a:t>se faire de manière individuelle (en séquence) ou collective </a:t>
            </a:r>
            <a:r>
              <a:rPr lang="fr-FR" dirty="0" smtClean="0"/>
              <a:t>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727" y="5231155"/>
            <a:ext cx="4027917" cy="2477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449" y="6248399"/>
            <a:ext cx="5737011" cy="4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3645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Menu déroulant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Un </a:t>
            </a:r>
            <a:r>
              <a:rPr lang="fr-FR" dirty="0" smtClean="0"/>
              <a:t>sous-menu </a:t>
            </a:r>
            <a:r>
              <a:rPr lang="fr-FR" dirty="0"/>
              <a:t>est donc simplement créé en ajoutant un composant </a:t>
            </a:r>
            <a:r>
              <a:rPr lang="fr-FR" dirty="0" smtClean="0"/>
              <a:t>de </a:t>
            </a:r>
            <a:r>
              <a:rPr lang="fr-FR" dirty="0"/>
              <a:t>type </a:t>
            </a:r>
            <a:r>
              <a:rPr lang="fr-FR" b="1" dirty="0" smtClean="0"/>
              <a:t>Menu </a:t>
            </a:r>
            <a:r>
              <a:rPr lang="fr-FR" dirty="0" smtClean="0"/>
              <a:t>dans </a:t>
            </a:r>
            <a:r>
              <a:rPr lang="fr-FR" dirty="0"/>
              <a:t>un autre composant du même type : </a:t>
            </a:r>
            <a:endParaRPr lang="fr-FR" dirty="0" smtClean="0"/>
          </a:p>
          <a:p>
            <a:pPr lvl="1"/>
            <a:r>
              <a:rPr lang="fr-FR" b="1" dirty="0"/>
              <a:t>Création </a:t>
            </a:r>
            <a:r>
              <a:rPr lang="fr-FR" dirty="0" smtClean="0"/>
              <a:t>d'un </a:t>
            </a:r>
            <a:r>
              <a:rPr lang="fr-FR" dirty="0"/>
              <a:t>menu et d'un </a:t>
            </a:r>
            <a:r>
              <a:rPr lang="fr-FR" dirty="0" smtClean="0"/>
              <a:t>sous-menu </a:t>
            </a:r>
            <a:r>
              <a:rPr lang="fr-FR" dirty="0"/>
              <a:t>: 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L'</a:t>
            </a:r>
            <a:r>
              <a:rPr lang="fr-FR" b="1" dirty="0" smtClean="0"/>
              <a:t>ajout </a:t>
            </a:r>
            <a:r>
              <a:rPr lang="fr-FR" b="1" dirty="0"/>
              <a:t>du menu comme </a:t>
            </a:r>
            <a:r>
              <a:rPr lang="fr-FR" b="1" dirty="0" smtClean="0"/>
              <a:t>sous-menu </a:t>
            </a:r>
            <a:r>
              <a:rPr lang="fr-FR" dirty="0" smtClean="0"/>
              <a:t>: </a:t>
            </a:r>
          </a:p>
          <a:p>
            <a:endParaRPr lang="fr-FR" dirty="0" smtClean="0"/>
          </a:p>
          <a:p>
            <a:r>
              <a:rPr lang="fr-FR" dirty="0" smtClean="0"/>
              <a:t>Le </a:t>
            </a:r>
            <a:r>
              <a:rPr lang="fr-FR" dirty="0"/>
              <a:t>nombre de niveaux d'imbrication des </a:t>
            </a:r>
            <a:r>
              <a:rPr lang="fr-FR" dirty="0" smtClean="0"/>
              <a:t>sous-menus </a:t>
            </a:r>
            <a:r>
              <a:rPr lang="fr-FR" dirty="0"/>
              <a:t>n'est pas limité </a:t>
            </a:r>
            <a:r>
              <a:rPr lang="fr-FR" dirty="0" smtClean="0"/>
              <a:t>mais </a:t>
            </a:r>
            <a:r>
              <a:rPr lang="fr-FR" dirty="0"/>
              <a:t>on ne dépasse généralement pas trois niveaux </a:t>
            </a:r>
            <a:r>
              <a:rPr lang="fr-FR" dirty="0" smtClean="0"/>
              <a:t>(des </a:t>
            </a:r>
            <a:r>
              <a:rPr lang="fr-FR" dirty="0"/>
              <a:t>exceptions </a:t>
            </a:r>
            <a:r>
              <a:rPr lang="fr-FR" dirty="0" smtClean="0"/>
              <a:t>sont possibles).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371" y="3168092"/>
            <a:ext cx="4362322" cy="46382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324" y="4002505"/>
            <a:ext cx="4227298" cy="29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017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Option de menu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Un menu déroulant ou contextuel peut contenir différents éléments </a:t>
            </a:r>
            <a:r>
              <a:rPr lang="fr-FR" dirty="0" smtClean="0"/>
              <a:t>(</a:t>
            </a:r>
            <a:r>
              <a:rPr lang="fr-FR" dirty="0"/>
              <a:t>appelés </a:t>
            </a:r>
            <a:r>
              <a:rPr lang="fr-FR" i="1" dirty="0" smtClean="0"/>
              <a:t>options </a:t>
            </a:r>
            <a:r>
              <a:rPr lang="fr-FR" i="1" dirty="0"/>
              <a:t>de </a:t>
            </a:r>
            <a:r>
              <a:rPr lang="fr-FR" i="1" dirty="0" smtClean="0"/>
              <a:t>menu</a:t>
            </a:r>
            <a:r>
              <a:rPr lang="fr-FR" dirty="0" smtClean="0"/>
              <a:t>) </a:t>
            </a:r>
            <a:r>
              <a:rPr lang="fr-FR" dirty="0"/>
              <a:t>permettant à l'utilisateur de déclencher </a:t>
            </a:r>
            <a:r>
              <a:rPr lang="fr-FR" dirty="0" smtClean="0"/>
              <a:t>une </a:t>
            </a:r>
            <a:r>
              <a:rPr lang="fr-FR" dirty="0"/>
              <a:t>action ou d'activer/désactiver l'élément. </a:t>
            </a:r>
            <a:endParaRPr lang="fr-FR" dirty="0" smtClean="0"/>
          </a:p>
          <a:p>
            <a:r>
              <a:rPr lang="fr-FR" dirty="0"/>
              <a:t>L'option de base est représentée par le composant </a:t>
            </a:r>
            <a:r>
              <a:rPr lang="fr-FR" b="1" dirty="0" err="1" smtClean="0"/>
              <a:t>MenuItem</a:t>
            </a:r>
            <a:r>
              <a:rPr lang="fr-FR" b="1" dirty="0" smtClean="0"/>
              <a:t> </a:t>
            </a:r>
            <a:r>
              <a:rPr lang="fr-FR" dirty="0" smtClean="0"/>
              <a:t>qui agit</a:t>
            </a:r>
            <a:r>
              <a:rPr lang="fr-FR" dirty="0"/>
              <a:t>, du point de vue de l'utilisateur, comme un bouton. </a:t>
            </a:r>
            <a:endParaRPr lang="fr-FR" dirty="0" smtClean="0"/>
          </a:p>
          <a:p>
            <a:r>
              <a:rPr lang="fr-FR" dirty="0"/>
              <a:t>Lors de la création </a:t>
            </a:r>
            <a:r>
              <a:rPr lang="fr-FR" dirty="0" smtClean="0"/>
              <a:t>d'une option </a:t>
            </a:r>
            <a:r>
              <a:rPr lang="fr-FR" dirty="0"/>
              <a:t>de menu, on peut lui assigner un </a:t>
            </a:r>
            <a:r>
              <a:rPr lang="fr-FR" dirty="0" smtClean="0"/>
              <a:t>texte </a:t>
            </a:r>
            <a:r>
              <a:rPr lang="fr-FR" dirty="0"/>
              <a:t>et optionnellement un composant complémentaire </a:t>
            </a:r>
            <a:r>
              <a:rPr lang="fr-FR" i="1" dirty="0" smtClean="0"/>
              <a:t>(</a:t>
            </a:r>
            <a:r>
              <a:rPr lang="fr-FR" i="1" dirty="0" err="1" smtClean="0"/>
              <a:t>graphic</a:t>
            </a:r>
            <a:r>
              <a:rPr lang="fr-FR" i="1" dirty="0" smtClean="0"/>
              <a:t>) </a:t>
            </a:r>
            <a:r>
              <a:rPr lang="fr-FR" dirty="0" smtClean="0"/>
              <a:t>qui </a:t>
            </a:r>
            <a:r>
              <a:rPr lang="fr-FR" dirty="0"/>
              <a:t>ne devrait pas dépasser </a:t>
            </a:r>
            <a:r>
              <a:rPr lang="fr-FR" dirty="0" smtClean="0"/>
              <a:t>16x16 pixels</a:t>
            </a:r>
            <a:r>
              <a:rPr lang="fr-FR" i="1" dirty="0" smtClean="0"/>
              <a:t>.</a:t>
            </a:r>
          </a:p>
          <a:p>
            <a:pPr lvl="1"/>
            <a:r>
              <a:rPr lang="fr-FR" b="1" dirty="0"/>
              <a:t>Création </a:t>
            </a:r>
            <a:r>
              <a:rPr lang="fr-FR" dirty="0" smtClean="0"/>
              <a:t>d'une </a:t>
            </a:r>
            <a:r>
              <a:rPr lang="fr-FR" dirty="0"/>
              <a:t>option de menu </a:t>
            </a:r>
            <a:r>
              <a:rPr lang="fr-FR" dirty="0" smtClean="0"/>
              <a:t>: </a:t>
            </a:r>
            <a:r>
              <a:rPr lang="fr-FR" i="1" dirty="0" smtClean="0"/>
              <a:t> </a:t>
            </a:r>
          </a:p>
          <a:p>
            <a:pPr lvl="1"/>
            <a:endParaRPr lang="fr-FR" i="1" dirty="0"/>
          </a:p>
          <a:p>
            <a:pPr lvl="1"/>
            <a:endParaRPr lang="fr-FR" i="1" dirty="0" smtClean="0"/>
          </a:p>
          <a:p>
            <a:pPr lvl="1"/>
            <a:r>
              <a:rPr lang="fr-FR" b="1" dirty="0"/>
              <a:t>Ajout d'un graphique </a:t>
            </a:r>
            <a:r>
              <a:rPr lang="fr-FR" dirty="0" smtClean="0"/>
              <a:t>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283" y="4938198"/>
            <a:ext cx="4860582" cy="62734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628" y="6040832"/>
            <a:ext cx="5176194" cy="2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479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Option de menu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 le </a:t>
            </a:r>
            <a:r>
              <a:rPr lang="fr-FR" b="1" dirty="0" smtClean="0"/>
              <a:t>traitement </a:t>
            </a:r>
            <a:r>
              <a:rPr lang="fr-FR" b="1" dirty="0"/>
              <a:t>de l'action </a:t>
            </a:r>
            <a:r>
              <a:rPr lang="fr-FR" dirty="0" smtClean="0"/>
              <a:t>déclenchée </a:t>
            </a:r>
            <a:r>
              <a:rPr lang="fr-FR" dirty="0"/>
              <a:t>par le composant </a:t>
            </a:r>
            <a:r>
              <a:rPr lang="fr-FR" dirty="0" err="1" smtClean="0"/>
              <a:t>MenuItem</a:t>
            </a:r>
            <a:r>
              <a:rPr lang="fr-FR" dirty="0" smtClean="0"/>
              <a:t> on </a:t>
            </a:r>
            <a:r>
              <a:rPr lang="fr-FR" dirty="0"/>
              <a:t>peut utiliser la méthode utilitaire </a:t>
            </a:r>
            <a:r>
              <a:rPr lang="fr-FR" b="1" dirty="0" err="1" smtClean="0"/>
              <a:t>setOnAction</a:t>
            </a:r>
            <a:r>
              <a:rPr lang="fr-FR" b="1" dirty="0" smtClean="0"/>
              <a:t>(</a:t>
            </a:r>
            <a:r>
              <a:rPr lang="fr-FR" dirty="0" smtClean="0"/>
              <a:t>…</a:t>
            </a:r>
            <a:r>
              <a:rPr lang="fr-FR" b="1" dirty="0" smtClean="0"/>
              <a:t>)</a:t>
            </a:r>
            <a:r>
              <a:rPr lang="fr-FR" dirty="0" smtClean="0"/>
              <a:t>.  </a:t>
            </a:r>
            <a:endParaRPr lang="fr-FR" dirty="0"/>
          </a:p>
          <a:p>
            <a:r>
              <a:rPr lang="fr-FR" dirty="0"/>
              <a:t>Exemple :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799" y="3489367"/>
            <a:ext cx="4967565" cy="209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2835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Option de menu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Comme option de menu, on peut aussi utiliser le composant </a:t>
            </a:r>
            <a:r>
              <a:rPr lang="fr-FR" b="1" dirty="0" err="1" smtClean="0"/>
              <a:t>CheckMenuItem</a:t>
            </a:r>
            <a:r>
              <a:rPr lang="fr-FR" b="1" dirty="0" smtClean="0"/>
              <a:t> </a:t>
            </a:r>
            <a:r>
              <a:rPr lang="fr-FR" dirty="0" smtClean="0"/>
              <a:t>qui </a:t>
            </a:r>
            <a:r>
              <a:rPr lang="fr-FR" dirty="0"/>
              <a:t>agit comme une case à cocher placée dans </a:t>
            </a:r>
            <a:r>
              <a:rPr lang="fr-FR" dirty="0" smtClean="0"/>
              <a:t>un menu </a:t>
            </a:r>
            <a:r>
              <a:rPr lang="fr-FR" dirty="0"/>
              <a:t>déroulant ou contextuel </a:t>
            </a:r>
            <a:r>
              <a:rPr lang="fr-FR" dirty="0" smtClean="0"/>
              <a:t>(l'aspect </a:t>
            </a:r>
            <a:r>
              <a:rPr lang="fr-FR" dirty="0"/>
              <a:t>visuel dépend du </a:t>
            </a:r>
            <a:r>
              <a:rPr lang="fr-FR" dirty="0" smtClean="0"/>
              <a:t>thème). </a:t>
            </a:r>
          </a:p>
          <a:p>
            <a:r>
              <a:rPr lang="fr-FR" dirty="0"/>
              <a:t>La propriété </a:t>
            </a:r>
            <a:r>
              <a:rPr lang="fr-FR" dirty="0" err="1" smtClean="0"/>
              <a:t>selected</a:t>
            </a:r>
            <a:r>
              <a:rPr lang="fr-FR" dirty="0" smtClean="0"/>
              <a:t> indique </a:t>
            </a:r>
            <a:r>
              <a:rPr lang="fr-FR" dirty="0"/>
              <a:t>si l'option est sélectionnée ou non. </a:t>
            </a:r>
            <a:endParaRPr lang="fr-FR" dirty="0" smtClean="0"/>
          </a:p>
          <a:p>
            <a:r>
              <a:rPr lang="fr-FR" dirty="0"/>
              <a:t>La propriété </a:t>
            </a:r>
            <a:r>
              <a:rPr lang="fr-FR" dirty="0" err="1" smtClean="0"/>
              <a:t>graphic</a:t>
            </a:r>
            <a:r>
              <a:rPr lang="fr-FR" dirty="0" smtClean="0"/>
              <a:t> permet </a:t>
            </a:r>
            <a:r>
              <a:rPr lang="fr-FR" dirty="0"/>
              <a:t>d'ajouter au libellé un composant </a:t>
            </a:r>
            <a:r>
              <a:rPr lang="fr-FR" dirty="0" smtClean="0"/>
              <a:t>complémentaire (généralement </a:t>
            </a:r>
            <a:r>
              <a:rPr lang="fr-FR" dirty="0"/>
              <a:t>un graphique de petite </a:t>
            </a:r>
            <a:r>
              <a:rPr lang="fr-FR" dirty="0" smtClean="0"/>
              <a:t>taille).</a:t>
            </a:r>
          </a:p>
          <a:p>
            <a:pPr lvl="1"/>
            <a:r>
              <a:rPr lang="fr-FR" b="1" dirty="0"/>
              <a:t>Création </a:t>
            </a:r>
            <a:r>
              <a:rPr lang="fr-FR" dirty="0" smtClean="0"/>
              <a:t>d'une </a:t>
            </a:r>
            <a:r>
              <a:rPr lang="fr-FR" dirty="0"/>
              <a:t>option de menu de type </a:t>
            </a:r>
            <a:r>
              <a:rPr lang="fr-FR" i="1" dirty="0" smtClean="0"/>
              <a:t>case </a:t>
            </a:r>
            <a:r>
              <a:rPr lang="fr-FR" i="1" dirty="0"/>
              <a:t>à cocher </a:t>
            </a:r>
            <a:r>
              <a:rPr lang="fr-FR" dirty="0" smtClean="0"/>
              <a:t>: </a:t>
            </a:r>
          </a:p>
          <a:p>
            <a:pPr lvl="1"/>
            <a:endParaRPr lang="fr-FR" b="1" dirty="0" smtClean="0"/>
          </a:p>
          <a:p>
            <a:pPr lvl="1"/>
            <a:endParaRPr lang="fr-FR" b="1" dirty="0"/>
          </a:p>
          <a:p>
            <a:pPr lvl="1"/>
            <a:r>
              <a:rPr lang="fr-FR" b="1" dirty="0" smtClean="0"/>
              <a:t>Ajout </a:t>
            </a:r>
            <a:r>
              <a:rPr lang="fr-FR" b="1" dirty="0"/>
              <a:t>d'un graphique </a:t>
            </a:r>
            <a:r>
              <a:rPr lang="fr-FR" dirty="0" smtClean="0"/>
              <a:t>: 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863" y="4982476"/>
            <a:ext cx="5729159" cy="75321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649" y="6248399"/>
            <a:ext cx="5195373" cy="26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00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énumerations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d'utilisation du type </a:t>
            </a:r>
            <a:r>
              <a:rPr lang="fr-FR" b="1" dirty="0" err="1" smtClean="0"/>
              <a:t>EColor</a:t>
            </a:r>
            <a:r>
              <a:rPr lang="fr-FR" b="1" dirty="0" smtClean="0"/>
              <a:t> </a:t>
            </a:r>
            <a:r>
              <a:rPr lang="fr-FR" dirty="0" smtClean="0"/>
              <a:t>: 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Le </a:t>
            </a:r>
            <a:r>
              <a:rPr lang="fr-FR" dirty="0"/>
              <a:t>programme affichera </a:t>
            </a:r>
            <a:r>
              <a:rPr lang="fr-FR" dirty="0" smtClean="0"/>
              <a:t>BLUE (</a:t>
            </a:r>
            <a:r>
              <a:rPr lang="fr-FR" dirty="0"/>
              <a:t>si aucun paramètre n'est passé au </a:t>
            </a:r>
            <a:r>
              <a:rPr lang="fr-FR" dirty="0" smtClean="0"/>
              <a:t>lancement</a:t>
            </a:r>
            <a:r>
              <a:rPr lang="fr-FR" dirty="0"/>
              <a:t>) ou </a:t>
            </a:r>
            <a:r>
              <a:rPr lang="fr-FR" dirty="0" smtClean="0"/>
              <a:t>RED (</a:t>
            </a:r>
            <a:r>
              <a:rPr lang="fr-FR" dirty="0"/>
              <a:t>si au moins un paramètre est transmis au </a:t>
            </a:r>
            <a:r>
              <a:rPr lang="fr-FR" dirty="0" smtClean="0"/>
              <a:t>lancement</a:t>
            </a:r>
            <a:r>
              <a:rPr lang="fr-FR" dirty="0"/>
              <a:t>).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746" y="2523095"/>
            <a:ext cx="6755671" cy="187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5368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Option de menu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Comme pour le composant </a:t>
            </a:r>
            <a:r>
              <a:rPr lang="fr-FR" dirty="0" err="1" smtClean="0"/>
              <a:t>MenuItem</a:t>
            </a:r>
            <a:r>
              <a:rPr lang="fr-FR" dirty="0" smtClean="0"/>
              <a:t>, </a:t>
            </a:r>
            <a:r>
              <a:rPr lang="fr-FR" dirty="0"/>
              <a:t>on peut </a:t>
            </a:r>
            <a:r>
              <a:rPr lang="fr-FR" b="1" dirty="0" smtClean="0"/>
              <a:t>traiter </a:t>
            </a:r>
            <a:r>
              <a:rPr lang="fr-FR" b="1" dirty="0"/>
              <a:t>l'événement </a:t>
            </a:r>
            <a:r>
              <a:rPr lang="fr-FR" dirty="0" smtClean="0"/>
              <a:t>du </a:t>
            </a:r>
            <a:r>
              <a:rPr lang="fr-FR" dirty="0"/>
              <a:t>composant </a:t>
            </a:r>
            <a:r>
              <a:rPr lang="fr-FR" dirty="0" err="1" smtClean="0"/>
              <a:t>CheckMenuItem</a:t>
            </a:r>
            <a:r>
              <a:rPr lang="fr-FR" dirty="0" smtClean="0"/>
              <a:t> en </a:t>
            </a:r>
            <a:r>
              <a:rPr lang="fr-FR" dirty="0"/>
              <a:t>invoquant </a:t>
            </a:r>
            <a:r>
              <a:rPr lang="fr-FR" dirty="0" smtClean="0"/>
              <a:t>la </a:t>
            </a:r>
            <a:r>
              <a:rPr lang="fr-FR" dirty="0"/>
              <a:t>méthode utilitaire </a:t>
            </a:r>
            <a:r>
              <a:rPr lang="fr-FR" dirty="0" err="1" smtClean="0"/>
              <a:t>setOnAction</a:t>
            </a:r>
            <a:r>
              <a:rPr lang="fr-FR" dirty="0" smtClean="0"/>
              <a:t>(…). </a:t>
            </a:r>
          </a:p>
          <a:p>
            <a:r>
              <a:rPr lang="fr-FR" dirty="0"/>
              <a:t>Parfois, on ne réagit pas directement au clic sur une telle option </a:t>
            </a:r>
            <a:r>
              <a:rPr lang="fr-FR" dirty="0" smtClean="0"/>
              <a:t>mais </a:t>
            </a:r>
            <a:r>
              <a:rPr lang="fr-FR" dirty="0"/>
              <a:t>on prend en compte l'état (sélectionné ou </a:t>
            </a:r>
            <a:r>
              <a:rPr lang="fr-FR" dirty="0" smtClean="0"/>
              <a:t>non-sélectionné</a:t>
            </a:r>
            <a:r>
              <a:rPr lang="fr-FR" dirty="0"/>
              <a:t>) </a:t>
            </a:r>
            <a:r>
              <a:rPr lang="fr-FR" dirty="0" smtClean="0"/>
              <a:t>dans </a:t>
            </a:r>
            <a:r>
              <a:rPr lang="fr-FR" dirty="0"/>
              <a:t>le traitement d'autres événements (ceux déclenchés par des </a:t>
            </a:r>
            <a:r>
              <a:rPr lang="fr-FR" dirty="0" smtClean="0"/>
              <a:t>boutons </a:t>
            </a:r>
            <a:r>
              <a:rPr lang="fr-FR" dirty="0"/>
              <a:t>ou des options de menu de type </a:t>
            </a:r>
            <a:r>
              <a:rPr lang="fr-FR" dirty="0" err="1" smtClean="0"/>
              <a:t>MenuItem</a:t>
            </a:r>
            <a:r>
              <a:rPr lang="fr-FR" dirty="0" smtClean="0"/>
              <a:t> par </a:t>
            </a:r>
            <a:r>
              <a:rPr lang="fr-FR" dirty="0"/>
              <a:t>exemple). </a:t>
            </a:r>
            <a:endParaRPr lang="fr-FR" dirty="0" smtClean="0"/>
          </a:p>
          <a:p>
            <a:r>
              <a:rPr lang="fr-FR" dirty="0"/>
              <a:t>Il est également possible de lier </a:t>
            </a:r>
            <a:r>
              <a:rPr lang="fr-FR" i="1" dirty="0" smtClean="0"/>
              <a:t>(</a:t>
            </a:r>
            <a:r>
              <a:rPr lang="fr-FR" i="1" dirty="0"/>
              <a:t>binding) </a:t>
            </a:r>
            <a:r>
              <a:rPr lang="fr-FR" dirty="0" smtClean="0"/>
              <a:t>la </a:t>
            </a:r>
            <a:r>
              <a:rPr lang="fr-FR" dirty="0"/>
              <a:t>propriété </a:t>
            </a:r>
            <a:r>
              <a:rPr lang="fr-FR" dirty="0" err="1" smtClean="0"/>
              <a:t>selected</a:t>
            </a:r>
            <a:r>
              <a:rPr lang="fr-FR" dirty="0" smtClean="0"/>
              <a:t> de ce </a:t>
            </a:r>
            <a:r>
              <a:rPr lang="fr-FR" dirty="0"/>
              <a:t>composant à une propriété du modèle. Ainsi, le modèle de </a:t>
            </a:r>
            <a:r>
              <a:rPr lang="fr-FR" dirty="0" smtClean="0"/>
              <a:t>l'application </a:t>
            </a:r>
            <a:r>
              <a:rPr lang="fr-FR" dirty="0"/>
              <a:t>reflète de manière synchrone l'état de cette propriété </a:t>
            </a:r>
            <a:r>
              <a:rPr lang="fr-FR" dirty="0" smtClean="0"/>
              <a:t>sans </a:t>
            </a:r>
            <a:r>
              <a:rPr lang="fr-FR" dirty="0"/>
              <a:t>qu'il soit nécessaire de gérer des événements.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430496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Option de menu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 composant </a:t>
            </a:r>
            <a:r>
              <a:rPr lang="fr-FR" b="1" dirty="0" err="1" smtClean="0"/>
              <a:t>RadioMenuItem</a:t>
            </a:r>
            <a:r>
              <a:rPr lang="fr-FR" b="1" dirty="0" smtClean="0"/>
              <a:t> </a:t>
            </a:r>
            <a:r>
              <a:rPr lang="fr-FR" dirty="0" smtClean="0"/>
              <a:t>qui </a:t>
            </a:r>
            <a:r>
              <a:rPr lang="fr-FR" dirty="0"/>
              <a:t>est une </a:t>
            </a:r>
            <a:r>
              <a:rPr lang="fr-FR" dirty="0" smtClean="0"/>
              <a:t>sous-classe </a:t>
            </a:r>
            <a:r>
              <a:rPr lang="fr-FR" dirty="0"/>
              <a:t>de </a:t>
            </a:r>
            <a:r>
              <a:rPr lang="fr-FR" dirty="0" err="1" smtClean="0"/>
              <a:t>MenuItem</a:t>
            </a:r>
            <a:r>
              <a:rPr lang="fr-FR" dirty="0" smtClean="0"/>
              <a:t> peut </a:t>
            </a:r>
            <a:r>
              <a:rPr lang="fr-FR" dirty="0"/>
              <a:t>également être utilisé comme option dans un menu. Il agit </a:t>
            </a:r>
            <a:r>
              <a:rPr lang="fr-FR" dirty="0" smtClean="0"/>
              <a:t>comme </a:t>
            </a:r>
            <a:r>
              <a:rPr lang="fr-FR" dirty="0"/>
              <a:t>un bouton radio placé dans un menu déroulant et </a:t>
            </a:r>
            <a:r>
              <a:rPr lang="fr-FR" dirty="0" smtClean="0"/>
              <a:t>permet la sélection </a:t>
            </a:r>
            <a:r>
              <a:rPr lang="fr-FR" dirty="0"/>
              <a:t>d'une option parmi plusieurs</a:t>
            </a:r>
            <a:r>
              <a:rPr lang="fr-FR" dirty="0" smtClean="0"/>
              <a:t>.</a:t>
            </a:r>
          </a:p>
          <a:p>
            <a:r>
              <a:rPr lang="fr-FR" dirty="0"/>
              <a:t>Pour avoir ce comportement de sélection mutuellement exclusive, le </a:t>
            </a:r>
            <a:r>
              <a:rPr lang="fr-FR" dirty="0" smtClean="0"/>
              <a:t>composant </a:t>
            </a:r>
            <a:r>
              <a:rPr lang="fr-FR" dirty="0"/>
              <a:t>doit être placé dans un </a:t>
            </a:r>
            <a:r>
              <a:rPr lang="fr-FR" dirty="0" err="1" smtClean="0"/>
              <a:t>ToggleGroup</a:t>
            </a:r>
            <a:r>
              <a:rPr lang="fr-FR" dirty="0" smtClean="0"/>
              <a:t> (comme </a:t>
            </a:r>
            <a:r>
              <a:rPr lang="fr-FR" dirty="0"/>
              <a:t>c'est le </a:t>
            </a:r>
            <a:r>
              <a:rPr lang="fr-FR" dirty="0" smtClean="0"/>
              <a:t>cas pour </a:t>
            </a:r>
            <a:r>
              <a:rPr lang="fr-FR" dirty="0"/>
              <a:t>le </a:t>
            </a:r>
            <a:r>
              <a:rPr lang="fr-FR" dirty="0" err="1" smtClean="0"/>
              <a:t>RadioButton</a:t>
            </a:r>
            <a:r>
              <a:rPr lang="fr-FR" dirty="0" smtClean="0"/>
              <a:t>). </a:t>
            </a:r>
          </a:p>
          <a:p>
            <a:r>
              <a:rPr lang="fr-FR" dirty="0"/>
              <a:t>La propriété </a:t>
            </a:r>
            <a:r>
              <a:rPr lang="fr-FR" dirty="0" err="1" smtClean="0"/>
              <a:t>selected</a:t>
            </a:r>
            <a:r>
              <a:rPr lang="fr-FR" dirty="0" smtClean="0"/>
              <a:t> indique </a:t>
            </a:r>
            <a:r>
              <a:rPr lang="fr-FR" dirty="0"/>
              <a:t>si l'option est sélectionnée ou non. </a:t>
            </a:r>
            <a:endParaRPr lang="fr-FR" dirty="0" smtClean="0"/>
          </a:p>
          <a:p>
            <a:r>
              <a:rPr lang="fr-FR" dirty="0"/>
              <a:t>La propriété </a:t>
            </a:r>
            <a:r>
              <a:rPr lang="fr-FR" dirty="0" err="1" smtClean="0"/>
              <a:t>graphic</a:t>
            </a:r>
            <a:r>
              <a:rPr lang="fr-FR" dirty="0" smtClean="0"/>
              <a:t> permet </a:t>
            </a:r>
            <a:r>
              <a:rPr lang="fr-FR" dirty="0"/>
              <a:t>d'ajouter au libellé un composant </a:t>
            </a:r>
            <a:r>
              <a:rPr lang="fr-FR" dirty="0" smtClean="0"/>
              <a:t>complémentaire (généralement </a:t>
            </a:r>
            <a:r>
              <a:rPr lang="fr-FR" dirty="0"/>
              <a:t>un graphique de petite </a:t>
            </a:r>
            <a:r>
              <a:rPr lang="fr-FR" dirty="0" smtClean="0"/>
              <a:t>taille). </a:t>
            </a:r>
          </a:p>
          <a:p>
            <a:pPr lvl="1"/>
            <a:r>
              <a:rPr lang="fr-FR" b="1" dirty="0"/>
              <a:t>Création </a:t>
            </a:r>
            <a:r>
              <a:rPr lang="fr-FR" dirty="0" smtClean="0"/>
              <a:t>d'une </a:t>
            </a:r>
            <a:r>
              <a:rPr lang="fr-FR" dirty="0"/>
              <a:t>option de menu de type </a:t>
            </a:r>
            <a:r>
              <a:rPr lang="fr-FR" i="1" dirty="0" smtClean="0"/>
              <a:t>radio </a:t>
            </a:r>
            <a:r>
              <a:rPr lang="fr-FR" dirty="0" smtClean="0"/>
              <a:t>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776" y="5986492"/>
            <a:ext cx="5630176" cy="70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480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Option de menu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Le composant </a:t>
            </a:r>
            <a:r>
              <a:rPr lang="fr-FR" b="1" dirty="0" err="1" smtClean="0"/>
              <a:t>RadioMenuItem</a:t>
            </a:r>
            <a:r>
              <a:rPr lang="fr-FR" b="1" dirty="0" smtClean="0"/>
              <a:t> </a:t>
            </a:r>
            <a:r>
              <a:rPr lang="fr-FR" dirty="0" smtClean="0"/>
              <a:t>ne </a:t>
            </a:r>
            <a:r>
              <a:rPr lang="fr-FR" dirty="0"/>
              <a:t>devrait jamais être utilisé seul </a:t>
            </a:r>
            <a:r>
              <a:rPr lang="fr-FR" dirty="0" smtClean="0"/>
              <a:t>mais </a:t>
            </a:r>
            <a:r>
              <a:rPr lang="fr-FR" dirty="0"/>
              <a:t>faire partie d'un groupe </a:t>
            </a:r>
            <a:r>
              <a:rPr lang="fr-FR" dirty="0" smtClean="0"/>
              <a:t>(comme </a:t>
            </a:r>
            <a:r>
              <a:rPr lang="fr-FR" dirty="0"/>
              <a:t>pour les boutons </a:t>
            </a:r>
            <a:r>
              <a:rPr lang="fr-FR" dirty="0" smtClean="0"/>
              <a:t>radios). </a:t>
            </a:r>
          </a:p>
          <a:p>
            <a:r>
              <a:rPr lang="fr-FR" dirty="0"/>
              <a:t>Toutes les options qui font partie du même groupe doivent être </a:t>
            </a:r>
            <a:r>
              <a:rPr lang="fr-FR" dirty="0" smtClean="0"/>
              <a:t>placées </a:t>
            </a:r>
            <a:r>
              <a:rPr lang="fr-FR" dirty="0"/>
              <a:t>dans un objet commun de type </a:t>
            </a:r>
            <a:r>
              <a:rPr lang="fr-FR" dirty="0" err="1" smtClean="0"/>
              <a:t>ToggleGroup</a:t>
            </a:r>
            <a:r>
              <a:rPr lang="fr-FR" dirty="0" smtClean="0"/>
              <a:t> (</a:t>
            </a:r>
            <a:r>
              <a:rPr lang="fr-FR" dirty="0" err="1" smtClean="0"/>
              <a:t>toggleGroup</a:t>
            </a:r>
            <a:r>
              <a:rPr lang="fr-FR" dirty="0" smtClean="0"/>
              <a:t> est </a:t>
            </a:r>
            <a:r>
              <a:rPr lang="fr-FR" dirty="0"/>
              <a:t>une propriété du composant </a:t>
            </a:r>
            <a:r>
              <a:rPr lang="fr-FR" dirty="0" err="1" smtClean="0"/>
              <a:t>RadioMenuItem</a:t>
            </a:r>
            <a:r>
              <a:rPr lang="fr-FR" dirty="0" smtClean="0"/>
              <a:t>). 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/>
              <a:t>Pour le </a:t>
            </a:r>
            <a:r>
              <a:rPr lang="fr-FR" b="1" dirty="0" smtClean="0"/>
              <a:t>traitement </a:t>
            </a:r>
            <a:r>
              <a:rPr lang="fr-FR" b="1" dirty="0"/>
              <a:t>des </a:t>
            </a:r>
            <a:r>
              <a:rPr lang="fr-FR" b="1" dirty="0" smtClean="0"/>
              <a:t>événements</a:t>
            </a:r>
            <a:r>
              <a:rPr lang="fr-FR" dirty="0" smtClean="0"/>
              <a:t>, </a:t>
            </a:r>
            <a:r>
              <a:rPr lang="fr-FR" dirty="0"/>
              <a:t>toutes les indications et </a:t>
            </a:r>
            <a:r>
              <a:rPr lang="fr-FR" dirty="0" smtClean="0"/>
              <a:t>remarques </a:t>
            </a:r>
            <a:r>
              <a:rPr lang="fr-FR" dirty="0"/>
              <a:t>formulées pour le </a:t>
            </a:r>
            <a:r>
              <a:rPr lang="fr-FR" dirty="0" smtClean="0"/>
              <a:t>composant </a:t>
            </a:r>
            <a:r>
              <a:rPr lang="fr-FR" dirty="0" err="1" smtClean="0"/>
              <a:t>CheckMenuItem</a:t>
            </a:r>
            <a:r>
              <a:rPr lang="fr-FR" dirty="0" smtClean="0"/>
              <a:t> (voir diapo précédentes) s'appliquent </a:t>
            </a:r>
            <a:r>
              <a:rPr lang="fr-FR" dirty="0"/>
              <a:t>aussi au composant </a:t>
            </a:r>
            <a:r>
              <a:rPr lang="fr-FR" dirty="0" err="1" smtClean="0"/>
              <a:t>RadioMenuItem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803" y="3820630"/>
            <a:ext cx="4301825" cy="76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2513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Option de menu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 composant </a:t>
            </a:r>
            <a:r>
              <a:rPr lang="fr-FR" b="1" dirty="0" err="1" smtClean="0"/>
              <a:t>CustomMenuItem</a:t>
            </a:r>
            <a:r>
              <a:rPr lang="fr-FR" b="1" dirty="0" smtClean="0"/>
              <a:t> </a:t>
            </a:r>
            <a:r>
              <a:rPr lang="fr-FR" dirty="0" smtClean="0"/>
              <a:t>permet </a:t>
            </a:r>
            <a:r>
              <a:rPr lang="fr-FR" dirty="0"/>
              <a:t>de traiter n'importe quel </a:t>
            </a:r>
            <a:r>
              <a:rPr lang="fr-FR" dirty="0" err="1" smtClean="0"/>
              <a:t>noeud</a:t>
            </a:r>
            <a:r>
              <a:rPr lang="fr-FR" dirty="0" smtClean="0"/>
              <a:t> (</a:t>
            </a:r>
            <a:r>
              <a:rPr lang="fr-FR" dirty="0" err="1" smtClean="0"/>
              <a:t>Node</a:t>
            </a:r>
            <a:r>
              <a:rPr lang="fr-FR" dirty="0" smtClean="0"/>
              <a:t>) </a:t>
            </a:r>
            <a:r>
              <a:rPr lang="fr-FR" dirty="0"/>
              <a:t>d'un graphe de scène comme un élément de menu. </a:t>
            </a:r>
            <a:endParaRPr lang="fr-FR" dirty="0" smtClean="0"/>
          </a:p>
          <a:p>
            <a:r>
              <a:rPr lang="fr-FR" dirty="0"/>
              <a:t>Exemple </a:t>
            </a:r>
            <a:r>
              <a:rPr lang="fr-FR" dirty="0" smtClean="0"/>
              <a:t>d'un </a:t>
            </a:r>
            <a:r>
              <a:rPr lang="fr-FR" dirty="0"/>
              <a:t>curseur </a:t>
            </a:r>
            <a:r>
              <a:rPr lang="fr-FR" i="1" dirty="0" smtClean="0"/>
              <a:t>(</a:t>
            </a:r>
            <a:r>
              <a:rPr lang="fr-FR" i="1" dirty="0" err="1" smtClean="0"/>
              <a:t>Slider</a:t>
            </a:r>
            <a:r>
              <a:rPr lang="fr-FR" i="1" dirty="0" smtClean="0"/>
              <a:t>) </a:t>
            </a:r>
            <a:r>
              <a:rPr lang="fr-FR" dirty="0" smtClean="0"/>
              <a:t>placé </a:t>
            </a:r>
            <a:r>
              <a:rPr lang="fr-FR" dirty="0"/>
              <a:t>dans un menu : 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La </a:t>
            </a:r>
            <a:r>
              <a:rPr lang="fr-FR" dirty="0" err="1" smtClean="0"/>
              <a:t>propriétéhide</a:t>
            </a:r>
            <a:r>
              <a:rPr lang="fr-FR" dirty="0" smtClean="0"/>
              <a:t> </a:t>
            </a:r>
            <a:r>
              <a:rPr lang="fr-FR" dirty="0" err="1" smtClean="0"/>
              <a:t>OnClick</a:t>
            </a:r>
            <a:r>
              <a:rPr lang="fr-FR" dirty="0" smtClean="0"/>
              <a:t> permet </a:t>
            </a:r>
            <a:r>
              <a:rPr lang="fr-FR" dirty="0"/>
              <a:t>d'indiquer </a:t>
            </a:r>
            <a:r>
              <a:rPr lang="fr-FR" dirty="0" smtClean="0"/>
              <a:t>si </a:t>
            </a:r>
            <a:r>
              <a:rPr lang="fr-FR" dirty="0"/>
              <a:t>le composant et </a:t>
            </a:r>
            <a:r>
              <a:rPr lang="fr-FR" dirty="0" smtClean="0"/>
              <a:t>toutes les </a:t>
            </a:r>
            <a:r>
              <a:rPr lang="fr-FR" dirty="0"/>
              <a:t>autres options </a:t>
            </a:r>
            <a:r>
              <a:rPr lang="fr-FR" dirty="0" smtClean="0"/>
              <a:t>visibles </a:t>
            </a:r>
            <a:r>
              <a:rPr lang="fr-FR" dirty="0"/>
              <a:t>doivent être masquées lorsqu'on </a:t>
            </a:r>
            <a:r>
              <a:rPr lang="fr-FR" dirty="0" smtClean="0"/>
              <a:t>clique </a:t>
            </a:r>
            <a:r>
              <a:rPr lang="fr-FR" dirty="0"/>
              <a:t>sur </a:t>
            </a:r>
            <a:r>
              <a:rPr lang="fr-FR" dirty="0" smtClean="0"/>
              <a:t>cet </a:t>
            </a:r>
            <a:r>
              <a:rPr lang="fr-FR" dirty="0"/>
              <a:t>élément </a:t>
            </a:r>
            <a:r>
              <a:rPr lang="fr-FR" dirty="0" smtClean="0"/>
              <a:t>(</a:t>
            </a:r>
            <a:r>
              <a:rPr lang="fr-FR" dirty="0" err="1" smtClean="0"/>
              <a:t>true</a:t>
            </a:r>
            <a:r>
              <a:rPr lang="fr-FR" dirty="0" smtClean="0"/>
              <a:t> par défaut). </a:t>
            </a:r>
          </a:p>
          <a:p>
            <a:r>
              <a:rPr lang="fr-FR" dirty="0"/>
              <a:t>Les événements du composant inséré dans </a:t>
            </a:r>
            <a:r>
              <a:rPr lang="fr-FR" dirty="0" smtClean="0"/>
              <a:t>le </a:t>
            </a:r>
            <a:r>
              <a:rPr lang="fr-FR" dirty="0"/>
              <a:t>menu doivent naturellement être gérés.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237" y="3176459"/>
            <a:ext cx="5055973" cy="93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2884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Option de menu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Il est possible de grouper visuellement les options de menu en </a:t>
            </a:r>
            <a:r>
              <a:rPr lang="fr-FR" dirty="0" smtClean="0"/>
              <a:t>séparant </a:t>
            </a:r>
            <a:r>
              <a:rPr lang="fr-FR" dirty="0"/>
              <a:t>les différents groupes d'options par une ligne horizontale. </a:t>
            </a:r>
            <a:endParaRPr lang="fr-FR" dirty="0" smtClean="0"/>
          </a:p>
          <a:p>
            <a:r>
              <a:rPr lang="fr-FR" dirty="0"/>
              <a:t>Le composant </a:t>
            </a:r>
            <a:r>
              <a:rPr lang="fr-FR" b="1" dirty="0" err="1" smtClean="0"/>
              <a:t>SeparatorMenuItem</a:t>
            </a:r>
            <a:r>
              <a:rPr lang="fr-FR" b="1" dirty="0" smtClean="0"/>
              <a:t> </a:t>
            </a:r>
            <a:r>
              <a:rPr lang="fr-FR" dirty="0" smtClean="0"/>
              <a:t>(qui </a:t>
            </a:r>
            <a:r>
              <a:rPr lang="fr-FR" dirty="0"/>
              <a:t>est une </a:t>
            </a:r>
            <a:r>
              <a:rPr lang="fr-FR" dirty="0" smtClean="0"/>
              <a:t>sous-classe </a:t>
            </a:r>
            <a:r>
              <a:rPr lang="fr-FR" dirty="0"/>
              <a:t>de </a:t>
            </a:r>
            <a:r>
              <a:rPr lang="fr-FR" dirty="0" err="1" smtClean="0"/>
              <a:t>CustomMenuItem</a:t>
            </a:r>
            <a:r>
              <a:rPr lang="fr-FR" dirty="0" smtClean="0"/>
              <a:t>) </a:t>
            </a:r>
            <a:r>
              <a:rPr lang="fr-FR" dirty="0"/>
              <a:t>permet de créer un tel séparateur. </a:t>
            </a:r>
            <a:endParaRPr lang="fr-FR" dirty="0" smtClean="0"/>
          </a:p>
          <a:p>
            <a:r>
              <a:rPr lang="fr-FR" dirty="0"/>
              <a:t>Pour chaque séparateur, il faut créer un nouvel objet </a:t>
            </a:r>
            <a:r>
              <a:rPr lang="fr-FR" dirty="0" smtClean="0"/>
              <a:t>(on </a:t>
            </a:r>
            <a:r>
              <a:rPr lang="fr-FR" dirty="0"/>
              <a:t>ne peut </a:t>
            </a:r>
            <a:r>
              <a:rPr lang="fr-FR" dirty="0" smtClean="0"/>
              <a:t>as ajouter </a:t>
            </a:r>
            <a:r>
              <a:rPr lang="fr-FR" dirty="0"/>
              <a:t>plusieurs fois un même </a:t>
            </a:r>
            <a:r>
              <a:rPr lang="fr-FR" dirty="0" smtClean="0"/>
              <a:t>séparateur).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865" y="4637003"/>
            <a:ext cx="5287405" cy="11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0462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Menu contextuel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Les menus contextuels </a:t>
            </a:r>
            <a:r>
              <a:rPr lang="fr-FR" i="1" dirty="0" smtClean="0"/>
              <a:t>(</a:t>
            </a:r>
            <a:r>
              <a:rPr lang="fr-FR" i="1" dirty="0" err="1" smtClean="0"/>
              <a:t>popup</a:t>
            </a:r>
            <a:r>
              <a:rPr lang="fr-FR" i="1" dirty="0" smtClean="0"/>
              <a:t> menu</a:t>
            </a:r>
            <a:r>
              <a:rPr lang="fr-FR" i="1" dirty="0"/>
              <a:t>) </a:t>
            </a:r>
            <a:r>
              <a:rPr lang="fr-FR" dirty="0" smtClean="0"/>
              <a:t>se </a:t>
            </a:r>
            <a:r>
              <a:rPr lang="fr-FR" dirty="0"/>
              <a:t>construisent de la même </a:t>
            </a:r>
            <a:r>
              <a:rPr lang="fr-FR" dirty="0" smtClean="0"/>
              <a:t>manière </a:t>
            </a:r>
            <a:r>
              <a:rPr lang="fr-FR" dirty="0"/>
              <a:t>que les menus déroulants mais les différents options du </a:t>
            </a:r>
            <a:r>
              <a:rPr lang="fr-FR" dirty="0" smtClean="0"/>
              <a:t>menu </a:t>
            </a:r>
            <a:r>
              <a:rPr lang="fr-FR" dirty="0"/>
              <a:t>sont assemblées dans un composant </a:t>
            </a:r>
            <a:r>
              <a:rPr lang="fr-FR" b="1" dirty="0" err="1" smtClean="0"/>
              <a:t>ContextMenu</a:t>
            </a:r>
            <a:r>
              <a:rPr lang="fr-FR" b="1" dirty="0" smtClean="0"/>
              <a:t> </a:t>
            </a:r>
            <a:r>
              <a:rPr lang="fr-FR" dirty="0" smtClean="0"/>
              <a:t>(</a:t>
            </a:r>
            <a:r>
              <a:rPr lang="fr-FR" dirty="0"/>
              <a:t>au lieu </a:t>
            </a:r>
            <a:r>
              <a:rPr lang="fr-FR" dirty="0" smtClean="0"/>
              <a:t>de créer </a:t>
            </a:r>
            <a:r>
              <a:rPr lang="fr-FR" dirty="0"/>
              <a:t>des </a:t>
            </a:r>
            <a:r>
              <a:rPr lang="fr-FR" dirty="0" smtClean="0"/>
              <a:t>en-têtes </a:t>
            </a:r>
            <a:r>
              <a:rPr lang="fr-FR" dirty="0"/>
              <a:t>de menus et de les ajouter dans un </a:t>
            </a:r>
            <a:r>
              <a:rPr lang="fr-FR" dirty="0" err="1" smtClean="0"/>
              <a:t>MenuBar</a:t>
            </a:r>
            <a:r>
              <a:rPr lang="fr-FR" dirty="0" smtClean="0"/>
              <a:t>). </a:t>
            </a:r>
          </a:p>
          <a:p>
            <a:r>
              <a:rPr lang="fr-FR" dirty="0"/>
              <a:t>Instructions pour gérer un menu contextuel : </a:t>
            </a:r>
            <a:endParaRPr lang="fr-FR" dirty="0" smtClean="0"/>
          </a:p>
          <a:p>
            <a:pPr lvl="1"/>
            <a:r>
              <a:rPr lang="fr-FR" b="1" dirty="0"/>
              <a:t>Création </a:t>
            </a:r>
            <a:r>
              <a:rPr lang="fr-FR" dirty="0" smtClean="0"/>
              <a:t>du </a:t>
            </a:r>
            <a:r>
              <a:rPr lang="fr-FR" dirty="0"/>
              <a:t>menu contextuel </a:t>
            </a:r>
            <a:r>
              <a:rPr lang="fr-FR" dirty="0" smtClean="0"/>
              <a:t>: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L'</a:t>
            </a:r>
            <a:r>
              <a:rPr lang="fr-FR" b="1" dirty="0" smtClean="0"/>
              <a:t>ajout </a:t>
            </a:r>
            <a:r>
              <a:rPr lang="fr-FR" b="1" dirty="0"/>
              <a:t>des options de menus </a:t>
            </a:r>
            <a:r>
              <a:rPr lang="fr-FR" dirty="0" smtClean="0"/>
              <a:t>peut </a:t>
            </a:r>
            <a:r>
              <a:rPr lang="fr-FR" dirty="0"/>
              <a:t>se faire de manière individuelle </a:t>
            </a:r>
            <a:r>
              <a:rPr lang="fr-FR" dirty="0" smtClean="0"/>
              <a:t>(</a:t>
            </a:r>
            <a:r>
              <a:rPr lang="fr-FR" dirty="0"/>
              <a:t>en séquence) ou collective : 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r>
              <a:rPr lang="fr-FR" dirty="0"/>
              <a:t>Des </a:t>
            </a:r>
            <a:r>
              <a:rPr lang="fr-FR" b="1" dirty="0" smtClean="0"/>
              <a:t>sous-menus </a:t>
            </a:r>
            <a:r>
              <a:rPr lang="fr-FR" dirty="0" smtClean="0"/>
              <a:t>peuvent </a:t>
            </a:r>
            <a:r>
              <a:rPr lang="fr-FR" dirty="0"/>
              <a:t>également être créés dans un menu </a:t>
            </a:r>
            <a:r>
              <a:rPr lang="fr-FR" dirty="0" smtClean="0"/>
              <a:t>contextuel </a:t>
            </a:r>
            <a:r>
              <a:rPr lang="fr-FR" dirty="0"/>
              <a:t>en </a:t>
            </a:r>
            <a:r>
              <a:rPr lang="fr-FR" dirty="0" smtClean="0"/>
              <a:t>imbriquant </a:t>
            </a:r>
            <a:r>
              <a:rPr lang="fr-FR" dirty="0"/>
              <a:t>des composants de type </a:t>
            </a:r>
            <a:r>
              <a:rPr lang="fr-FR" dirty="0" smtClean="0"/>
              <a:t>Menu (de </a:t>
            </a:r>
            <a:r>
              <a:rPr lang="fr-FR" dirty="0"/>
              <a:t>la même </a:t>
            </a:r>
            <a:r>
              <a:rPr lang="fr-FR" dirty="0" smtClean="0"/>
              <a:t>manière </a:t>
            </a:r>
            <a:r>
              <a:rPr lang="fr-FR" dirty="0"/>
              <a:t>que pour les menus </a:t>
            </a:r>
            <a:r>
              <a:rPr lang="fr-FR" dirty="0" smtClean="0"/>
              <a:t>déroulants).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472" y="3563251"/>
            <a:ext cx="5474172" cy="28737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593" y="4685656"/>
            <a:ext cx="5789655" cy="51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2722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Menu contextuel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L'association des menus contextuels aux composants peut se faire </a:t>
            </a:r>
            <a:r>
              <a:rPr lang="fr-FR" dirty="0" smtClean="0"/>
              <a:t>de </a:t>
            </a:r>
            <a:r>
              <a:rPr lang="fr-FR" dirty="0"/>
              <a:t>deux manières. </a:t>
            </a:r>
            <a:endParaRPr lang="fr-FR" dirty="0" smtClean="0"/>
          </a:p>
          <a:p>
            <a:r>
              <a:rPr lang="fr-FR" dirty="0"/>
              <a:t>Pour les composants qui sont </a:t>
            </a:r>
            <a:r>
              <a:rPr lang="fr-FR" dirty="0" smtClean="0"/>
              <a:t>des </a:t>
            </a:r>
            <a:r>
              <a:rPr lang="fr-FR" b="1" dirty="0" smtClean="0"/>
              <a:t>sous-classes </a:t>
            </a:r>
            <a:r>
              <a:rPr lang="fr-FR" b="1" dirty="0"/>
              <a:t>de </a:t>
            </a:r>
            <a:r>
              <a:rPr lang="fr-FR" b="1" dirty="0" smtClean="0"/>
              <a:t>Control</a:t>
            </a:r>
            <a:r>
              <a:rPr lang="fr-FR" dirty="0" smtClean="0"/>
              <a:t>, </a:t>
            </a:r>
            <a:r>
              <a:rPr lang="fr-FR" dirty="0"/>
              <a:t>le plus </a:t>
            </a:r>
            <a:r>
              <a:rPr lang="fr-FR" dirty="0" smtClean="0"/>
              <a:t>simple </a:t>
            </a:r>
            <a:r>
              <a:rPr lang="fr-FR" dirty="0"/>
              <a:t>est d'utiliser la propriété </a:t>
            </a:r>
            <a:r>
              <a:rPr lang="fr-FR" dirty="0" err="1" smtClean="0"/>
              <a:t>contextMenu</a:t>
            </a:r>
            <a:r>
              <a:rPr lang="fr-FR" dirty="0" smtClean="0"/>
              <a:t>. 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/>
              <a:t>Pour les </a:t>
            </a:r>
            <a:r>
              <a:rPr lang="fr-FR" b="1" dirty="0" smtClean="0"/>
              <a:t>autres </a:t>
            </a:r>
            <a:r>
              <a:rPr lang="fr-FR" b="1" dirty="0"/>
              <a:t>composants </a:t>
            </a:r>
            <a:r>
              <a:rPr lang="fr-FR" dirty="0" smtClean="0"/>
              <a:t>et </a:t>
            </a:r>
            <a:r>
              <a:rPr lang="fr-FR" dirty="0"/>
              <a:t>notamment les </a:t>
            </a:r>
            <a:r>
              <a:rPr lang="fr-FR" b="1" dirty="0" smtClean="0"/>
              <a:t>conteneur</a:t>
            </a:r>
            <a:r>
              <a:rPr lang="fr-FR" dirty="0" smtClean="0"/>
              <a:t>s (sous-classes de Pane), </a:t>
            </a:r>
            <a:r>
              <a:rPr lang="fr-FR" dirty="0"/>
              <a:t>il faut gérer l'événement provoqué par le </a:t>
            </a:r>
            <a:r>
              <a:rPr lang="fr-FR" dirty="0" smtClean="0"/>
              <a:t>clic-droit </a:t>
            </a:r>
            <a:r>
              <a:rPr lang="fr-FR" dirty="0"/>
              <a:t>de la souris </a:t>
            </a:r>
            <a:r>
              <a:rPr lang="fr-FR" dirty="0" smtClean="0"/>
              <a:t>et </a:t>
            </a:r>
            <a:r>
              <a:rPr lang="fr-FR" dirty="0"/>
              <a:t>utiliser la méthode </a:t>
            </a:r>
            <a:r>
              <a:rPr lang="fr-FR" dirty="0" smtClean="0"/>
              <a:t>show</a:t>
            </a:r>
            <a:r>
              <a:rPr lang="fr-FR" dirty="0"/>
              <a:t>() </a:t>
            </a:r>
            <a:r>
              <a:rPr lang="fr-FR" dirty="0" smtClean="0"/>
              <a:t>pour </a:t>
            </a:r>
            <a:r>
              <a:rPr lang="fr-FR" dirty="0"/>
              <a:t>afficher le menu </a:t>
            </a:r>
            <a:r>
              <a:rPr lang="fr-FR" dirty="0" smtClean="0"/>
              <a:t>(à </a:t>
            </a:r>
            <a:r>
              <a:rPr lang="fr-FR" dirty="0"/>
              <a:t>la position du </a:t>
            </a:r>
            <a:r>
              <a:rPr lang="fr-FR" dirty="0" smtClean="0"/>
              <a:t>clic).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580" y="3542527"/>
            <a:ext cx="5131787" cy="68116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102" y="5368096"/>
            <a:ext cx="5077082" cy="146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3740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Raccourcis clavier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Il est souvent souhaitable que certaines actions que l'on peut </a:t>
            </a:r>
            <a:r>
              <a:rPr lang="fr-FR" dirty="0" smtClean="0"/>
              <a:t>déclencher </a:t>
            </a:r>
            <a:r>
              <a:rPr lang="fr-FR" dirty="0"/>
              <a:t>avec la souris puissent être également déclenchées à </a:t>
            </a:r>
            <a:r>
              <a:rPr lang="fr-FR" dirty="0" smtClean="0"/>
              <a:t>l'aide </a:t>
            </a:r>
            <a:r>
              <a:rPr lang="fr-FR" dirty="0"/>
              <a:t>du clavier. </a:t>
            </a:r>
            <a:endParaRPr lang="fr-FR" dirty="0" smtClean="0"/>
          </a:p>
          <a:p>
            <a:r>
              <a:rPr lang="fr-FR" dirty="0"/>
              <a:t>C'est le rôle des </a:t>
            </a:r>
            <a:r>
              <a:rPr lang="fr-FR" b="1" dirty="0" smtClean="0"/>
              <a:t>raccourcis </a:t>
            </a:r>
            <a:r>
              <a:rPr lang="fr-FR" b="1" dirty="0"/>
              <a:t>clavier </a:t>
            </a:r>
            <a:r>
              <a:rPr lang="fr-FR" dirty="0" smtClean="0"/>
              <a:t>qui </a:t>
            </a:r>
            <a:r>
              <a:rPr lang="fr-FR" dirty="0"/>
              <a:t>existent sous deux formes </a:t>
            </a:r>
            <a:r>
              <a:rPr lang="fr-FR" dirty="0" smtClean="0"/>
              <a:t>principales </a:t>
            </a:r>
            <a:r>
              <a:rPr lang="fr-FR" dirty="0"/>
              <a:t>: </a:t>
            </a:r>
            <a:endParaRPr lang="fr-FR" dirty="0" smtClean="0"/>
          </a:p>
          <a:p>
            <a:pPr lvl="1"/>
            <a:r>
              <a:rPr lang="fr-FR" dirty="0"/>
              <a:t>Les </a:t>
            </a:r>
            <a:r>
              <a:rPr lang="fr-FR" b="1" dirty="0" smtClean="0"/>
              <a:t>mnémoniques </a:t>
            </a:r>
          </a:p>
          <a:p>
            <a:pPr lvl="2"/>
            <a:r>
              <a:rPr lang="fr-FR" dirty="0"/>
              <a:t>Activation du composant en pressant sur une touche spécifique qui dépend </a:t>
            </a:r>
            <a:r>
              <a:rPr lang="fr-FR" dirty="0" smtClean="0"/>
              <a:t>de </a:t>
            </a:r>
            <a:r>
              <a:rPr lang="fr-FR" dirty="0"/>
              <a:t>la plateforme (touche </a:t>
            </a:r>
            <a:r>
              <a:rPr lang="fr-FR" i="1" dirty="0" smtClean="0"/>
              <a:t>Alt </a:t>
            </a:r>
            <a:r>
              <a:rPr lang="fr-FR" dirty="0" smtClean="0"/>
              <a:t>sur </a:t>
            </a:r>
            <a:r>
              <a:rPr lang="fr-FR" i="1" dirty="0" smtClean="0"/>
              <a:t>Windows</a:t>
            </a:r>
            <a:r>
              <a:rPr lang="fr-FR" dirty="0" smtClean="0"/>
              <a:t>) </a:t>
            </a:r>
            <a:r>
              <a:rPr lang="fr-FR" dirty="0"/>
              <a:t>associée à un </a:t>
            </a:r>
            <a:r>
              <a:rPr lang="fr-FR" dirty="0" smtClean="0"/>
              <a:t>autre </a:t>
            </a:r>
            <a:r>
              <a:rPr lang="fr-FR" dirty="0"/>
              <a:t>caractère </a:t>
            </a:r>
            <a:r>
              <a:rPr lang="fr-FR" dirty="0" smtClean="0"/>
              <a:t>(</a:t>
            </a:r>
            <a:r>
              <a:rPr lang="fr-FR" dirty="0"/>
              <a:t>généralement alphanumérique). </a:t>
            </a:r>
            <a:endParaRPr lang="fr-FR" dirty="0" smtClean="0"/>
          </a:p>
          <a:p>
            <a:pPr lvl="2"/>
            <a:r>
              <a:rPr lang="fr-FR" dirty="0"/>
              <a:t>Les mnémoniques sont associés à des composants qui possède un libellé et </a:t>
            </a:r>
            <a:r>
              <a:rPr lang="fr-FR" dirty="0" smtClean="0"/>
              <a:t>le </a:t>
            </a:r>
            <a:r>
              <a:rPr lang="fr-FR" dirty="0"/>
              <a:t>caractère associé au mnémonique est généralement souligné. </a:t>
            </a:r>
            <a:endParaRPr lang="fr-FR" dirty="0" smtClean="0"/>
          </a:p>
          <a:p>
            <a:pPr lvl="1"/>
            <a:r>
              <a:rPr lang="fr-FR" dirty="0"/>
              <a:t>Les </a:t>
            </a:r>
            <a:r>
              <a:rPr lang="fr-FR" b="1" dirty="0" smtClean="0"/>
              <a:t>accélérateurs </a:t>
            </a:r>
          </a:p>
          <a:p>
            <a:pPr lvl="2"/>
            <a:r>
              <a:rPr lang="fr-FR" dirty="0"/>
              <a:t>Activation de l'action associée à une option de menu par une combinaison </a:t>
            </a:r>
            <a:r>
              <a:rPr lang="fr-FR" dirty="0" smtClean="0"/>
              <a:t>unique </a:t>
            </a:r>
            <a:r>
              <a:rPr lang="fr-FR" dirty="0"/>
              <a:t>de touches du clavier.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656834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Mnémonique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Des </a:t>
            </a:r>
            <a:r>
              <a:rPr lang="fr-FR" b="1" dirty="0" smtClean="0"/>
              <a:t>mnémoniques </a:t>
            </a:r>
            <a:r>
              <a:rPr lang="fr-FR" dirty="0" smtClean="0"/>
              <a:t>peuvent </a:t>
            </a:r>
            <a:r>
              <a:rPr lang="fr-FR" dirty="0"/>
              <a:t>être associés à tous les composants </a:t>
            </a:r>
            <a:r>
              <a:rPr lang="fr-FR" dirty="0" smtClean="0"/>
              <a:t>possédant </a:t>
            </a:r>
            <a:r>
              <a:rPr lang="fr-FR" dirty="0"/>
              <a:t>un libellé </a:t>
            </a:r>
            <a:r>
              <a:rPr lang="fr-FR" dirty="0" smtClean="0"/>
              <a:t>(sous-classes </a:t>
            </a:r>
            <a:r>
              <a:rPr lang="fr-FR" dirty="0"/>
              <a:t>de </a:t>
            </a:r>
            <a:r>
              <a:rPr lang="fr-FR" dirty="0" err="1" smtClean="0"/>
              <a:t>Labeled</a:t>
            </a:r>
            <a:r>
              <a:rPr lang="fr-FR" dirty="0" smtClean="0"/>
              <a:t>) </a:t>
            </a:r>
            <a:r>
              <a:rPr lang="fr-FR" dirty="0"/>
              <a:t>ainsi qu'aux menus et </a:t>
            </a:r>
            <a:r>
              <a:rPr lang="fr-FR" dirty="0" smtClean="0"/>
              <a:t>aux </a:t>
            </a:r>
            <a:r>
              <a:rPr lang="fr-FR" dirty="0"/>
              <a:t>différentes options de menus. </a:t>
            </a:r>
            <a:endParaRPr lang="fr-FR" dirty="0" smtClean="0"/>
          </a:p>
          <a:p>
            <a:r>
              <a:rPr lang="fr-FR" dirty="0"/>
              <a:t>Pour ces composants, la propriété booléenne </a:t>
            </a:r>
            <a:r>
              <a:rPr lang="fr-FR" dirty="0" err="1" smtClean="0"/>
              <a:t>mnemonicParsing</a:t>
            </a:r>
            <a:r>
              <a:rPr lang="fr-FR" dirty="0" smtClean="0"/>
              <a:t> indique </a:t>
            </a:r>
            <a:r>
              <a:rPr lang="fr-FR" dirty="0"/>
              <a:t>si le </a:t>
            </a:r>
            <a:r>
              <a:rPr lang="fr-FR" b="1" dirty="0" smtClean="0"/>
              <a:t>caractère </a:t>
            </a:r>
            <a:r>
              <a:rPr lang="fr-FR" b="1" dirty="0"/>
              <a:t>souligné </a:t>
            </a:r>
            <a:r>
              <a:rPr lang="fr-FR" dirty="0" smtClean="0"/>
              <a:t>'</a:t>
            </a:r>
            <a:r>
              <a:rPr lang="fr-FR" b="1" dirty="0" smtClean="0"/>
              <a:t>_</a:t>
            </a:r>
            <a:r>
              <a:rPr lang="fr-FR" dirty="0" smtClean="0"/>
              <a:t>' </a:t>
            </a:r>
            <a:r>
              <a:rPr lang="fr-FR" b="1" dirty="0" smtClean="0"/>
              <a:t>dans </a:t>
            </a:r>
            <a:r>
              <a:rPr lang="fr-FR" b="1" dirty="0"/>
              <a:t>le libellé </a:t>
            </a:r>
            <a:r>
              <a:rPr lang="fr-FR" dirty="0" smtClean="0"/>
              <a:t>du </a:t>
            </a:r>
            <a:r>
              <a:rPr lang="fr-FR" dirty="0"/>
              <a:t>composant </a:t>
            </a:r>
            <a:r>
              <a:rPr lang="fr-FR" dirty="0" smtClean="0"/>
              <a:t>doit </a:t>
            </a:r>
            <a:r>
              <a:rPr lang="fr-FR" dirty="0"/>
              <a:t>être considéré comme l'annonce d'un mnémonique pour le </a:t>
            </a:r>
            <a:r>
              <a:rPr lang="fr-FR" dirty="0" smtClean="0"/>
              <a:t>caractère </a:t>
            </a:r>
            <a:r>
              <a:rPr lang="fr-FR" dirty="0"/>
              <a:t>suivant. 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/>
              <a:t>La propriété </a:t>
            </a:r>
            <a:r>
              <a:rPr lang="fr-FR" dirty="0" err="1" smtClean="0"/>
              <a:t>mnemonicParsing</a:t>
            </a:r>
            <a:r>
              <a:rPr lang="fr-FR" dirty="0" smtClean="0"/>
              <a:t> est </a:t>
            </a:r>
            <a:r>
              <a:rPr lang="fr-FR" dirty="0"/>
              <a:t>à </a:t>
            </a:r>
            <a:r>
              <a:rPr lang="fr-FR" dirty="0" err="1" smtClean="0"/>
              <a:t>true</a:t>
            </a:r>
            <a:r>
              <a:rPr lang="fr-FR" dirty="0" smtClean="0"/>
              <a:t> par défaut </a:t>
            </a:r>
            <a:r>
              <a:rPr lang="fr-FR" dirty="0"/>
              <a:t>pour la plupart des composants.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016" y="4215070"/>
            <a:ext cx="3869596" cy="77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0126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Accélérateur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Des </a:t>
            </a:r>
            <a:r>
              <a:rPr lang="fr-FR" b="1" dirty="0" smtClean="0"/>
              <a:t>accélérateurs </a:t>
            </a:r>
            <a:r>
              <a:rPr lang="fr-FR" dirty="0" smtClean="0"/>
              <a:t>peuvent </a:t>
            </a:r>
            <a:r>
              <a:rPr lang="fr-FR" dirty="0"/>
              <a:t>être associés à tous les composants de </a:t>
            </a:r>
            <a:r>
              <a:rPr lang="fr-FR" dirty="0" smtClean="0"/>
              <a:t>type Menu (c'est </a:t>
            </a:r>
            <a:r>
              <a:rPr lang="fr-FR" dirty="0"/>
              <a:t>rarement </a:t>
            </a:r>
            <a:r>
              <a:rPr lang="fr-FR" dirty="0" smtClean="0"/>
              <a:t>utile) </a:t>
            </a:r>
            <a:r>
              <a:rPr lang="fr-FR" dirty="0"/>
              <a:t>et aux différentes options de menus </a:t>
            </a:r>
            <a:r>
              <a:rPr lang="fr-FR" dirty="0" err="1" smtClean="0"/>
              <a:t>MenuItem</a:t>
            </a:r>
            <a:r>
              <a:rPr lang="fr-FR" dirty="0" smtClean="0"/>
              <a:t>, </a:t>
            </a:r>
            <a:r>
              <a:rPr lang="fr-FR" dirty="0" err="1" smtClean="0"/>
              <a:t>CheckMenuItem</a:t>
            </a:r>
            <a:r>
              <a:rPr lang="fr-FR" dirty="0" smtClean="0"/>
              <a:t>, … </a:t>
            </a:r>
          </a:p>
          <a:p>
            <a:r>
              <a:rPr lang="fr-FR" dirty="0"/>
              <a:t>Pour ces composants, la propriété </a:t>
            </a:r>
            <a:r>
              <a:rPr lang="fr-FR" dirty="0" err="1" smtClean="0"/>
              <a:t>accelerator</a:t>
            </a:r>
            <a:r>
              <a:rPr lang="fr-FR" dirty="0" smtClean="0"/>
              <a:t>, </a:t>
            </a:r>
            <a:r>
              <a:rPr lang="fr-FR" dirty="0"/>
              <a:t>qui est de </a:t>
            </a:r>
            <a:r>
              <a:rPr lang="fr-FR" dirty="0" smtClean="0"/>
              <a:t>type </a:t>
            </a:r>
            <a:r>
              <a:rPr lang="fr-FR" dirty="0" err="1" smtClean="0"/>
              <a:t>KeyCombination</a:t>
            </a:r>
            <a:r>
              <a:rPr lang="fr-FR" dirty="0" smtClean="0"/>
              <a:t> indique </a:t>
            </a:r>
            <a:r>
              <a:rPr lang="fr-FR" dirty="0"/>
              <a:t>la combinaison de touches qui permet de </a:t>
            </a:r>
            <a:r>
              <a:rPr lang="fr-FR" dirty="0" smtClean="0"/>
              <a:t>déclencher </a:t>
            </a:r>
            <a:r>
              <a:rPr lang="fr-FR" dirty="0"/>
              <a:t>l'action associée. </a:t>
            </a:r>
            <a:endParaRPr lang="fr-FR" dirty="0" smtClean="0"/>
          </a:p>
          <a:p>
            <a:r>
              <a:rPr lang="fr-FR" dirty="0"/>
              <a:t>Il existe différentes manières de créer des objets de type </a:t>
            </a:r>
            <a:r>
              <a:rPr lang="fr-FR" dirty="0" err="1" smtClean="0"/>
              <a:t>KeyCombination</a:t>
            </a:r>
            <a:r>
              <a:rPr lang="fr-FR" dirty="0" smtClean="0"/>
              <a:t>. </a:t>
            </a:r>
            <a:r>
              <a:rPr lang="fr-FR" dirty="0"/>
              <a:t>Une des plus simples est d'utiliser la méthode </a:t>
            </a:r>
            <a:r>
              <a:rPr lang="fr-FR" dirty="0" smtClean="0"/>
              <a:t>statique </a:t>
            </a:r>
            <a:r>
              <a:rPr lang="fr-FR" dirty="0" err="1" smtClean="0"/>
              <a:t>keyCombination</a:t>
            </a:r>
            <a:r>
              <a:rPr lang="fr-FR" dirty="0" smtClean="0"/>
              <a:t>("</a:t>
            </a:r>
            <a:r>
              <a:rPr lang="fr-FR" i="1" dirty="0" smtClean="0"/>
              <a:t>key-pattern</a:t>
            </a:r>
            <a:r>
              <a:rPr lang="fr-FR" dirty="0" smtClean="0"/>
              <a:t>") qui </a:t>
            </a:r>
            <a:r>
              <a:rPr lang="fr-FR" dirty="0"/>
              <a:t>prend en paramètre </a:t>
            </a:r>
            <a:r>
              <a:rPr lang="fr-FR" dirty="0" smtClean="0"/>
              <a:t>une </a:t>
            </a:r>
            <a:r>
              <a:rPr lang="fr-FR" dirty="0"/>
              <a:t>chaîne de caractères qui sera interprétée. </a:t>
            </a:r>
            <a:endParaRPr lang="fr-FR" dirty="0" smtClean="0"/>
          </a:p>
          <a:p>
            <a:pPr lvl="1"/>
            <a:r>
              <a:rPr lang="fr-FR" dirty="0"/>
              <a:t>Cette chaîne de caractères comprendra un ou plusieurs </a:t>
            </a:r>
            <a:r>
              <a:rPr lang="fr-FR" i="1" dirty="0" smtClean="0"/>
              <a:t>modificateurs </a:t>
            </a:r>
            <a:r>
              <a:rPr lang="fr-FR" dirty="0" smtClean="0"/>
              <a:t>et </a:t>
            </a:r>
            <a:r>
              <a:rPr lang="fr-FR" dirty="0"/>
              <a:t>un </a:t>
            </a:r>
            <a:r>
              <a:rPr lang="fr-FR" dirty="0" smtClean="0"/>
              <a:t>caractère </a:t>
            </a:r>
            <a:r>
              <a:rPr lang="fr-FR" dirty="0"/>
              <a:t>séparés par le symbole plus </a:t>
            </a:r>
            <a:r>
              <a:rPr lang="fr-FR" dirty="0" smtClean="0"/>
              <a:t>'</a:t>
            </a:r>
            <a:r>
              <a:rPr lang="fr-FR" b="1" dirty="0" smtClean="0"/>
              <a:t>+</a:t>
            </a:r>
            <a:r>
              <a:rPr lang="fr-FR" dirty="0" smtClean="0"/>
              <a:t>' </a:t>
            </a:r>
          </a:p>
          <a:p>
            <a:pPr lvl="1"/>
            <a:r>
              <a:rPr lang="fr-FR" dirty="0"/>
              <a:t>Modificateurs possibles : </a:t>
            </a:r>
            <a:r>
              <a:rPr lang="fr-FR" dirty="0" smtClean="0"/>
              <a:t>Shift, Ctrl, Alt, Meta, </a:t>
            </a:r>
            <a:r>
              <a:rPr lang="fr-FR" dirty="0" err="1" smtClean="0"/>
              <a:t>Shortcut</a:t>
            </a:r>
            <a:r>
              <a:rPr lang="fr-FR" dirty="0" smtClean="0"/>
              <a:t> </a:t>
            </a:r>
          </a:p>
          <a:p>
            <a:pPr lvl="1"/>
            <a:r>
              <a:rPr lang="fr-FR" dirty="0"/>
              <a:t>Exemples : </a:t>
            </a:r>
            <a:r>
              <a:rPr lang="fr-FR" dirty="0" smtClean="0"/>
              <a:t>"</a:t>
            </a:r>
            <a:r>
              <a:rPr lang="fr-FR" dirty="0" err="1" smtClean="0"/>
              <a:t>Shift+A</a:t>
            </a:r>
            <a:r>
              <a:rPr lang="fr-FR" dirty="0" smtClean="0"/>
              <a:t>", "</a:t>
            </a:r>
            <a:r>
              <a:rPr lang="fr-FR" dirty="0" err="1" smtClean="0"/>
              <a:t>Ctrl+S</a:t>
            </a:r>
            <a:r>
              <a:rPr lang="fr-FR" dirty="0" smtClean="0"/>
              <a:t>", "</a:t>
            </a:r>
            <a:r>
              <a:rPr lang="fr-FR" dirty="0" err="1" smtClean="0"/>
              <a:t>Alt+Ctrl+M</a:t>
            </a:r>
            <a:r>
              <a:rPr lang="fr-FR" dirty="0" smtClean="0"/>
              <a:t>"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8512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énumerations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On peut s'épargner la notation préfixée </a:t>
            </a:r>
            <a:r>
              <a:rPr lang="fr-FR" dirty="0" smtClean="0"/>
              <a:t>(</a:t>
            </a:r>
            <a:r>
              <a:rPr lang="fr-FR" i="1" dirty="0" err="1" smtClean="0"/>
              <a:t>type</a:t>
            </a:r>
            <a:r>
              <a:rPr lang="fr-FR" dirty="0" err="1" smtClean="0"/>
              <a:t>.</a:t>
            </a:r>
            <a:r>
              <a:rPr lang="fr-FR" i="1" dirty="0" err="1" smtClean="0"/>
              <a:t>constante</a:t>
            </a:r>
            <a:r>
              <a:rPr lang="fr-FR" dirty="0" smtClean="0"/>
              <a:t>) </a:t>
            </a:r>
            <a:r>
              <a:rPr lang="fr-FR" dirty="0"/>
              <a:t>en </a:t>
            </a:r>
            <a:r>
              <a:rPr lang="fr-FR" dirty="0" smtClean="0"/>
              <a:t>joutant une </a:t>
            </a:r>
            <a:r>
              <a:rPr lang="fr-FR" dirty="0"/>
              <a:t>importation statique des éléments du type énuméré. </a:t>
            </a:r>
            <a:endParaRPr lang="fr-FR" dirty="0" smtClean="0"/>
          </a:p>
          <a:p>
            <a:r>
              <a:rPr lang="fr-FR" dirty="0"/>
              <a:t>Exemple d'utilisation avec importation statique des constantes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417" y="3300026"/>
            <a:ext cx="6472109" cy="216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3649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Accélérateur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 les touches spéciales </a:t>
            </a:r>
            <a:r>
              <a:rPr lang="fr-FR" dirty="0" smtClean="0"/>
              <a:t>(</a:t>
            </a:r>
            <a:r>
              <a:rPr lang="fr-FR" i="1" dirty="0" smtClean="0"/>
              <a:t>Enter</a:t>
            </a:r>
            <a:r>
              <a:rPr lang="fr-FR" dirty="0" smtClean="0"/>
              <a:t>, </a:t>
            </a:r>
            <a:r>
              <a:rPr lang="fr-FR" i="1" dirty="0" smtClean="0"/>
              <a:t>Home</a:t>
            </a:r>
            <a:r>
              <a:rPr lang="fr-FR" dirty="0" smtClean="0"/>
              <a:t>, </a:t>
            </a:r>
            <a:r>
              <a:rPr lang="fr-FR" i="1" dirty="0" err="1" smtClean="0"/>
              <a:t>Page_Up</a:t>
            </a:r>
            <a:r>
              <a:rPr lang="fr-FR" dirty="0" smtClean="0"/>
              <a:t>, …), </a:t>
            </a:r>
            <a:r>
              <a:rPr lang="fr-FR" dirty="0"/>
              <a:t>la classe </a:t>
            </a:r>
            <a:r>
              <a:rPr lang="fr-FR" dirty="0" err="1" smtClean="0"/>
              <a:t>KeyCode</a:t>
            </a:r>
            <a:r>
              <a:rPr lang="fr-FR" dirty="0" smtClean="0"/>
              <a:t> définit </a:t>
            </a:r>
            <a:r>
              <a:rPr lang="fr-FR" dirty="0"/>
              <a:t>des constantes énumérées représentant les </a:t>
            </a:r>
            <a:r>
              <a:rPr lang="fr-FR" dirty="0" smtClean="0"/>
              <a:t>différentes </a:t>
            </a:r>
            <a:r>
              <a:rPr lang="fr-FR" dirty="0"/>
              <a:t>touches du clavier. Le nom de ces constantes peut </a:t>
            </a:r>
            <a:r>
              <a:rPr lang="fr-FR" dirty="0" smtClean="0"/>
              <a:t>généralement </a:t>
            </a:r>
            <a:r>
              <a:rPr lang="fr-FR" dirty="0"/>
              <a:t>être utilisé dans la chaîne de caractères passée à la </a:t>
            </a:r>
            <a:r>
              <a:rPr lang="fr-FR" dirty="0" smtClean="0"/>
              <a:t>méthode </a:t>
            </a:r>
            <a:r>
              <a:rPr lang="fr-FR" dirty="0" err="1" smtClean="0"/>
              <a:t>keyCombination</a:t>
            </a:r>
            <a:r>
              <a:rPr lang="fr-FR" dirty="0" smtClean="0"/>
              <a:t>(). </a:t>
            </a:r>
          </a:p>
          <a:p>
            <a:r>
              <a:rPr lang="fr-FR" dirty="0"/>
              <a:t>La classe </a:t>
            </a:r>
            <a:r>
              <a:rPr lang="fr-FR" dirty="0" err="1" smtClean="0"/>
              <a:t>KeyCodeCombination</a:t>
            </a:r>
            <a:r>
              <a:rPr lang="fr-FR" dirty="0" smtClean="0"/>
              <a:t> peut également </a:t>
            </a:r>
            <a:r>
              <a:rPr lang="fr-FR" dirty="0"/>
              <a:t>être utilisée pour </a:t>
            </a:r>
            <a:r>
              <a:rPr lang="fr-FR" dirty="0" smtClean="0"/>
              <a:t>réer </a:t>
            </a:r>
            <a:r>
              <a:rPr lang="fr-FR" dirty="0"/>
              <a:t>des </a:t>
            </a:r>
            <a:r>
              <a:rPr lang="fr-FR" dirty="0" smtClean="0"/>
              <a:t>combinaisons </a:t>
            </a:r>
            <a:r>
              <a:rPr lang="fr-FR" dirty="0"/>
              <a:t>de touches </a:t>
            </a:r>
            <a:r>
              <a:rPr lang="fr-FR" dirty="0" smtClean="0"/>
              <a:t>(voir exemple) </a:t>
            </a:r>
          </a:p>
          <a:p>
            <a:r>
              <a:rPr lang="fr-FR" dirty="0"/>
              <a:t>Exemples de création d'accélérateurs </a:t>
            </a:r>
            <a:r>
              <a:rPr lang="fr-FR" dirty="0" smtClean="0"/>
              <a:t>sur </a:t>
            </a:r>
            <a:r>
              <a:rPr lang="fr-FR" dirty="0"/>
              <a:t>des options de menu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314" y="4998022"/>
            <a:ext cx="6967924" cy="145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7726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MenuButton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 composant </a:t>
            </a:r>
            <a:r>
              <a:rPr lang="fr-FR" b="1" dirty="0" err="1" smtClean="0"/>
              <a:t>MenuButton</a:t>
            </a:r>
            <a:r>
              <a:rPr lang="fr-FR" b="1" dirty="0" smtClean="0"/>
              <a:t> </a:t>
            </a:r>
            <a:r>
              <a:rPr lang="fr-FR" dirty="0" smtClean="0"/>
              <a:t>est </a:t>
            </a:r>
            <a:r>
              <a:rPr lang="fr-FR" dirty="0"/>
              <a:t>un bouton qui affiche un menu </a:t>
            </a:r>
            <a:r>
              <a:rPr lang="fr-FR" i="1" dirty="0" err="1" smtClean="0"/>
              <a:t>popup</a:t>
            </a:r>
            <a:r>
              <a:rPr lang="fr-FR" i="1" dirty="0" smtClean="0"/>
              <a:t> </a:t>
            </a:r>
            <a:r>
              <a:rPr lang="fr-FR" dirty="0" smtClean="0"/>
              <a:t>lorsqu'il </a:t>
            </a:r>
            <a:r>
              <a:rPr lang="fr-FR" dirty="0"/>
              <a:t>est cliqué (à la manière d'un menu contextuel). </a:t>
            </a:r>
            <a:endParaRPr lang="fr-FR" dirty="0" smtClean="0"/>
          </a:p>
          <a:p>
            <a:r>
              <a:rPr lang="fr-FR" dirty="0"/>
              <a:t>C'est une </a:t>
            </a:r>
            <a:r>
              <a:rPr lang="fr-FR" dirty="0" smtClean="0"/>
              <a:t>sous-classe </a:t>
            </a:r>
            <a:r>
              <a:rPr lang="fr-FR" dirty="0"/>
              <a:t>de </a:t>
            </a:r>
            <a:r>
              <a:rPr lang="fr-FR" dirty="0" err="1" smtClean="0"/>
              <a:t>ButtonBase</a:t>
            </a:r>
            <a:r>
              <a:rPr lang="fr-FR" dirty="0" smtClean="0"/>
              <a:t> et </a:t>
            </a:r>
            <a:r>
              <a:rPr lang="fr-FR" dirty="0"/>
              <a:t>son API est très proche de </a:t>
            </a:r>
            <a:r>
              <a:rPr lang="fr-FR" dirty="0" smtClean="0"/>
              <a:t>elle </a:t>
            </a:r>
            <a:r>
              <a:rPr lang="fr-FR" dirty="0"/>
              <a:t>du </a:t>
            </a:r>
            <a:r>
              <a:rPr lang="fr-FR" dirty="0" smtClean="0"/>
              <a:t>composant Menu. </a:t>
            </a:r>
          </a:p>
          <a:p>
            <a:r>
              <a:rPr lang="fr-FR" dirty="0"/>
              <a:t>La propriété </a:t>
            </a:r>
            <a:r>
              <a:rPr lang="fr-FR" dirty="0" err="1" smtClean="0"/>
              <a:t>popupSide</a:t>
            </a:r>
            <a:r>
              <a:rPr lang="fr-FR" dirty="0" smtClean="0"/>
              <a:t> permet </a:t>
            </a:r>
            <a:r>
              <a:rPr lang="fr-FR" dirty="0"/>
              <a:t>de </a:t>
            </a:r>
            <a:r>
              <a:rPr lang="fr-FR" dirty="0" smtClean="0"/>
              <a:t>définir </a:t>
            </a:r>
            <a:r>
              <a:rPr lang="fr-FR" dirty="0"/>
              <a:t>de quel côté doit s'ouvrir </a:t>
            </a:r>
            <a:r>
              <a:rPr lang="fr-FR" dirty="0" smtClean="0"/>
              <a:t>le menu </a:t>
            </a:r>
            <a:r>
              <a:rPr lang="fr-FR" i="1" dirty="0" err="1" smtClean="0"/>
              <a:t>popup</a:t>
            </a:r>
            <a:r>
              <a:rPr lang="fr-FR" dirty="0" smtClean="0"/>
              <a:t>. </a:t>
            </a:r>
          </a:p>
          <a:p>
            <a:r>
              <a:rPr lang="fr-FR" dirty="0"/>
              <a:t>Exemple </a:t>
            </a:r>
            <a:r>
              <a:rPr lang="fr-FR" dirty="0" smtClean="0"/>
              <a:t>(extrait </a:t>
            </a:r>
            <a:r>
              <a:rPr lang="fr-FR" dirty="0"/>
              <a:t>du </a:t>
            </a:r>
            <a:r>
              <a:rPr lang="fr-FR" dirty="0" smtClean="0"/>
              <a:t>code) </a:t>
            </a:r>
            <a:r>
              <a:rPr lang="fr-FR" dirty="0"/>
              <a:t>: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853" y="2477090"/>
            <a:ext cx="1886478" cy="167356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305" y="4868635"/>
            <a:ext cx="7946554" cy="137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5275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SplitMenuButton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 composant </a:t>
            </a:r>
            <a:r>
              <a:rPr lang="fr-FR" b="1" dirty="0" err="1" smtClean="0"/>
              <a:t>SplitMenuButton</a:t>
            </a:r>
            <a:r>
              <a:rPr lang="fr-FR" b="1" dirty="0" smtClean="0"/>
              <a:t> </a:t>
            </a:r>
            <a:r>
              <a:rPr lang="fr-FR" dirty="0" smtClean="0"/>
              <a:t>est </a:t>
            </a:r>
            <a:r>
              <a:rPr lang="fr-FR" dirty="0"/>
              <a:t>une sorte de combinaison du </a:t>
            </a:r>
            <a:r>
              <a:rPr lang="fr-FR" dirty="0" smtClean="0"/>
              <a:t>composant </a:t>
            </a:r>
            <a:r>
              <a:rPr lang="fr-FR" dirty="0" err="1" smtClean="0"/>
              <a:t>Button</a:t>
            </a:r>
            <a:r>
              <a:rPr lang="fr-FR" dirty="0" smtClean="0"/>
              <a:t> et </a:t>
            </a:r>
            <a:r>
              <a:rPr lang="fr-FR" dirty="0"/>
              <a:t>du composant </a:t>
            </a:r>
            <a:r>
              <a:rPr lang="fr-FR" dirty="0" err="1" smtClean="0"/>
              <a:t>MenuButton</a:t>
            </a:r>
            <a:r>
              <a:rPr lang="fr-FR" dirty="0" smtClean="0"/>
              <a:t> (dont </a:t>
            </a:r>
            <a:r>
              <a:rPr lang="fr-FR" dirty="0"/>
              <a:t>il est une </a:t>
            </a:r>
            <a:r>
              <a:rPr lang="fr-FR" dirty="0" smtClean="0"/>
              <a:t>sous-classe). </a:t>
            </a:r>
          </a:p>
          <a:p>
            <a:r>
              <a:rPr lang="fr-FR" dirty="0"/>
              <a:t>La zone du bouton est divisée en 2 parties : </a:t>
            </a:r>
            <a:endParaRPr lang="fr-FR" dirty="0" smtClean="0"/>
          </a:p>
          <a:p>
            <a:pPr lvl="1"/>
            <a:r>
              <a:rPr lang="fr-FR" dirty="0"/>
              <a:t>Une </a:t>
            </a:r>
            <a:r>
              <a:rPr lang="fr-FR" b="1" dirty="0" smtClean="0"/>
              <a:t>zone </a:t>
            </a:r>
            <a:r>
              <a:rPr lang="fr-FR" b="1" dirty="0"/>
              <a:t>avec un libellé </a:t>
            </a:r>
            <a:r>
              <a:rPr lang="fr-FR" dirty="0" smtClean="0"/>
              <a:t>qui </a:t>
            </a:r>
            <a:r>
              <a:rPr lang="fr-FR" dirty="0"/>
              <a:t>agit comme un </a:t>
            </a:r>
            <a:r>
              <a:rPr lang="fr-FR" dirty="0" smtClean="0"/>
              <a:t>bouton </a:t>
            </a:r>
            <a:r>
              <a:rPr lang="fr-FR" dirty="0"/>
              <a:t>ordinaire en déclenchant </a:t>
            </a:r>
            <a:r>
              <a:rPr lang="fr-FR" dirty="0" smtClean="0"/>
              <a:t>ne </a:t>
            </a:r>
            <a:r>
              <a:rPr lang="fr-FR" dirty="0"/>
              <a:t>action </a:t>
            </a:r>
            <a:r>
              <a:rPr lang="fr-FR" dirty="0" smtClean="0"/>
              <a:t>lorsqu'on </a:t>
            </a:r>
            <a:r>
              <a:rPr lang="fr-FR" dirty="0"/>
              <a:t>clique sur cette partie (code </a:t>
            </a:r>
            <a:r>
              <a:rPr lang="fr-FR" dirty="0" smtClean="0"/>
              <a:t>associé </a:t>
            </a:r>
            <a:r>
              <a:rPr lang="fr-FR" dirty="0"/>
              <a:t>à la méthode </a:t>
            </a:r>
            <a:r>
              <a:rPr lang="fr-FR" dirty="0" err="1" smtClean="0"/>
              <a:t>setOnAction</a:t>
            </a:r>
            <a:r>
              <a:rPr lang="fr-FR" dirty="0" smtClean="0"/>
              <a:t>(…)). </a:t>
            </a:r>
          </a:p>
          <a:p>
            <a:pPr lvl="1"/>
            <a:r>
              <a:rPr lang="fr-FR" dirty="0"/>
              <a:t>Une </a:t>
            </a:r>
            <a:r>
              <a:rPr lang="fr-FR" b="1" dirty="0" smtClean="0"/>
              <a:t>zone </a:t>
            </a:r>
            <a:r>
              <a:rPr lang="fr-FR" b="1" dirty="0"/>
              <a:t>de menu </a:t>
            </a:r>
            <a:r>
              <a:rPr lang="fr-FR" dirty="0" smtClean="0"/>
              <a:t>qui </a:t>
            </a:r>
            <a:r>
              <a:rPr lang="fr-FR" dirty="0"/>
              <a:t>peut être activée en </a:t>
            </a:r>
            <a:r>
              <a:rPr lang="fr-FR" dirty="0" smtClean="0"/>
              <a:t>cliquant </a:t>
            </a:r>
            <a:r>
              <a:rPr lang="fr-FR" dirty="0"/>
              <a:t>dessus ou en utilisant les </a:t>
            </a:r>
            <a:r>
              <a:rPr lang="fr-FR" dirty="0"/>
              <a:t>t</a:t>
            </a:r>
            <a:r>
              <a:rPr lang="fr-FR" dirty="0" smtClean="0"/>
              <a:t>ouches "</a:t>
            </a:r>
            <a:r>
              <a:rPr lang="fr-FR" dirty="0"/>
              <a:t>curseurs" du clavier et qui fonctionne </a:t>
            </a:r>
            <a:r>
              <a:rPr lang="fr-FR" dirty="0" smtClean="0"/>
              <a:t>comme </a:t>
            </a:r>
            <a:r>
              <a:rPr lang="fr-FR" dirty="0"/>
              <a:t>le composant </a:t>
            </a:r>
            <a:r>
              <a:rPr lang="fr-FR" dirty="0" err="1" smtClean="0"/>
              <a:t>MenuButton</a:t>
            </a:r>
            <a:r>
              <a:rPr lang="fr-FR" dirty="0" smtClean="0"/>
              <a:t> en ouvrant </a:t>
            </a:r>
            <a:r>
              <a:rPr lang="fr-FR" dirty="0"/>
              <a:t>un menu dans une fenêtre </a:t>
            </a:r>
            <a:r>
              <a:rPr lang="fr-FR" i="1" dirty="0" err="1" smtClean="0"/>
              <a:t>popup</a:t>
            </a:r>
            <a:r>
              <a:rPr lang="fr-FR" dirty="0" smtClean="0"/>
              <a:t>. </a:t>
            </a:r>
          </a:p>
          <a:p>
            <a:r>
              <a:rPr lang="fr-FR" dirty="0"/>
              <a:t>La dernière sélection qui a été effectuée </a:t>
            </a:r>
            <a:r>
              <a:rPr lang="fr-FR" dirty="0" smtClean="0"/>
              <a:t>dans </a:t>
            </a:r>
            <a:r>
              <a:rPr lang="fr-FR" dirty="0"/>
              <a:t>le menu n'est pas </a:t>
            </a:r>
            <a:r>
              <a:rPr lang="fr-FR" dirty="0" smtClean="0"/>
              <a:t>automatiquement associée </a:t>
            </a:r>
            <a:r>
              <a:rPr lang="fr-FR" dirty="0"/>
              <a:t>à l'action du bouton.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853" y="2755041"/>
            <a:ext cx="1978597" cy="15203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342" y="4341798"/>
            <a:ext cx="2014108" cy="153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5418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ChoiceBox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 composant </a:t>
            </a:r>
            <a:r>
              <a:rPr lang="fr-FR" b="1" dirty="0" err="1" smtClean="0"/>
              <a:t>ChoiceBox</a:t>
            </a:r>
            <a:r>
              <a:rPr lang="fr-FR" b="1" dirty="0" smtClean="0"/>
              <a:t> </a:t>
            </a:r>
            <a:r>
              <a:rPr lang="fr-FR" dirty="0" smtClean="0"/>
              <a:t>permet </a:t>
            </a:r>
            <a:r>
              <a:rPr lang="fr-FR" dirty="0"/>
              <a:t>de présenter à l'utilisateur une </a:t>
            </a:r>
            <a:r>
              <a:rPr lang="fr-FR" dirty="0" smtClean="0"/>
              <a:t>liste </a:t>
            </a:r>
            <a:r>
              <a:rPr lang="fr-FR" dirty="0"/>
              <a:t>d'éléments dans laquelle il peut en sélectionner un. </a:t>
            </a:r>
            <a:endParaRPr lang="fr-FR" dirty="0" smtClean="0"/>
          </a:p>
          <a:p>
            <a:r>
              <a:rPr lang="fr-FR" dirty="0"/>
              <a:t>Le composant se présente au départ sous la forme d'un bouton et, </a:t>
            </a:r>
            <a:r>
              <a:rPr lang="fr-FR" dirty="0" smtClean="0"/>
              <a:t>lorsqu'on </a:t>
            </a:r>
            <a:r>
              <a:rPr lang="fr-FR" dirty="0"/>
              <a:t>clique dessus, les éléments sont affichés sous la forme </a:t>
            </a:r>
            <a:r>
              <a:rPr lang="fr-FR" dirty="0" smtClean="0"/>
              <a:t>d'une </a:t>
            </a:r>
            <a:r>
              <a:rPr lang="fr-FR" dirty="0"/>
              <a:t>liste déroulante. </a:t>
            </a:r>
            <a:endParaRPr lang="fr-FR" dirty="0" smtClean="0"/>
          </a:p>
          <a:p>
            <a:r>
              <a:rPr lang="fr-FR" dirty="0"/>
              <a:t>L'élément actuellement sélectionné est affiché en libellé lorsque la </a:t>
            </a:r>
            <a:r>
              <a:rPr lang="fr-FR" dirty="0" smtClean="0"/>
              <a:t>liste </a:t>
            </a:r>
            <a:r>
              <a:rPr lang="fr-FR" dirty="0"/>
              <a:t>est </a:t>
            </a:r>
            <a:r>
              <a:rPr lang="fr-FR" i="1" dirty="0" smtClean="0"/>
              <a:t>fermée </a:t>
            </a:r>
            <a:r>
              <a:rPr lang="fr-FR" i="1" dirty="0"/>
              <a:t>(enroulée</a:t>
            </a:r>
            <a:r>
              <a:rPr lang="fr-FR" i="1" dirty="0" smtClean="0"/>
              <a:t>)</a:t>
            </a:r>
            <a:r>
              <a:rPr lang="fr-FR" dirty="0" smtClean="0"/>
              <a:t>. </a:t>
            </a:r>
          </a:p>
          <a:p>
            <a:r>
              <a:rPr lang="fr-FR" dirty="0"/>
              <a:t>Ce composant est à réserver pour la sélection de listes relativement </a:t>
            </a:r>
            <a:r>
              <a:rPr lang="fr-FR" dirty="0" smtClean="0"/>
              <a:t>courtes </a:t>
            </a:r>
            <a:r>
              <a:rPr lang="fr-FR" dirty="0"/>
              <a:t>car il n'y a pas de </a:t>
            </a:r>
            <a:r>
              <a:rPr lang="fr-FR" i="1" dirty="0" smtClean="0"/>
              <a:t>scrolling </a:t>
            </a:r>
            <a:r>
              <a:rPr lang="fr-FR" dirty="0" smtClean="0"/>
              <a:t>possible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/>
              <a:t>Par défaut, il n'y a pas d'élément sélectionné au départ. </a:t>
            </a:r>
            <a:endParaRPr lang="fr-FR" dirty="0" smtClean="0"/>
          </a:p>
          <a:p>
            <a:r>
              <a:rPr lang="fr-FR" dirty="0"/>
              <a:t>Le type du composant est </a:t>
            </a:r>
            <a:r>
              <a:rPr lang="fr-FR" dirty="0" smtClean="0"/>
              <a:t>générique </a:t>
            </a:r>
            <a:r>
              <a:rPr lang="fr-FR" dirty="0" err="1" smtClean="0"/>
              <a:t>ChoiceBox</a:t>
            </a:r>
            <a:r>
              <a:rPr lang="fr-FR" dirty="0" smtClean="0"/>
              <a:t>&lt;T&gt;, T étant </a:t>
            </a:r>
            <a:r>
              <a:rPr lang="fr-FR" dirty="0"/>
              <a:t>le type </a:t>
            </a:r>
            <a:r>
              <a:rPr lang="fr-FR" dirty="0" smtClean="0"/>
              <a:t>des </a:t>
            </a:r>
            <a:r>
              <a:rPr lang="fr-FR" dirty="0"/>
              <a:t>éléments de la liste.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306059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ChoiceBox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Quelques propriétés du composant </a:t>
            </a:r>
            <a:r>
              <a:rPr lang="fr-FR" dirty="0" err="1" smtClean="0"/>
              <a:t>ChoiceBox</a:t>
            </a:r>
            <a:r>
              <a:rPr lang="fr-FR" dirty="0" smtClean="0"/>
              <a:t>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209" y="2914256"/>
            <a:ext cx="6922745" cy="353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6139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ChoiceBox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avec une liste de chaînes de caractères </a:t>
            </a:r>
            <a:r>
              <a:rPr lang="fr-FR" dirty="0" smtClean="0"/>
              <a:t>(choix </a:t>
            </a:r>
            <a:r>
              <a:rPr lang="fr-FR" dirty="0"/>
              <a:t>d'une </a:t>
            </a:r>
            <a:r>
              <a:rPr lang="fr-FR" dirty="0" smtClean="0"/>
              <a:t>langue).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96" y="4612289"/>
            <a:ext cx="2051780" cy="169081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817" y="4612289"/>
            <a:ext cx="2055183" cy="172865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421" y="4612288"/>
            <a:ext cx="2100484" cy="172865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538" y="2721894"/>
            <a:ext cx="6612924" cy="122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5585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ChoiceBox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Si l'on souhaite effectuer une action lors d'un changement de </a:t>
            </a:r>
            <a:r>
              <a:rPr lang="fr-FR" dirty="0" smtClean="0"/>
              <a:t>sélection</a:t>
            </a:r>
            <a:r>
              <a:rPr lang="fr-FR" dirty="0"/>
              <a:t>, il faut enregistrer un gestionnaire d'événement sur le </a:t>
            </a:r>
            <a:r>
              <a:rPr lang="fr-FR" dirty="0" smtClean="0"/>
              <a:t>modèle </a:t>
            </a:r>
            <a:r>
              <a:rPr lang="fr-FR" dirty="0"/>
              <a:t>de sélection </a:t>
            </a:r>
            <a:r>
              <a:rPr lang="fr-FR" dirty="0" smtClean="0"/>
              <a:t>(propriété </a:t>
            </a:r>
            <a:r>
              <a:rPr lang="fr-FR" dirty="0" err="1" smtClean="0"/>
              <a:t>selectedItem</a:t>
            </a:r>
            <a:r>
              <a:rPr lang="fr-FR" dirty="0" smtClean="0"/>
              <a:t> ou </a:t>
            </a:r>
            <a:r>
              <a:rPr lang="fr-FR" dirty="0" err="1" smtClean="0"/>
              <a:t>selectedIndex</a:t>
            </a:r>
            <a:r>
              <a:rPr lang="fr-FR" dirty="0" smtClean="0"/>
              <a:t>). 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Identique </a:t>
            </a:r>
            <a:r>
              <a:rPr lang="fr-FR" dirty="0"/>
              <a:t>mais avec une </a:t>
            </a:r>
            <a:r>
              <a:rPr lang="fr-FR" b="1" dirty="0" smtClean="0"/>
              <a:t>expression </a:t>
            </a:r>
            <a:r>
              <a:rPr lang="fr-FR" b="1" dirty="0"/>
              <a:t>lambda </a:t>
            </a:r>
            <a:r>
              <a:rPr lang="fr-FR" dirty="0" smtClean="0"/>
              <a:t>: 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32" y="3036415"/>
            <a:ext cx="6231613" cy="169210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968" y="5427455"/>
            <a:ext cx="6567102" cy="107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2914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ComboBox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Le composant </a:t>
            </a:r>
            <a:r>
              <a:rPr lang="fr-FR" b="1" dirty="0" err="1" smtClean="0"/>
              <a:t>ComboBox</a:t>
            </a:r>
            <a:r>
              <a:rPr lang="fr-FR" b="1" dirty="0" smtClean="0"/>
              <a:t>&lt;T&gt; </a:t>
            </a:r>
            <a:r>
              <a:rPr lang="fr-FR" dirty="0" smtClean="0"/>
              <a:t>est </a:t>
            </a:r>
            <a:r>
              <a:rPr lang="fr-FR" dirty="0"/>
              <a:t>assez similaire au composant </a:t>
            </a:r>
            <a:r>
              <a:rPr lang="fr-FR" dirty="0" err="1" smtClean="0"/>
              <a:t>ChoiceBox</a:t>
            </a:r>
            <a:r>
              <a:rPr lang="fr-FR" dirty="0" smtClean="0"/>
              <a:t> et </a:t>
            </a:r>
            <a:r>
              <a:rPr lang="fr-FR" dirty="0"/>
              <a:t>permet de présenter à l'utilisateur une liste d'éléments </a:t>
            </a:r>
            <a:r>
              <a:rPr lang="fr-FR" dirty="0" smtClean="0"/>
              <a:t>(</a:t>
            </a:r>
            <a:r>
              <a:rPr lang="fr-FR" dirty="0"/>
              <a:t>de type </a:t>
            </a:r>
            <a:r>
              <a:rPr lang="fr-FR" b="1" dirty="0" smtClean="0"/>
              <a:t>T</a:t>
            </a:r>
            <a:r>
              <a:rPr lang="fr-FR" dirty="0" smtClean="0"/>
              <a:t>) </a:t>
            </a:r>
            <a:r>
              <a:rPr lang="fr-FR" dirty="0"/>
              <a:t>dans laquelle il pourra en sélectionner un. </a:t>
            </a:r>
            <a:endParaRPr lang="fr-FR" dirty="0" smtClean="0"/>
          </a:p>
          <a:p>
            <a:r>
              <a:rPr lang="fr-FR" dirty="0"/>
              <a:t>Une des différences réside dans le fait que </a:t>
            </a:r>
            <a:r>
              <a:rPr lang="fr-FR" dirty="0" err="1" smtClean="0"/>
              <a:t>ComboBox</a:t>
            </a:r>
            <a:r>
              <a:rPr lang="fr-FR" dirty="0" smtClean="0"/>
              <a:t> permet </a:t>
            </a:r>
            <a:r>
              <a:rPr lang="fr-FR" dirty="0"/>
              <a:t>de </a:t>
            </a:r>
            <a:r>
              <a:rPr lang="fr-FR" b="1" dirty="0" smtClean="0"/>
              <a:t>limiter </a:t>
            </a:r>
            <a:r>
              <a:rPr lang="fr-FR" b="1" dirty="0"/>
              <a:t>le nombre de choix affichés </a:t>
            </a:r>
            <a:r>
              <a:rPr lang="fr-FR" dirty="0" smtClean="0"/>
              <a:t>et </a:t>
            </a:r>
            <a:r>
              <a:rPr lang="fr-FR" dirty="0"/>
              <a:t>offre automatiquement une </a:t>
            </a:r>
            <a:r>
              <a:rPr lang="fr-FR" b="1" dirty="0" smtClean="0"/>
              <a:t>barre </a:t>
            </a:r>
            <a:r>
              <a:rPr lang="fr-FR" b="1" dirty="0"/>
              <a:t>de défilement </a:t>
            </a:r>
            <a:r>
              <a:rPr lang="fr-FR" dirty="0" smtClean="0"/>
              <a:t>(</a:t>
            </a:r>
            <a:r>
              <a:rPr lang="fr-FR" dirty="0"/>
              <a:t>ascenseur) pour naviguer dans la liste. </a:t>
            </a:r>
            <a:endParaRPr lang="fr-FR" dirty="0" smtClean="0"/>
          </a:p>
          <a:p>
            <a:r>
              <a:rPr lang="fr-FR" dirty="0"/>
              <a:t>Une autre différence est qu'un </a:t>
            </a:r>
            <a:r>
              <a:rPr lang="fr-FR" dirty="0" err="1" smtClean="0"/>
              <a:t>ComboBox</a:t>
            </a:r>
            <a:r>
              <a:rPr lang="fr-FR" dirty="0" smtClean="0"/>
              <a:t> peut </a:t>
            </a:r>
            <a:r>
              <a:rPr lang="fr-FR" dirty="0"/>
              <a:t>être </a:t>
            </a:r>
            <a:r>
              <a:rPr lang="fr-FR" b="1" dirty="0" smtClean="0"/>
              <a:t>éditable </a:t>
            </a:r>
            <a:r>
              <a:rPr lang="fr-FR" dirty="0" smtClean="0"/>
              <a:t>(l'utilisateur </a:t>
            </a:r>
            <a:r>
              <a:rPr lang="fr-FR" dirty="0"/>
              <a:t>peut saisir une valeur qui ne figure pas dans la </a:t>
            </a:r>
            <a:r>
              <a:rPr lang="fr-FR" dirty="0" smtClean="0"/>
              <a:t>liste). </a:t>
            </a:r>
          </a:p>
          <a:p>
            <a:r>
              <a:rPr lang="fr-FR" dirty="0" err="1"/>
              <a:t>ComboBox</a:t>
            </a:r>
            <a:r>
              <a:rPr lang="fr-FR" dirty="0"/>
              <a:t> </a:t>
            </a:r>
            <a:r>
              <a:rPr lang="fr-FR" dirty="0" smtClean="0"/>
              <a:t>est </a:t>
            </a:r>
            <a:r>
              <a:rPr lang="fr-FR" dirty="0"/>
              <a:t>une </a:t>
            </a:r>
            <a:r>
              <a:rPr lang="fr-FR" dirty="0" smtClean="0"/>
              <a:t>sous-classe </a:t>
            </a:r>
            <a:r>
              <a:rPr lang="fr-FR" dirty="0"/>
              <a:t>de </a:t>
            </a:r>
            <a:r>
              <a:rPr lang="fr-FR" dirty="0" err="1" smtClean="0"/>
              <a:t>ComboBoxBase</a:t>
            </a:r>
            <a:r>
              <a:rPr lang="fr-FR" dirty="0" smtClean="0"/>
              <a:t> qui </a:t>
            </a:r>
            <a:r>
              <a:rPr lang="fr-FR" dirty="0"/>
              <a:t>offre des </a:t>
            </a:r>
            <a:r>
              <a:rPr lang="fr-FR" dirty="0" smtClean="0"/>
              <a:t>propriétés </a:t>
            </a:r>
            <a:r>
              <a:rPr lang="fr-FR" dirty="0"/>
              <a:t>et fonctionnalités de base au composant </a:t>
            </a:r>
            <a:endParaRPr lang="fr-FR" dirty="0" smtClean="0"/>
          </a:p>
          <a:p>
            <a:r>
              <a:rPr lang="fr-FR" dirty="0"/>
              <a:t>La propriété </a:t>
            </a:r>
            <a:r>
              <a:rPr lang="fr-FR" dirty="0" err="1" smtClean="0"/>
              <a:t>onAction</a:t>
            </a:r>
            <a:r>
              <a:rPr lang="fr-FR" dirty="0" smtClean="0"/>
              <a:t> permet </a:t>
            </a:r>
            <a:r>
              <a:rPr lang="fr-FR" dirty="0"/>
              <a:t>d'enregistrer un gestionnaire </a:t>
            </a:r>
            <a:r>
              <a:rPr lang="fr-FR" dirty="0" smtClean="0"/>
              <a:t>d'événement </a:t>
            </a:r>
            <a:r>
              <a:rPr lang="fr-FR" dirty="0"/>
              <a:t>qui sera exécuté lorsque la valeur sélectionnée change </a:t>
            </a:r>
            <a:endParaRPr lang="fr-FR" dirty="0" smtClean="0"/>
          </a:p>
          <a:p>
            <a:r>
              <a:rPr lang="fr-FR" dirty="0"/>
              <a:t>La fonction de saisie automatique </a:t>
            </a:r>
            <a:r>
              <a:rPr lang="fr-FR" i="1" dirty="0" smtClean="0"/>
              <a:t>(</a:t>
            </a:r>
            <a:r>
              <a:rPr lang="fr-FR" i="1" dirty="0" err="1" smtClean="0"/>
              <a:t>autocomplétion</a:t>
            </a:r>
            <a:r>
              <a:rPr lang="fr-FR" i="1" dirty="0" smtClean="0"/>
              <a:t>) </a:t>
            </a:r>
            <a:r>
              <a:rPr lang="fr-FR" dirty="0" smtClean="0"/>
              <a:t>n'est </a:t>
            </a:r>
            <a:r>
              <a:rPr lang="fr-FR" dirty="0"/>
              <a:t>pas </a:t>
            </a:r>
            <a:r>
              <a:rPr lang="fr-FR" dirty="0" smtClean="0"/>
              <a:t>disponible </a:t>
            </a:r>
            <a:r>
              <a:rPr lang="fr-FR" dirty="0"/>
              <a:t>par défaut et doit être codée si elle est souhaitée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924409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ComboBox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Quelques propriétés du composant </a:t>
            </a:r>
            <a:r>
              <a:rPr lang="fr-FR" dirty="0" err="1" smtClean="0"/>
              <a:t>ComboBox</a:t>
            </a:r>
            <a:r>
              <a:rPr lang="fr-FR" dirty="0" smtClean="0"/>
              <a:t>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351" y="2647557"/>
            <a:ext cx="6650897" cy="380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7502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ComboBox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2527630"/>
            <a:ext cx="7420346" cy="392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65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énumerations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 tous les types énumérés, une méthode statique </a:t>
            </a:r>
            <a:r>
              <a:rPr lang="fr-FR" dirty="0" smtClean="0"/>
              <a:t> </a:t>
            </a:r>
            <a:r>
              <a:rPr lang="fr-FR" b="1" dirty="0" smtClean="0"/>
              <a:t>values</a:t>
            </a:r>
            <a:r>
              <a:rPr lang="fr-FR" b="1" dirty="0"/>
              <a:t>() </a:t>
            </a:r>
            <a:r>
              <a:rPr lang="fr-FR" dirty="0" smtClean="0"/>
              <a:t>est implicitement </a:t>
            </a:r>
            <a:r>
              <a:rPr lang="fr-FR" dirty="0"/>
              <a:t>déclarée </a:t>
            </a:r>
            <a:endParaRPr lang="fr-FR" dirty="0" smtClean="0"/>
          </a:p>
          <a:p>
            <a:r>
              <a:rPr lang="fr-FR" dirty="0"/>
              <a:t>Elle retourne un tableau des constantes d'énumération dans leur </a:t>
            </a:r>
            <a:r>
              <a:rPr lang="fr-FR" dirty="0" smtClean="0"/>
              <a:t>ordre </a:t>
            </a:r>
            <a:r>
              <a:rPr lang="fr-FR" dirty="0"/>
              <a:t>de déclaration. </a:t>
            </a:r>
            <a:endParaRPr lang="fr-FR" dirty="0" smtClean="0"/>
          </a:p>
          <a:p>
            <a:r>
              <a:rPr lang="fr-FR" dirty="0"/>
              <a:t>Utile pour parcourir tous les éléments d'un type énuméré : 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/>
              <a:t>Le programme affichera :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472" y="4056620"/>
            <a:ext cx="6262688" cy="172682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469" y="5903009"/>
            <a:ext cx="2725824" cy="30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5978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ComboBox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334" y="1498128"/>
            <a:ext cx="6668402" cy="235471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64" y="4355932"/>
            <a:ext cx="1602658" cy="18492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82" y="4357348"/>
            <a:ext cx="1614577" cy="182944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112" y="4355931"/>
            <a:ext cx="1602050" cy="184328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1197" y="4355932"/>
            <a:ext cx="1571077" cy="183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7204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ListView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Le composant </a:t>
            </a:r>
            <a:r>
              <a:rPr lang="fr-FR" b="1" dirty="0" err="1" smtClean="0"/>
              <a:t>ListView</a:t>
            </a:r>
            <a:r>
              <a:rPr lang="fr-FR" b="1" dirty="0" smtClean="0"/>
              <a:t>&lt;T&gt; </a:t>
            </a:r>
            <a:r>
              <a:rPr lang="fr-FR" dirty="0" smtClean="0"/>
              <a:t>permet </a:t>
            </a:r>
            <a:r>
              <a:rPr lang="fr-FR" dirty="0"/>
              <a:t>d'afficher un ensemble </a:t>
            </a:r>
            <a:r>
              <a:rPr lang="fr-FR" dirty="0" smtClean="0"/>
              <a:t>d'éléments </a:t>
            </a:r>
            <a:r>
              <a:rPr lang="fr-FR" dirty="0"/>
              <a:t>(de type </a:t>
            </a:r>
            <a:r>
              <a:rPr lang="fr-FR" b="1" dirty="0" smtClean="0"/>
              <a:t>T</a:t>
            </a:r>
            <a:r>
              <a:rPr lang="fr-FR" dirty="0" smtClean="0"/>
              <a:t>) </a:t>
            </a:r>
            <a:r>
              <a:rPr lang="fr-FR" dirty="0"/>
              <a:t>sous la forme d'une liste scrollable </a:t>
            </a:r>
            <a:endParaRPr lang="fr-FR" dirty="0" smtClean="0"/>
          </a:p>
          <a:p>
            <a:r>
              <a:rPr lang="fr-FR" dirty="0"/>
              <a:t>Les éléments de la liste peuvent être affichés verticalement </a:t>
            </a:r>
            <a:r>
              <a:rPr lang="fr-FR" dirty="0" smtClean="0"/>
              <a:t>(par défaut) ou horizontalement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/>
              <a:t>L'utilisateur peut sélectionner les éléments </a:t>
            </a:r>
            <a:r>
              <a:rPr lang="fr-FR" dirty="0" smtClean="0"/>
              <a:t>(</a:t>
            </a:r>
            <a:r>
              <a:rPr lang="fr-FR" dirty="0"/>
              <a:t>sélection simple par </a:t>
            </a:r>
            <a:r>
              <a:rPr lang="fr-FR" dirty="0" smtClean="0"/>
              <a:t>défaut</a:t>
            </a:r>
            <a:r>
              <a:rPr lang="fr-FR" dirty="0"/>
              <a:t>, mais sélection multiple </a:t>
            </a:r>
            <a:r>
              <a:rPr lang="fr-FR" dirty="0" smtClean="0"/>
              <a:t>possible) </a:t>
            </a:r>
            <a:r>
              <a:rPr lang="fr-FR" dirty="0"/>
              <a:t>ou interagir avec eux. </a:t>
            </a:r>
            <a:endParaRPr lang="fr-FR" dirty="0" smtClean="0"/>
          </a:p>
          <a:p>
            <a:r>
              <a:rPr lang="fr-FR" dirty="0"/>
              <a:t>Comme pour les </a:t>
            </a:r>
            <a:r>
              <a:rPr lang="fr-FR" dirty="0" err="1" smtClean="0"/>
              <a:t>ComboBox</a:t>
            </a:r>
            <a:r>
              <a:rPr lang="fr-FR" dirty="0" smtClean="0"/>
              <a:t>, </a:t>
            </a:r>
            <a:r>
              <a:rPr lang="fr-FR" dirty="0"/>
              <a:t>les éléments sont enregistrés en interne </a:t>
            </a:r>
            <a:r>
              <a:rPr lang="fr-FR" dirty="0" smtClean="0"/>
              <a:t>dans </a:t>
            </a:r>
            <a:r>
              <a:rPr lang="fr-FR" dirty="0"/>
              <a:t>une collection de type </a:t>
            </a:r>
            <a:r>
              <a:rPr lang="fr-FR" dirty="0" err="1" smtClean="0"/>
              <a:t>ObservableList</a:t>
            </a:r>
            <a:r>
              <a:rPr lang="fr-FR" dirty="0" smtClean="0"/>
              <a:t> (modèle </a:t>
            </a:r>
            <a:r>
              <a:rPr lang="fr-FR" dirty="0"/>
              <a:t>du </a:t>
            </a:r>
            <a:r>
              <a:rPr lang="fr-FR" dirty="0" smtClean="0"/>
              <a:t>composant) qui </a:t>
            </a:r>
            <a:r>
              <a:rPr lang="fr-FR" dirty="0"/>
              <a:t>informe le composant </a:t>
            </a:r>
            <a:r>
              <a:rPr lang="fr-FR" dirty="0" err="1" smtClean="0"/>
              <a:t>ListView</a:t>
            </a:r>
            <a:r>
              <a:rPr lang="fr-FR" dirty="0" smtClean="0"/>
              <a:t> des </a:t>
            </a:r>
            <a:r>
              <a:rPr lang="fr-FR" dirty="0"/>
              <a:t>changements </a:t>
            </a:r>
            <a:r>
              <a:rPr lang="fr-FR" dirty="0" smtClean="0"/>
              <a:t>intervenus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/>
              <a:t>Les éléments de la liste peuvent potentiellement être édités par </a:t>
            </a:r>
            <a:r>
              <a:rPr lang="fr-FR" dirty="0" smtClean="0"/>
              <a:t>l'utilisateur (pour cela</a:t>
            </a:r>
            <a:r>
              <a:rPr lang="fr-FR" dirty="0"/>
              <a:t>, la propriété </a:t>
            </a:r>
            <a:r>
              <a:rPr lang="fr-FR" dirty="0" err="1" smtClean="0"/>
              <a:t>cellFactory</a:t>
            </a:r>
            <a:r>
              <a:rPr lang="fr-FR" dirty="0" smtClean="0"/>
              <a:t> doit </a:t>
            </a:r>
            <a:r>
              <a:rPr lang="fr-FR" dirty="0"/>
              <a:t>avoir été </a:t>
            </a:r>
            <a:r>
              <a:rPr lang="fr-FR" dirty="0" smtClean="0"/>
              <a:t>redéfinie). </a:t>
            </a:r>
          </a:p>
          <a:p>
            <a:r>
              <a:rPr lang="fr-FR" dirty="0"/>
              <a:t>Le nombre d'éléments affichés dépend de la taille préférée </a:t>
            </a:r>
            <a:r>
              <a:rPr lang="fr-FR" dirty="0" smtClean="0"/>
              <a:t>du composant (</a:t>
            </a:r>
            <a:r>
              <a:rPr lang="fr-FR" dirty="0" err="1" smtClean="0"/>
              <a:t>prefWidth</a:t>
            </a:r>
            <a:r>
              <a:rPr lang="fr-FR" dirty="0" smtClean="0"/>
              <a:t>, </a:t>
            </a:r>
            <a:r>
              <a:rPr lang="fr-FR" dirty="0" err="1" smtClean="0"/>
              <a:t>prefHeight</a:t>
            </a:r>
            <a:r>
              <a:rPr lang="fr-FR" dirty="0" smtClean="0"/>
              <a:t>). </a:t>
            </a:r>
            <a:r>
              <a:rPr lang="fr-FR" dirty="0"/>
              <a:t>Si nécessaire des barres de </a:t>
            </a:r>
            <a:r>
              <a:rPr lang="fr-FR" dirty="0" smtClean="0"/>
              <a:t>défilement </a:t>
            </a:r>
            <a:r>
              <a:rPr lang="fr-FR" i="1" dirty="0" smtClean="0"/>
              <a:t>(</a:t>
            </a:r>
            <a:r>
              <a:rPr lang="fr-FR" i="1" dirty="0"/>
              <a:t>ascenseurs) </a:t>
            </a:r>
            <a:r>
              <a:rPr lang="fr-FR" dirty="0" smtClean="0"/>
              <a:t>apparaîtront </a:t>
            </a:r>
            <a:r>
              <a:rPr lang="fr-FR" dirty="0"/>
              <a:t>pour permettre le </a:t>
            </a:r>
            <a:r>
              <a:rPr lang="fr-FR" i="1" dirty="0" smtClean="0"/>
              <a:t>scrolling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10778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ListView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 peuplement de la liste peut être effectué en ajoutant les </a:t>
            </a:r>
            <a:r>
              <a:rPr lang="fr-FR" dirty="0" smtClean="0"/>
              <a:t>éléments </a:t>
            </a:r>
            <a:r>
              <a:rPr lang="fr-FR" dirty="0"/>
              <a:t>avec les méthodes </a:t>
            </a:r>
            <a:r>
              <a:rPr lang="fr-FR" dirty="0" err="1" smtClean="0"/>
              <a:t>add</a:t>
            </a:r>
            <a:r>
              <a:rPr lang="fr-FR" dirty="0" smtClean="0"/>
              <a:t>() ou </a:t>
            </a:r>
            <a:r>
              <a:rPr lang="fr-FR" dirty="0" err="1" smtClean="0"/>
              <a:t>addAll</a:t>
            </a:r>
            <a:r>
              <a:rPr lang="fr-FR" dirty="0" smtClean="0"/>
              <a:t>() de </a:t>
            </a:r>
            <a:r>
              <a:rPr lang="fr-FR" dirty="0"/>
              <a:t>la propriété </a:t>
            </a:r>
            <a:r>
              <a:rPr lang="fr-FR" dirty="0" smtClean="0"/>
              <a:t>items (comme </a:t>
            </a:r>
            <a:r>
              <a:rPr lang="fr-FR" dirty="0"/>
              <a:t>dans les exemples pour </a:t>
            </a:r>
            <a:r>
              <a:rPr lang="fr-FR" dirty="0" err="1" smtClean="0"/>
              <a:t>ChoiceBox</a:t>
            </a:r>
            <a:r>
              <a:rPr lang="fr-FR" dirty="0" smtClean="0"/>
              <a:t> et </a:t>
            </a:r>
            <a:r>
              <a:rPr lang="fr-FR" dirty="0" err="1" smtClean="0"/>
              <a:t>ComboBox</a:t>
            </a:r>
            <a:r>
              <a:rPr lang="fr-FR" dirty="0" smtClean="0"/>
              <a:t>). </a:t>
            </a:r>
          </a:p>
          <a:p>
            <a:r>
              <a:rPr lang="fr-FR" dirty="0"/>
              <a:t>Une autre manière de faire (courante) est d'utiliser des méthodes </a:t>
            </a:r>
            <a:r>
              <a:rPr lang="fr-FR" dirty="0" smtClean="0"/>
              <a:t>statiques </a:t>
            </a:r>
            <a:r>
              <a:rPr lang="fr-FR" dirty="0"/>
              <a:t>de la classe </a:t>
            </a:r>
            <a:r>
              <a:rPr lang="fr-FR" dirty="0" err="1" smtClean="0"/>
              <a:t>FXCollections</a:t>
            </a:r>
            <a:r>
              <a:rPr lang="fr-FR" dirty="0" smtClean="0"/>
              <a:t> pour </a:t>
            </a:r>
            <a:r>
              <a:rPr lang="fr-FR" dirty="0"/>
              <a:t>créer des objets de type </a:t>
            </a:r>
            <a:r>
              <a:rPr lang="fr-FR" dirty="0" err="1" smtClean="0"/>
              <a:t>ObservableList</a:t>
            </a:r>
            <a:r>
              <a:rPr lang="fr-FR" dirty="0" smtClean="0"/>
              <a:t>&lt;T&gt; qui </a:t>
            </a:r>
            <a:r>
              <a:rPr lang="fr-FR" dirty="0"/>
              <a:t>seront assignés au composant </a:t>
            </a:r>
            <a:r>
              <a:rPr lang="fr-FR" dirty="0" err="1" smtClean="0"/>
              <a:t>ListView</a:t>
            </a:r>
            <a:r>
              <a:rPr lang="fr-FR" dirty="0" smtClean="0"/>
              <a:t> avec </a:t>
            </a:r>
            <a:r>
              <a:rPr lang="fr-FR" dirty="0"/>
              <a:t>la méthode </a:t>
            </a:r>
            <a:r>
              <a:rPr lang="fr-FR" dirty="0" err="1" smtClean="0"/>
              <a:t>setItems</a:t>
            </a:r>
            <a:r>
              <a:rPr lang="fr-FR" dirty="0" smtClean="0"/>
              <a:t>() ou </a:t>
            </a:r>
            <a:r>
              <a:rPr lang="fr-FR" dirty="0"/>
              <a:t>alors passés en paramètre à son </a:t>
            </a:r>
            <a:r>
              <a:rPr lang="fr-FR" dirty="0" smtClean="0"/>
              <a:t>constructeur</a:t>
            </a:r>
            <a:r>
              <a:rPr lang="fr-FR" dirty="0"/>
              <a:t>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494" y="4962118"/>
            <a:ext cx="5865598" cy="148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1844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ListView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Quelques propriétés du composant </a:t>
            </a:r>
            <a:r>
              <a:rPr lang="fr-FR" dirty="0" err="1" smtClean="0"/>
              <a:t>ListView</a:t>
            </a:r>
            <a:r>
              <a:rPr lang="fr-FR" dirty="0" smtClean="0"/>
              <a:t> :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43" y="2649881"/>
            <a:ext cx="7371677" cy="34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9544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ListView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/>
              <a:t>Méthodes pour gérer la visibilité des éléments de </a:t>
            </a:r>
            <a:r>
              <a:rPr lang="fr-FR" dirty="0" err="1" smtClean="0"/>
              <a:t>ListView</a:t>
            </a:r>
            <a:r>
              <a:rPr lang="fr-FR" dirty="0" smtClean="0"/>
              <a:t>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53" y="1256785"/>
            <a:ext cx="7181499" cy="333169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337" y="5153573"/>
            <a:ext cx="7420490" cy="109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9810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ListView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éléments de la liste peuvent être quelconques et sont </a:t>
            </a:r>
            <a:r>
              <a:rPr lang="fr-FR" dirty="0" smtClean="0"/>
              <a:t>représentés </a:t>
            </a:r>
            <a:r>
              <a:rPr lang="fr-FR" dirty="0"/>
              <a:t>par des objets de type </a:t>
            </a:r>
            <a:r>
              <a:rPr lang="fr-FR" dirty="0" err="1" smtClean="0"/>
              <a:t>ListCell</a:t>
            </a:r>
            <a:r>
              <a:rPr lang="fr-FR" dirty="0" smtClean="0"/>
              <a:t>. </a:t>
            </a:r>
          </a:p>
          <a:p>
            <a:r>
              <a:rPr lang="fr-FR" dirty="0"/>
              <a:t>Il existe quelques </a:t>
            </a:r>
            <a:r>
              <a:rPr lang="fr-FR" dirty="0" smtClean="0"/>
              <a:t>sous-classes </a:t>
            </a:r>
            <a:r>
              <a:rPr lang="fr-FR" dirty="0"/>
              <a:t>prédéfinies de </a:t>
            </a:r>
            <a:r>
              <a:rPr lang="fr-FR" dirty="0" err="1" smtClean="0"/>
              <a:t>ListCell</a:t>
            </a:r>
            <a:r>
              <a:rPr lang="fr-FR" dirty="0" smtClean="0"/>
              <a:t> qui permettent </a:t>
            </a:r>
            <a:r>
              <a:rPr lang="fr-FR" dirty="0"/>
              <a:t>de créer facilement des listes éditables dont les </a:t>
            </a:r>
            <a:r>
              <a:rPr lang="fr-FR" dirty="0" smtClean="0"/>
              <a:t>éléments </a:t>
            </a:r>
            <a:r>
              <a:rPr lang="fr-FR" dirty="0"/>
              <a:t>correspondent à des composants connus </a:t>
            </a:r>
            <a:endParaRPr lang="fr-FR" dirty="0" smtClean="0"/>
          </a:p>
          <a:p>
            <a:pPr lvl="1"/>
            <a:r>
              <a:rPr lang="fr-FR" dirty="0" err="1"/>
              <a:t>CheckBoxListCell</a:t>
            </a:r>
            <a:r>
              <a:rPr lang="fr-FR" dirty="0"/>
              <a:t> </a:t>
            </a:r>
            <a:r>
              <a:rPr lang="fr-FR" dirty="0" smtClean="0"/>
              <a:t>: Éléments </a:t>
            </a:r>
            <a:r>
              <a:rPr lang="fr-FR" dirty="0"/>
              <a:t>de type </a:t>
            </a:r>
            <a:r>
              <a:rPr lang="fr-FR" i="1" dirty="0" err="1" smtClean="0"/>
              <a:t>CheckBox</a:t>
            </a:r>
            <a:r>
              <a:rPr lang="fr-FR" i="1" dirty="0" smtClean="0"/>
              <a:t> </a:t>
            </a:r>
          </a:p>
          <a:p>
            <a:pPr lvl="1"/>
            <a:r>
              <a:rPr lang="fr-FR" dirty="0" err="1" smtClean="0"/>
              <a:t>ChoiceBoxListCell</a:t>
            </a:r>
            <a:r>
              <a:rPr lang="fr-FR" dirty="0" smtClean="0"/>
              <a:t> : </a:t>
            </a:r>
            <a:r>
              <a:rPr lang="fr-FR" dirty="0" err="1" smtClean="0"/>
              <a:t>Elements</a:t>
            </a:r>
            <a:r>
              <a:rPr lang="fr-FR" dirty="0" smtClean="0"/>
              <a:t> de </a:t>
            </a:r>
            <a:r>
              <a:rPr lang="fr-FR" dirty="0"/>
              <a:t>type </a:t>
            </a:r>
            <a:r>
              <a:rPr lang="fr-FR" i="1" dirty="0" err="1" smtClean="0"/>
              <a:t>ChoiceBox</a:t>
            </a:r>
            <a:r>
              <a:rPr lang="fr-FR" i="1" dirty="0" smtClean="0"/>
              <a:t> </a:t>
            </a:r>
          </a:p>
          <a:p>
            <a:pPr lvl="1"/>
            <a:r>
              <a:rPr lang="fr-FR" dirty="0" err="1" smtClean="0"/>
              <a:t>ComboBoxListCell</a:t>
            </a:r>
            <a:r>
              <a:rPr lang="fr-FR" dirty="0" smtClean="0"/>
              <a:t> : </a:t>
            </a:r>
            <a:r>
              <a:rPr lang="fr-FR" dirty="0" err="1" smtClean="0"/>
              <a:t>Elements</a:t>
            </a:r>
            <a:r>
              <a:rPr lang="fr-FR" dirty="0" smtClean="0"/>
              <a:t> de </a:t>
            </a:r>
            <a:r>
              <a:rPr lang="fr-FR" dirty="0"/>
              <a:t>type </a:t>
            </a:r>
            <a:r>
              <a:rPr lang="fr-FR" i="1" dirty="0" err="1" smtClean="0"/>
              <a:t>ComboBox</a:t>
            </a:r>
            <a:r>
              <a:rPr lang="fr-FR" i="1" dirty="0" smtClean="0"/>
              <a:t> </a:t>
            </a:r>
          </a:p>
          <a:p>
            <a:pPr lvl="1"/>
            <a:r>
              <a:rPr lang="fr-FR" dirty="0" err="1" smtClean="0"/>
              <a:t>TextFieldListCell</a:t>
            </a:r>
            <a:r>
              <a:rPr lang="fr-FR" dirty="0" smtClean="0"/>
              <a:t> : </a:t>
            </a:r>
            <a:r>
              <a:rPr lang="fr-FR" dirty="0" err="1" smtClean="0"/>
              <a:t>Elements</a:t>
            </a:r>
            <a:r>
              <a:rPr lang="fr-FR" dirty="0" smtClean="0"/>
              <a:t> de </a:t>
            </a:r>
            <a:r>
              <a:rPr lang="fr-FR" dirty="0"/>
              <a:t>type </a:t>
            </a:r>
            <a:r>
              <a:rPr lang="fr-FR" i="1" dirty="0" err="1" smtClean="0"/>
              <a:t>TextField</a:t>
            </a:r>
            <a:r>
              <a:rPr lang="fr-FR" i="1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398090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ListView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d'utilisation d'un composant </a:t>
            </a:r>
            <a:r>
              <a:rPr lang="fr-FR" dirty="0" err="1" smtClean="0"/>
              <a:t>ListView</a:t>
            </a:r>
            <a:r>
              <a:rPr lang="fr-FR" dirty="0" smtClean="0"/>
              <a:t> pour </a:t>
            </a:r>
            <a:r>
              <a:rPr lang="fr-FR" dirty="0"/>
              <a:t>permettre à </a:t>
            </a:r>
            <a:r>
              <a:rPr lang="fr-FR" dirty="0" smtClean="0"/>
              <a:t>l'utilisateur </a:t>
            </a:r>
            <a:r>
              <a:rPr lang="fr-FR" dirty="0"/>
              <a:t>de sélectionner des pays </a:t>
            </a:r>
            <a:r>
              <a:rPr lang="fr-FR" dirty="0" smtClean="0"/>
              <a:t>(sélection multiple) </a:t>
            </a:r>
            <a:r>
              <a:rPr lang="fr-FR" dirty="0"/>
              <a:t>et affichage </a:t>
            </a:r>
            <a:r>
              <a:rPr lang="fr-FR" dirty="0" smtClean="0"/>
              <a:t>sur </a:t>
            </a:r>
            <a:r>
              <a:rPr lang="fr-FR" dirty="0"/>
              <a:t>la console de la sélection courante </a:t>
            </a:r>
            <a:r>
              <a:rPr lang="fr-FR" dirty="0" smtClean="0"/>
              <a:t>(à </a:t>
            </a:r>
            <a:r>
              <a:rPr lang="fr-FR" dirty="0"/>
              <a:t>chaque </a:t>
            </a:r>
            <a:r>
              <a:rPr lang="fr-FR" dirty="0" smtClean="0"/>
              <a:t>changement).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910" y="3380007"/>
            <a:ext cx="6757344" cy="306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1833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ListView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Exécution de l'application </a:t>
            </a:r>
            <a:r>
              <a:rPr lang="fr-FR" dirty="0" smtClean="0"/>
              <a:t>: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/>
              <a:t>Affichage sur la console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591" y="2496451"/>
            <a:ext cx="1870835" cy="218264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455" y="2483064"/>
            <a:ext cx="1870208" cy="21960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504" y="2483064"/>
            <a:ext cx="1867650" cy="217350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889" y="5122626"/>
            <a:ext cx="3388750" cy="93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3303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ListView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d'utilisation d'un </a:t>
            </a:r>
            <a:r>
              <a:rPr lang="fr-FR" dirty="0" smtClean="0"/>
              <a:t>composant </a:t>
            </a:r>
            <a:r>
              <a:rPr lang="fr-FR" dirty="0" err="1" smtClean="0"/>
              <a:t>ListView</a:t>
            </a:r>
            <a:r>
              <a:rPr lang="fr-FR" dirty="0" smtClean="0"/>
              <a:t> en </a:t>
            </a:r>
            <a:r>
              <a:rPr lang="fr-FR" dirty="0"/>
              <a:t>plaçant une liste </a:t>
            </a:r>
            <a:r>
              <a:rPr lang="fr-FR" dirty="0" smtClean="0"/>
              <a:t>déroulante </a:t>
            </a:r>
            <a:r>
              <a:rPr lang="fr-FR" i="1" dirty="0" smtClean="0"/>
              <a:t>(</a:t>
            </a:r>
            <a:r>
              <a:rPr lang="fr-FR" i="1" dirty="0" err="1" smtClean="0"/>
              <a:t>ComboBox</a:t>
            </a:r>
            <a:r>
              <a:rPr lang="fr-FR" i="1" dirty="0" smtClean="0"/>
              <a:t>) </a:t>
            </a:r>
            <a:r>
              <a:rPr lang="fr-FR" dirty="0" smtClean="0"/>
              <a:t>comme </a:t>
            </a:r>
            <a:r>
              <a:rPr lang="fr-FR" dirty="0"/>
              <a:t>élément éditable de la liste.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958" y="2777439"/>
            <a:ext cx="7219178" cy="380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9348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ListView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L'utilisateur peut cliquer sur un des éléments de la liste et faire </a:t>
            </a:r>
            <a:r>
              <a:rPr lang="fr-FR" dirty="0" smtClean="0"/>
              <a:t>apparaître </a:t>
            </a:r>
            <a:r>
              <a:rPr lang="fr-FR" dirty="0"/>
              <a:t>un composant qui s'apparente à un </a:t>
            </a:r>
            <a:r>
              <a:rPr lang="fr-FR" i="1" dirty="0" err="1" smtClean="0"/>
              <a:t>ComboBox</a:t>
            </a:r>
            <a:r>
              <a:rPr lang="fr-FR" i="1" dirty="0" smtClean="0"/>
              <a:t> </a:t>
            </a:r>
            <a:r>
              <a:rPr lang="fr-FR" dirty="0" smtClean="0"/>
              <a:t>qui </a:t>
            </a:r>
            <a:r>
              <a:rPr lang="fr-FR" dirty="0"/>
              <a:t>lui </a:t>
            </a:r>
            <a:r>
              <a:rPr lang="fr-FR" dirty="0" smtClean="0"/>
              <a:t>permet </a:t>
            </a:r>
            <a:r>
              <a:rPr lang="fr-FR" dirty="0"/>
              <a:t>de choisir dans la liste déroulante. </a:t>
            </a:r>
            <a:endParaRPr lang="fr-FR" dirty="0" smtClean="0"/>
          </a:p>
          <a:p>
            <a:pPr lvl="1"/>
            <a:r>
              <a:rPr lang="fr-FR" dirty="0"/>
              <a:t>La valeur sélectionnée dans la liste déroulante devient la valeur de </a:t>
            </a:r>
            <a:r>
              <a:rPr lang="fr-FR" dirty="0" smtClean="0"/>
              <a:t>l'élément </a:t>
            </a:r>
            <a:r>
              <a:rPr lang="fr-FR" dirty="0"/>
              <a:t>de la </a:t>
            </a:r>
            <a:r>
              <a:rPr lang="fr-FR" dirty="0" err="1" smtClean="0"/>
              <a:t>ListView</a:t>
            </a:r>
            <a:r>
              <a:rPr lang="fr-FR" dirty="0" smtClean="0"/>
              <a:t>.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139" y="3771127"/>
            <a:ext cx="1661261" cy="30168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648" y="3776395"/>
            <a:ext cx="1651087" cy="301158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560" y="3761601"/>
            <a:ext cx="1632650" cy="302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71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énumerations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 tous les types énumérés, une méthode statique </a:t>
            </a:r>
            <a:r>
              <a:rPr lang="fr-FR" b="1" dirty="0" err="1" smtClean="0"/>
              <a:t>valueOf</a:t>
            </a:r>
            <a:r>
              <a:rPr lang="fr-FR" b="1" dirty="0" smtClean="0"/>
              <a:t>() </a:t>
            </a:r>
            <a:r>
              <a:rPr lang="fr-FR" dirty="0" smtClean="0"/>
              <a:t>est implicitement </a:t>
            </a:r>
            <a:r>
              <a:rPr lang="fr-FR" dirty="0"/>
              <a:t>déclarée. </a:t>
            </a:r>
            <a:endParaRPr lang="fr-FR" dirty="0" smtClean="0"/>
          </a:p>
          <a:p>
            <a:r>
              <a:rPr lang="fr-FR" dirty="0"/>
              <a:t>Cette méthode convertit une chaîne de caractères (passée en </a:t>
            </a:r>
            <a:r>
              <a:rPr lang="fr-FR" dirty="0" smtClean="0"/>
              <a:t>paramètre</a:t>
            </a:r>
            <a:r>
              <a:rPr lang="fr-FR" dirty="0"/>
              <a:t>) en un élément du type énuméré ou lève l'exception </a:t>
            </a:r>
            <a:r>
              <a:rPr lang="fr-FR" dirty="0" err="1" smtClean="0"/>
              <a:t>IllegalArgumentException</a:t>
            </a:r>
            <a:r>
              <a:rPr lang="fr-FR" dirty="0" smtClean="0"/>
              <a:t> si </a:t>
            </a:r>
            <a:r>
              <a:rPr lang="fr-FR" dirty="0"/>
              <a:t>la conversion n'est pas possible </a:t>
            </a:r>
            <a:r>
              <a:rPr lang="fr-FR" dirty="0" smtClean="0"/>
              <a:t>(attention</a:t>
            </a:r>
            <a:r>
              <a:rPr lang="fr-FR" dirty="0"/>
              <a:t>, la méthode est sensible à la </a:t>
            </a:r>
            <a:r>
              <a:rPr lang="fr-FR" dirty="0" smtClean="0"/>
              <a:t>casse [</a:t>
            </a:r>
            <a:r>
              <a:rPr lang="fr-FR" dirty="0"/>
              <a:t>minuscules/majuscules</a:t>
            </a:r>
            <a:r>
              <a:rPr lang="fr-FR" dirty="0" smtClean="0"/>
              <a:t>]). </a:t>
            </a:r>
          </a:p>
          <a:p>
            <a:r>
              <a:rPr lang="fr-FR" dirty="0"/>
              <a:t>Exemple de conversion d'une chaîne de caractères en un élément de </a:t>
            </a:r>
            <a:r>
              <a:rPr lang="fr-FR" dirty="0" smtClean="0"/>
              <a:t>type </a:t>
            </a:r>
            <a:r>
              <a:rPr lang="fr-FR" dirty="0"/>
              <a:t>énuméré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745" y="5012852"/>
            <a:ext cx="6323828" cy="154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7089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Spinner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Le composant </a:t>
            </a:r>
            <a:r>
              <a:rPr lang="fr-FR" b="1" dirty="0" err="1" smtClean="0"/>
              <a:t>Spinner</a:t>
            </a:r>
            <a:r>
              <a:rPr lang="fr-FR" b="1" dirty="0" smtClean="0"/>
              <a:t>&lt;T&gt; </a:t>
            </a:r>
            <a:r>
              <a:rPr lang="fr-FR" dirty="0" smtClean="0"/>
              <a:t>permet </a:t>
            </a:r>
            <a:r>
              <a:rPr lang="fr-FR" dirty="0"/>
              <a:t>à l'utilisateur de sélectionner une </a:t>
            </a:r>
            <a:r>
              <a:rPr lang="fr-FR" dirty="0" smtClean="0"/>
              <a:t>valeur </a:t>
            </a:r>
            <a:r>
              <a:rPr lang="fr-FR" dirty="0"/>
              <a:t>dans une liste d'éléments ordonnés (de type </a:t>
            </a:r>
            <a:r>
              <a:rPr lang="fr-FR" b="1" dirty="0" smtClean="0"/>
              <a:t>T</a:t>
            </a:r>
            <a:r>
              <a:rPr lang="fr-FR" dirty="0" smtClean="0"/>
              <a:t>). </a:t>
            </a:r>
          </a:p>
          <a:p>
            <a:r>
              <a:rPr lang="fr-FR" dirty="0"/>
              <a:t>Seule la valeur de l'élément sélectionné est affichée dans un champ </a:t>
            </a:r>
            <a:r>
              <a:rPr lang="fr-FR" dirty="0" smtClean="0"/>
              <a:t>texte </a:t>
            </a:r>
            <a:r>
              <a:rPr lang="fr-FR" dirty="0"/>
              <a:t>interne </a:t>
            </a:r>
            <a:r>
              <a:rPr lang="fr-FR" dirty="0" smtClean="0"/>
              <a:t>(</a:t>
            </a:r>
            <a:r>
              <a:rPr lang="fr-FR" dirty="0" err="1" smtClean="0"/>
              <a:t>TextField</a:t>
            </a:r>
            <a:r>
              <a:rPr lang="fr-FR" dirty="0" smtClean="0"/>
              <a:t>) </a:t>
            </a:r>
            <a:r>
              <a:rPr lang="fr-FR" dirty="0"/>
              <a:t>nommé </a:t>
            </a:r>
            <a:r>
              <a:rPr lang="fr-FR" i="1" dirty="0" smtClean="0"/>
              <a:t>éditeur </a:t>
            </a:r>
            <a:r>
              <a:rPr lang="fr-FR" dirty="0" smtClean="0"/>
              <a:t>(propriété Editor). </a:t>
            </a:r>
          </a:p>
          <a:p>
            <a:r>
              <a:rPr lang="fr-FR" dirty="0"/>
              <a:t>Deux boutons permettent à l'utilisateur de faire défiler les valeurs </a:t>
            </a:r>
            <a:r>
              <a:rPr lang="fr-FR" dirty="0" smtClean="0"/>
              <a:t>successives </a:t>
            </a:r>
            <a:r>
              <a:rPr lang="fr-FR" dirty="0"/>
              <a:t>de la liste dans l'ordre croissant et décroissant </a:t>
            </a:r>
            <a:endParaRPr lang="fr-FR" dirty="0" smtClean="0"/>
          </a:p>
          <a:p>
            <a:r>
              <a:rPr lang="fr-FR" dirty="0"/>
              <a:t>Les valeurs sélectionnables sont définies dans le modèle du </a:t>
            </a:r>
            <a:r>
              <a:rPr lang="fr-FR" dirty="0" smtClean="0"/>
              <a:t>composant qui </a:t>
            </a:r>
            <a:r>
              <a:rPr lang="fr-FR" dirty="0"/>
              <a:t>est de type </a:t>
            </a:r>
            <a:r>
              <a:rPr lang="fr-FR" dirty="0" err="1" smtClean="0"/>
              <a:t>SpinnerValueFactory</a:t>
            </a:r>
            <a:r>
              <a:rPr lang="fr-FR" dirty="0" smtClean="0"/>
              <a:t>&lt;T&gt;. </a:t>
            </a:r>
          </a:p>
          <a:p>
            <a:pPr lvl="1"/>
            <a:r>
              <a:rPr lang="fr-FR" dirty="0"/>
              <a:t>Trois modèles sont proposés par défaut (classes internes) </a:t>
            </a:r>
            <a:endParaRPr lang="fr-FR" dirty="0" smtClean="0"/>
          </a:p>
          <a:p>
            <a:pPr lvl="2"/>
            <a:r>
              <a:rPr lang="fr-FR" dirty="0" err="1"/>
              <a:t>IntegerSpinnerValueFactory</a:t>
            </a:r>
            <a:r>
              <a:rPr lang="fr-FR" dirty="0"/>
              <a:t> </a:t>
            </a:r>
            <a:endParaRPr lang="fr-FR" dirty="0" smtClean="0"/>
          </a:p>
          <a:p>
            <a:pPr lvl="2"/>
            <a:r>
              <a:rPr lang="fr-FR" dirty="0" err="1" smtClean="0"/>
              <a:t>DoubleSpinnerValueFactory</a:t>
            </a:r>
            <a:r>
              <a:rPr lang="fr-FR" dirty="0" smtClean="0"/>
              <a:t> </a:t>
            </a:r>
          </a:p>
          <a:p>
            <a:pPr lvl="2"/>
            <a:r>
              <a:rPr lang="fr-FR" dirty="0" err="1" smtClean="0"/>
              <a:t>ListSpinnerValueFactory</a:t>
            </a:r>
            <a:r>
              <a:rPr lang="fr-FR" dirty="0" smtClean="0"/>
              <a:t> </a:t>
            </a:r>
          </a:p>
          <a:p>
            <a:r>
              <a:rPr lang="fr-FR" dirty="0"/>
              <a:t>Il est possible de rendre la zone de texte éditable. L'utilisateur </a:t>
            </a:r>
            <a:r>
              <a:rPr lang="fr-FR" dirty="0" smtClean="0"/>
              <a:t>doit alors </a:t>
            </a:r>
            <a:r>
              <a:rPr lang="fr-FR" dirty="0"/>
              <a:t>saisir des valeurs valides </a:t>
            </a:r>
            <a:r>
              <a:rPr lang="fr-FR" dirty="0" smtClean="0"/>
              <a:t>(en </a:t>
            </a:r>
            <a:r>
              <a:rPr lang="fr-FR" dirty="0"/>
              <a:t>fonction du modèle </a:t>
            </a:r>
            <a:r>
              <a:rPr lang="fr-FR" dirty="0" smtClean="0"/>
              <a:t>interne choisi) sinon </a:t>
            </a:r>
            <a:r>
              <a:rPr lang="fr-FR" dirty="0"/>
              <a:t>la valeur sera adaptée </a:t>
            </a:r>
            <a:r>
              <a:rPr lang="fr-FR" dirty="0" smtClean="0"/>
              <a:t>[min</a:t>
            </a:r>
            <a:r>
              <a:rPr lang="fr-FR" dirty="0"/>
              <a:t>, </a:t>
            </a:r>
            <a:r>
              <a:rPr lang="fr-FR" dirty="0" smtClean="0"/>
              <a:t>max] </a:t>
            </a:r>
            <a:r>
              <a:rPr lang="fr-FR" dirty="0"/>
              <a:t>ou une exception sera </a:t>
            </a:r>
            <a:r>
              <a:rPr lang="fr-FR" dirty="0" smtClean="0"/>
              <a:t>générée</a:t>
            </a:r>
            <a:r>
              <a:rPr lang="fr-FR" dirty="0"/>
              <a:t>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961200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Spinner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 </a:t>
            </a:r>
            <a:r>
              <a:rPr lang="fr-FR" dirty="0" smtClean="0"/>
              <a:t>défilement </a:t>
            </a:r>
            <a:r>
              <a:rPr lang="fr-FR" dirty="0"/>
              <a:t>des valeurs peut être rendu </a:t>
            </a:r>
            <a:r>
              <a:rPr lang="fr-FR" dirty="0" smtClean="0"/>
              <a:t>circulaire </a:t>
            </a:r>
            <a:r>
              <a:rPr lang="fr-FR" i="1" dirty="0" smtClean="0"/>
              <a:t>(</a:t>
            </a:r>
            <a:r>
              <a:rPr lang="fr-FR" i="1" dirty="0" err="1" smtClean="0"/>
              <a:t>wrapping</a:t>
            </a:r>
            <a:r>
              <a:rPr lang="fr-FR" i="1" dirty="0" smtClean="0"/>
              <a:t>). </a:t>
            </a:r>
          </a:p>
          <a:p>
            <a:r>
              <a:rPr lang="fr-FR" dirty="0"/>
              <a:t>L'emplacement des boutons de défilement est configurable en </a:t>
            </a:r>
            <a:r>
              <a:rPr lang="fr-FR" dirty="0" smtClean="0"/>
              <a:t>changeant </a:t>
            </a:r>
            <a:r>
              <a:rPr lang="fr-FR" dirty="0"/>
              <a:t>le style </a:t>
            </a:r>
            <a:r>
              <a:rPr lang="fr-FR" dirty="0" smtClean="0"/>
              <a:t>CSS associé </a:t>
            </a:r>
            <a:r>
              <a:rPr lang="fr-FR" dirty="0"/>
              <a:t>à la classe du composant. </a:t>
            </a:r>
            <a:endParaRPr lang="fr-FR" dirty="0" smtClean="0"/>
          </a:p>
          <a:p>
            <a:pPr lvl="1"/>
            <a:r>
              <a:rPr lang="fr-FR" dirty="0"/>
              <a:t>En plus du style par défaut </a:t>
            </a:r>
            <a:r>
              <a:rPr lang="fr-FR" i="1" dirty="0" smtClean="0"/>
              <a:t>(</a:t>
            </a:r>
            <a:r>
              <a:rPr lang="fr-FR" i="1" dirty="0"/>
              <a:t>right vertical</a:t>
            </a:r>
            <a:r>
              <a:rPr lang="fr-FR" i="1" dirty="0" smtClean="0"/>
              <a:t>)</a:t>
            </a:r>
            <a:r>
              <a:rPr lang="fr-FR" dirty="0" smtClean="0"/>
              <a:t>, </a:t>
            </a:r>
            <a:r>
              <a:rPr lang="fr-FR" dirty="0"/>
              <a:t>cinq styles sont définis par </a:t>
            </a:r>
            <a:r>
              <a:rPr lang="fr-FR" dirty="0" smtClean="0"/>
              <a:t>des </a:t>
            </a:r>
            <a:r>
              <a:rPr lang="fr-FR" dirty="0"/>
              <a:t>constantes de la classe </a:t>
            </a:r>
            <a:r>
              <a:rPr lang="fr-FR" dirty="0" err="1" smtClean="0"/>
              <a:t>Spinner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980807"/>
            <a:ext cx="6724522" cy="111112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023" y="4031161"/>
            <a:ext cx="2183929" cy="106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7675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Spinner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Différents constructeurs permettent de créer le composant </a:t>
            </a:r>
            <a:r>
              <a:rPr lang="fr-FR" dirty="0" err="1" smtClean="0"/>
              <a:t>Spinner</a:t>
            </a:r>
            <a:r>
              <a:rPr lang="fr-FR" dirty="0" smtClean="0"/>
              <a:t> en </a:t>
            </a:r>
            <a:r>
              <a:rPr lang="fr-FR" dirty="0"/>
              <a:t>définissant simultanément le type et les valeurs enregistrées dans </a:t>
            </a:r>
            <a:r>
              <a:rPr lang="fr-FR" dirty="0" smtClean="0"/>
              <a:t>le </a:t>
            </a:r>
            <a:r>
              <a:rPr lang="fr-FR" dirty="0"/>
              <a:t>modèle </a:t>
            </a:r>
            <a:r>
              <a:rPr lang="fr-FR" dirty="0" smtClean="0"/>
              <a:t>interne</a:t>
            </a:r>
            <a:r>
              <a:rPr lang="fr-FR" i="1" dirty="0" smtClean="0"/>
              <a:t>. </a:t>
            </a:r>
          </a:p>
          <a:p>
            <a:r>
              <a:rPr lang="fr-FR" dirty="0"/>
              <a:t>Pour les modèles numériques, les valeurs minimales, maximales, </a:t>
            </a:r>
            <a:r>
              <a:rPr lang="fr-FR" dirty="0" smtClean="0"/>
              <a:t>initiales </a:t>
            </a:r>
            <a:r>
              <a:rPr lang="fr-FR" dirty="0"/>
              <a:t>ainsi que les incréments </a:t>
            </a:r>
            <a:r>
              <a:rPr lang="fr-FR" i="1" dirty="0" smtClean="0"/>
              <a:t>(</a:t>
            </a:r>
            <a:r>
              <a:rPr lang="fr-FR" i="1" dirty="0" err="1" smtClean="0"/>
              <a:t>step</a:t>
            </a:r>
            <a:r>
              <a:rPr lang="fr-FR" i="1" dirty="0" smtClean="0"/>
              <a:t>) </a:t>
            </a:r>
            <a:r>
              <a:rPr lang="fr-FR" dirty="0" smtClean="0"/>
              <a:t>peuvent </a:t>
            </a:r>
            <a:r>
              <a:rPr lang="fr-FR" dirty="0"/>
              <a:t>être définis </a:t>
            </a:r>
            <a:endParaRPr lang="fr-FR" dirty="0" smtClean="0"/>
          </a:p>
          <a:p>
            <a:r>
              <a:rPr lang="fr-FR" dirty="0"/>
              <a:t>Exemples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300" y="4049573"/>
            <a:ext cx="5843073" cy="219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1756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Spinner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Différents constructeurs permettent de créer le composant </a:t>
            </a:r>
            <a:r>
              <a:rPr lang="fr-FR" dirty="0" err="1" smtClean="0"/>
              <a:t>Spinner</a:t>
            </a:r>
            <a:r>
              <a:rPr lang="fr-FR" dirty="0" smtClean="0"/>
              <a:t> en </a:t>
            </a:r>
            <a:r>
              <a:rPr lang="fr-FR" dirty="0"/>
              <a:t>définissant simultanément le type et les valeurs enregistrées dans </a:t>
            </a:r>
            <a:r>
              <a:rPr lang="fr-FR" dirty="0" smtClean="0"/>
              <a:t>le </a:t>
            </a:r>
            <a:r>
              <a:rPr lang="fr-FR" dirty="0"/>
              <a:t>modèle </a:t>
            </a:r>
            <a:r>
              <a:rPr lang="fr-FR" dirty="0" smtClean="0"/>
              <a:t>interne</a:t>
            </a:r>
            <a:r>
              <a:rPr lang="fr-FR" i="1" dirty="0" smtClean="0"/>
              <a:t>. </a:t>
            </a:r>
          </a:p>
          <a:p>
            <a:r>
              <a:rPr lang="fr-FR" dirty="0"/>
              <a:t>Pour les modèles numériques, les valeurs minimales, maximales, </a:t>
            </a:r>
            <a:r>
              <a:rPr lang="fr-FR" dirty="0" smtClean="0"/>
              <a:t>initiales </a:t>
            </a:r>
            <a:r>
              <a:rPr lang="fr-FR" dirty="0"/>
              <a:t>ainsi que les incréments </a:t>
            </a:r>
            <a:r>
              <a:rPr lang="fr-FR" i="1" dirty="0" smtClean="0"/>
              <a:t>(</a:t>
            </a:r>
            <a:r>
              <a:rPr lang="fr-FR" i="1" dirty="0" err="1" smtClean="0"/>
              <a:t>step</a:t>
            </a:r>
            <a:r>
              <a:rPr lang="fr-FR" i="1" dirty="0" smtClean="0"/>
              <a:t>) </a:t>
            </a:r>
            <a:r>
              <a:rPr lang="fr-FR" dirty="0" smtClean="0"/>
              <a:t>peuvent </a:t>
            </a:r>
            <a:r>
              <a:rPr lang="fr-FR" dirty="0"/>
              <a:t>être définis </a:t>
            </a:r>
            <a:endParaRPr lang="fr-FR" dirty="0" smtClean="0"/>
          </a:p>
          <a:p>
            <a:r>
              <a:rPr lang="fr-FR" dirty="0"/>
              <a:t>Exemples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300" y="4049573"/>
            <a:ext cx="5843073" cy="219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9425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Panneaux spécialisés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103822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Panneaux spécialisés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Un certain nombre de composants ne font pas partie de la famille </a:t>
            </a:r>
            <a:r>
              <a:rPr lang="fr-FR" dirty="0" smtClean="0"/>
              <a:t>des </a:t>
            </a:r>
            <a:r>
              <a:rPr lang="fr-FR" i="1" dirty="0" err="1" smtClean="0"/>
              <a:t>Layout</a:t>
            </a:r>
            <a:r>
              <a:rPr lang="fr-FR" i="1" dirty="0" smtClean="0"/>
              <a:t>-Panes </a:t>
            </a:r>
            <a:r>
              <a:rPr lang="fr-FR" dirty="0" smtClean="0"/>
              <a:t>(les sous-classes </a:t>
            </a:r>
            <a:r>
              <a:rPr lang="fr-FR" dirty="0"/>
              <a:t>de </a:t>
            </a:r>
            <a:r>
              <a:rPr lang="fr-FR" dirty="0" smtClean="0"/>
              <a:t>Pane) </a:t>
            </a:r>
            <a:r>
              <a:rPr lang="fr-FR" dirty="0"/>
              <a:t>mais jouent en partie </a:t>
            </a:r>
            <a:r>
              <a:rPr lang="fr-FR" dirty="0" smtClean="0"/>
              <a:t>n rôle </a:t>
            </a:r>
            <a:r>
              <a:rPr lang="fr-FR" dirty="0"/>
              <a:t>de conteneur. </a:t>
            </a:r>
            <a:endParaRPr lang="fr-FR" dirty="0" smtClean="0"/>
          </a:p>
          <a:p>
            <a:r>
              <a:rPr lang="fr-FR" dirty="0"/>
              <a:t>Parmi ces </a:t>
            </a:r>
            <a:r>
              <a:rPr lang="fr-FR" i="1" dirty="0" smtClean="0"/>
              <a:t>panneaux </a:t>
            </a:r>
            <a:r>
              <a:rPr lang="fr-FR" i="1" dirty="0"/>
              <a:t>spécialisés </a:t>
            </a:r>
            <a:r>
              <a:rPr lang="fr-FR" dirty="0" smtClean="0"/>
              <a:t>(une </a:t>
            </a:r>
            <a:r>
              <a:rPr lang="fr-FR" dirty="0"/>
              <a:t>désignation </a:t>
            </a:r>
            <a:r>
              <a:rPr lang="fr-FR" dirty="0" smtClean="0"/>
              <a:t>non-officielle), </a:t>
            </a:r>
            <a:r>
              <a:rPr lang="fr-FR" dirty="0"/>
              <a:t>on </a:t>
            </a:r>
            <a:r>
              <a:rPr lang="fr-FR" dirty="0" smtClean="0"/>
              <a:t>peut </a:t>
            </a:r>
            <a:r>
              <a:rPr lang="fr-FR" dirty="0"/>
              <a:t>mentionner les composants suivants : </a:t>
            </a:r>
            <a:endParaRPr lang="fr-FR" dirty="0" smtClean="0"/>
          </a:p>
          <a:p>
            <a:pPr lvl="1"/>
            <a:r>
              <a:rPr lang="fr-FR" dirty="0" err="1"/>
              <a:t>ScrollPane</a:t>
            </a:r>
            <a:r>
              <a:rPr lang="fr-FR" dirty="0"/>
              <a:t> </a:t>
            </a:r>
            <a:r>
              <a:rPr lang="fr-FR" dirty="0" smtClean="0"/>
              <a:t>: Panneau </a:t>
            </a:r>
            <a:r>
              <a:rPr lang="fr-FR" dirty="0"/>
              <a:t>permettant le scrolling d'un autre composant </a:t>
            </a:r>
            <a:r>
              <a:rPr lang="fr-FR" dirty="0" smtClean="0"/>
              <a:t>à </a:t>
            </a:r>
            <a:r>
              <a:rPr lang="fr-FR" dirty="0"/>
              <a:t>l'aide de barres de </a:t>
            </a:r>
            <a:r>
              <a:rPr lang="fr-FR" dirty="0" smtClean="0"/>
              <a:t>défilement </a:t>
            </a:r>
            <a:r>
              <a:rPr lang="fr-FR" i="1" dirty="0" smtClean="0"/>
              <a:t>(</a:t>
            </a:r>
            <a:r>
              <a:rPr lang="fr-FR" i="1" dirty="0" err="1" smtClean="0"/>
              <a:t>scrollbar</a:t>
            </a:r>
            <a:r>
              <a:rPr lang="fr-FR" i="1" dirty="0" smtClean="0"/>
              <a:t>) </a:t>
            </a:r>
            <a:r>
              <a:rPr lang="fr-FR" dirty="0" smtClean="0"/>
              <a:t>ou </a:t>
            </a:r>
            <a:r>
              <a:rPr lang="fr-FR" dirty="0"/>
              <a:t>à l'aide de </a:t>
            </a:r>
            <a:r>
              <a:rPr lang="fr-FR" dirty="0" smtClean="0"/>
              <a:t>la </a:t>
            </a:r>
            <a:r>
              <a:rPr lang="fr-FR" dirty="0"/>
              <a:t>souris </a:t>
            </a:r>
            <a:r>
              <a:rPr lang="fr-FR" i="1" dirty="0" smtClean="0"/>
              <a:t>(</a:t>
            </a:r>
            <a:r>
              <a:rPr lang="fr-FR" i="1" dirty="0" err="1" smtClean="0"/>
              <a:t>panning</a:t>
            </a:r>
            <a:r>
              <a:rPr lang="fr-FR" i="1" dirty="0" smtClean="0"/>
              <a:t>)</a:t>
            </a:r>
            <a:r>
              <a:rPr lang="fr-FR" dirty="0" smtClean="0"/>
              <a:t>. </a:t>
            </a:r>
          </a:p>
          <a:p>
            <a:pPr lvl="1"/>
            <a:r>
              <a:rPr lang="fr-FR" dirty="0" err="1"/>
              <a:t>SplitPane</a:t>
            </a:r>
            <a:r>
              <a:rPr lang="fr-FR" dirty="0"/>
              <a:t> </a:t>
            </a:r>
            <a:r>
              <a:rPr lang="fr-FR" dirty="0" smtClean="0"/>
              <a:t>: Panneau </a:t>
            </a:r>
            <a:r>
              <a:rPr lang="fr-FR" dirty="0"/>
              <a:t>divisé en plusieurs volets redimensionnables et </a:t>
            </a:r>
            <a:r>
              <a:rPr lang="fr-FR" dirty="0" smtClean="0"/>
              <a:t>contenant </a:t>
            </a:r>
            <a:r>
              <a:rPr lang="fr-FR" dirty="0"/>
              <a:t>chacun un composant. Le panneau peut être </a:t>
            </a:r>
            <a:r>
              <a:rPr lang="fr-FR" dirty="0" smtClean="0"/>
              <a:t>divisé horizontalement </a:t>
            </a:r>
            <a:r>
              <a:rPr lang="fr-FR" dirty="0"/>
              <a:t>ou verticalement. </a:t>
            </a:r>
            <a:endParaRPr lang="fr-FR" dirty="0" smtClean="0"/>
          </a:p>
          <a:p>
            <a:pPr lvl="1"/>
            <a:r>
              <a:rPr lang="fr-FR" dirty="0" err="1"/>
              <a:t>TabPane</a:t>
            </a:r>
            <a:r>
              <a:rPr lang="fr-FR" dirty="0"/>
              <a:t> </a:t>
            </a:r>
            <a:r>
              <a:rPr lang="fr-FR" dirty="0" smtClean="0"/>
              <a:t>: Panneau </a:t>
            </a:r>
            <a:r>
              <a:rPr lang="fr-FR" dirty="0"/>
              <a:t>à onglets. Un composant est assigné à chaque </a:t>
            </a:r>
            <a:r>
              <a:rPr lang="fr-FR" dirty="0" smtClean="0"/>
              <a:t>onglet</a:t>
            </a:r>
            <a:r>
              <a:rPr lang="fr-FR" dirty="0"/>
              <a:t>. Chaque onglet possède un titre. Un seul onglet est </a:t>
            </a:r>
            <a:r>
              <a:rPr lang="fr-FR" dirty="0" smtClean="0"/>
              <a:t>visible </a:t>
            </a:r>
            <a:r>
              <a:rPr lang="fr-FR" dirty="0"/>
              <a:t>à la fois (il est sélectionnable par l'utilisateur).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842358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Panneaux spécialisés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fr-FR" dirty="0"/>
              <a:t>Pagination </a:t>
            </a:r>
            <a:r>
              <a:rPr lang="fr-FR" dirty="0" smtClean="0"/>
              <a:t>: Panneau </a:t>
            </a:r>
            <a:r>
              <a:rPr lang="fr-FR" dirty="0"/>
              <a:t>d'accès à plusieurs 'pages' contenant </a:t>
            </a:r>
            <a:r>
              <a:rPr lang="fr-FR" dirty="0" smtClean="0"/>
              <a:t>chacune un </a:t>
            </a:r>
            <a:r>
              <a:rPr lang="fr-FR" dirty="0"/>
              <a:t>composant. Accès direct par des boutons. </a:t>
            </a:r>
            <a:endParaRPr lang="fr-FR" dirty="0" smtClean="0"/>
          </a:p>
          <a:p>
            <a:pPr lvl="1"/>
            <a:r>
              <a:rPr lang="fr-FR" dirty="0" err="1"/>
              <a:t>TitledPane</a:t>
            </a:r>
            <a:r>
              <a:rPr lang="fr-FR" dirty="0"/>
              <a:t> </a:t>
            </a:r>
            <a:r>
              <a:rPr lang="fr-FR" dirty="0" smtClean="0"/>
              <a:t>: Panneau </a:t>
            </a:r>
            <a:r>
              <a:rPr lang="fr-FR" dirty="0"/>
              <a:t>contenant un </a:t>
            </a:r>
            <a:r>
              <a:rPr lang="fr-FR" dirty="0" smtClean="0"/>
              <a:t>en-tête </a:t>
            </a:r>
            <a:r>
              <a:rPr lang="fr-FR" dirty="0"/>
              <a:t>(titre) et un composant </a:t>
            </a:r>
            <a:r>
              <a:rPr lang="fr-FR" dirty="0" smtClean="0"/>
              <a:t>qui peut </a:t>
            </a:r>
            <a:r>
              <a:rPr lang="fr-FR" dirty="0"/>
              <a:t>être ouvert ou fermé en cliquant sur le titre. </a:t>
            </a:r>
            <a:endParaRPr lang="fr-FR" dirty="0" smtClean="0"/>
          </a:p>
          <a:p>
            <a:pPr lvl="1"/>
            <a:r>
              <a:rPr lang="fr-FR" dirty="0" err="1"/>
              <a:t>Accordion</a:t>
            </a:r>
            <a:r>
              <a:rPr lang="fr-FR" dirty="0"/>
              <a:t> </a:t>
            </a:r>
            <a:r>
              <a:rPr lang="fr-FR" dirty="0" smtClean="0"/>
              <a:t>: Panneau </a:t>
            </a:r>
            <a:r>
              <a:rPr lang="fr-FR" dirty="0"/>
              <a:t>contenant plusieurs </a:t>
            </a:r>
            <a:r>
              <a:rPr lang="fr-FR" i="1" dirty="0" err="1" smtClean="0"/>
              <a:t>TitledPanes</a:t>
            </a:r>
            <a:r>
              <a:rPr lang="fr-FR" i="1" dirty="0" smtClean="0"/>
              <a:t> </a:t>
            </a:r>
            <a:r>
              <a:rPr lang="fr-FR" dirty="0" smtClean="0"/>
              <a:t>dont </a:t>
            </a:r>
            <a:r>
              <a:rPr lang="fr-FR" dirty="0"/>
              <a:t>un seul </a:t>
            </a:r>
            <a:r>
              <a:rPr lang="fr-FR" dirty="0" smtClean="0"/>
              <a:t>peut </a:t>
            </a:r>
            <a:r>
              <a:rPr lang="fr-FR" dirty="0"/>
              <a:t>être ouvert à la fois. </a:t>
            </a:r>
            <a:endParaRPr lang="fr-FR" dirty="0" smtClean="0"/>
          </a:p>
          <a:p>
            <a:pPr lvl="1"/>
            <a:r>
              <a:rPr lang="fr-FR" dirty="0" err="1"/>
              <a:t>ToolBar</a:t>
            </a:r>
            <a:r>
              <a:rPr lang="fr-FR" dirty="0"/>
              <a:t> </a:t>
            </a:r>
            <a:r>
              <a:rPr lang="fr-FR" dirty="0" smtClean="0"/>
              <a:t>: Barre </a:t>
            </a:r>
            <a:r>
              <a:rPr lang="fr-FR" dirty="0"/>
              <a:t>horizontale ou verticale contenant des composants </a:t>
            </a:r>
            <a:r>
              <a:rPr lang="fr-FR" i="1" dirty="0" smtClean="0"/>
              <a:t>'outils</a:t>
            </a:r>
            <a:r>
              <a:rPr lang="fr-FR" i="1" dirty="0"/>
              <a:t>' </a:t>
            </a:r>
            <a:r>
              <a:rPr lang="fr-FR" dirty="0" smtClean="0"/>
              <a:t>(boutons </a:t>
            </a:r>
            <a:r>
              <a:rPr lang="fr-FR" dirty="0"/>
              <a:t>ou </a:t>
            </a:r>
            <a:r>
              <a:rPr lang="fr-FR" dirty="0" smtClean="0"/>
              <a:t>autres). </a:t>
            </a:r>
            <a:r>
              <a:rPr lang="fr-FR" dirty="0"/>
              <a:t>Un </a:t>
            </a:r>
            <a:r>
              <a:rPr lang="fr-FR" dirty="0" smtClean="0"/>
              <a:t>bouton-menu </a:t>
            </a:r>
            <a:r>
              <a:rPr lang="fr-FR" dirty="0"/>
              <a:t>est affiché </a:t>
            </a:r>
            <a:r>
              <a:rPr lang="fr-FR" dirty="0" smtClean="0"/>
              <a:t>si </a:t>
            </a:r>
            <a:r>
              <a:rPr lang="fr-FR" dirty="0"/>
              <a:t>tous les composants ne peuvent pas être affichés. </a:t>
            </a:r>
            <a:endParaRPr lang="fr-FR" dirty="0" smtClean="0"/>
          </a:p>
          <a:p>
            <a:r>
              <a:rPr lang="fr-FR" dirty="0"/>
              <a:t>Ces composants sont sommairement expliqués dans </a:t>
            </a:r>
            <a:r>
              <a:rPr lang="fr-FR" dirty="0" smtClean="0"/>
              <a:t>cette partie. </a:t>
            </a:r>
            <a:r>
              <a:rPr lang="fr-FR" dirty="0"/>
              <a:t>Il </a:t>
            </a:r>
            <a:r>
              <a:rPr lang="fr-FR" dirty="0" smtClean="0"/>
              <a:t>faut </a:t>
            </a:r>
            <a:r>
              <a:rPr lang="fr-FR" dirty="0"/>
              <a:t>consulter la documentation pour connaître l'ensemble de leurs </a:t>
            </a:r>
            <a:r>
              <a:rPr lang="fr-FR" dirty="0" smtClean="0"/>
              <a:t>caractéristiques </a:t>
            </a:r>
            <a:r>
              <a:rPr lang="fr-FR" dirty="0"/>
              <a:t>et de leurs fonctionnalités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497636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ScrollPane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 composant </a:t>
            </a:r>
            <a:r>
              <a:rPr lang="fr-FR" b="1" dirty="0" err="1" smtClean="0"/>
              <a:t>ScrollPane</a:t>
            </a:r>
            <a:r>
              <a:rPr lang="fr-FR" b="1" dirty="0" smtClean="0"/>
              <a:t> </a:t>
            </a:r>
            <a:r>
              <a:rPr lang="fr-FR" dirty="0" smtClean="0"/>
              <a:t>permet </a:t>
            </a:r>
            <a:r>
              <a:rPr lang="fr-FR" dirty="0"/>
              <a:t>d'afficher tout ou partie d'un </a:t>
            </a:r>
            <a:r>
              <a:rPr lang="fr-FR" dirty="0" smtClean="0"/>
              <a:t>autre composant </a:t>
            </a:r>
            <a:r>
              <a:rPr lang="fr-FR" dirty="0"/>
              <a:t>et en offrant la possibilité d'afficher des barres de </a:t>
            </a:r>
            <a:r>
              <a:rPr lang="fr-FR" dirty="0" smtClean="0"/>
              <a:t>défilement </a:t>
            </a:r>
            <a:r>
              <a:rPr lang="fr-FR" dirty="0"/>
              <a:t>pour déplacer la partie visible </a:t>
            </a:r>
            <a:r>
              <a:rPr lang="fr-FR" i="1" dirty="0" smtClean="0"/>
              <a:t>(scrolling) </a:t>
            </a:r>
            <a:r>
              <a:rPr lang="fr-FR" dirty="0" smtClean="0"/>
              <a:t>du </a:t>
            </a:r>
            <a:r>
              <a:rPr lang="fr-FR" dirty="0"/>
              <a:t>composant </a:t>
            </a:r>
            <a:r>
              <a:rPr lang="fr-FR" dirty="0" smtClean="0"/>
              <a:t>'observé'</a:t>
            </a:r>
            <a:r>
              <a:rPr lang="fr-FR" i="1" dirty="0" smtClean="0"/>
              <a:t>. </a:t>
            </a:r>
          </a:p>
          <a:p>
            <a:r>
              <a:rPr lang="fr-FR" dirty="0"/>
              <a:t>C'est donc une sorte de fenêtre </a:t>
            </a:r>
            <a:r>
              <a:rPr lang="fr-FR" i="1" dirty="0" smtClean="0"/>
              <a:t>(</a:t>
            </a:r>
            <a:r>
              <a:rPr lang="fr-FR" i="1" dirty="0" err="1" smtClean="0"/>
              <a:t>viewport</a:t>
            </a:r>
            <a:r>
              <a:rPr lang="fr-FR" i="1" dirty="0" smtClean="0"/>
              <a:t>) </a:t>
            </a:r>
            <a:r>
              <a:rPr lang="fr-FR" dirty="0" smtClean="0"/>
              <a:t>sur </a:t>
            </a:r>
            <a:r>
              <a:rPr lang="fr-FR" dirty="0"/>
              <a:t>un autre composant </a:t>
            </a:r>
            <a:endParaRPr lang="fr-FR" dirty="0" smtClean="0"/>
          </a:p>
          <a:p>
            <a:r>
              <a:rPr lang="fr-FR" dirty="0"/>
              <a:t>Il est également possible de permettre à l'utilisateur de se déplacer </a:t>
            </a:r>
            <a:r>
              <a:rPr lang="fr-FR" dirty="0" smtClean="0"/>
              <a:t>avec </a:t>
            </a:r>
            <a:r>
              <a:rPr lang="fr-FR" dirty="0"/>
              <a:t>la souris ou autre dispositif de pointage </a:t>
            </a:r>
            <a:r>
              <a:rPr lang="fr-FR" i="1" dirty="0" smtClean="0"/>
              <a:t>(</a:t>
            </a:r>
            <a:r>
              <a:rPr lang="fr-FR" i="1" dirty="0" err="1" smtClean="0"/>
              <a:t>panning</a:t>
            </a:r>
            <a:r>
              <a:rPr lang="fr-FR" i="1" dirty="0" smtClean="0"/>
              <a:t>)</a:t>
            </a:r>
            <a:r>
              <a:rPr lang="fr-FR" dirty="0" smtClean="0"/>
              <a:t>. </a:t>
            </a:r>
          </a:p>
          <a:p>
            <a:r>
              <a:rPr lang="fr-FR" dirty="0"/>
              <a:t>Un seul composant peut être observé au travers d'un </a:t>
            </a:r>
            <a:r>
              <a:rPr lang="fr-FR" dirty="0" err="1" smtClean="0"/>
              <a:t>ScrollPane</a:t>
            </a:r>
            <a:r>
              <a:rPr lang="fr-FR" dirty="0" smtClean="0"/>
              <a:t>, cependant</a:t>
            </a:r>
            <a:r>
              <a:rPr lang="fr-FR" dirty="0"/>
              <a:t>, le composant peut naturellement être un conteneur ou </a:t>
            </a:r>
            <a:r>
              <a:rPr lang="fr-FR" dirty="0" smtClean="0"/>
              <a:t>n'importe </a:t>
            </a:r>
            <a:r>
              <a:rPr lang="fr-FR" dirty="0"/>
              <a:t>quel </a:t>
            </a:r>
            <a:r>
              <a:rPr lang="fr-FR" dirty="0" err="1"/>
              <a:t>noeud</a:t>
            </a:r>
            <a:r>
              <a:rPr lang="fr-FR" dirty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Node</a:t>
            </a:r>
            <a:r>
              <a:rPr lang="fr-FR" dirty="0" smtClean="0"/>
              <a:t>) </a:t>
            </a:r>
            <a:r>
              <a:rPr lang="fr-FR" dirty="0"/>
              <a:t>d'un graphe de scène. </a:t>
            </a:r>
            <a:endParaRPr lang="fr-FR" dirty="0" smtClean="0"/>
          </a:p>
          <a:p>
            <a:r>
              <a:rPr lang="fr-FR" dirty="0"/>
              <a:t>On peut définir les règles d'affichage </a:t>
            </a:r>
            <a:r>
              <a:rPr lang="fr-FR" i="1" dirty="0" smtClean="0"/>
              <a:t>(</a:t>
            </a:r>
            <a:r>
              <a:rPr lang="fr-FR" i="1" dirty="0" err="1" smtClean="0"/>
              <a:t>policies</a:t>
            </a:r>
            <a:r>
              <a:rPr lang="fr-FR" i="1" dirty="0" smtClean="0"/>
              <a:t>) </a:t>
            </a:r>
            <a:r>
              <a:rPr lang="fr-FR" dirty="0" smtClean="0"/>
              <a:t>des </a:t>
            </a:r>
            <a:r>
              <a:rPr lang="fr-FR" dirty="0"/>
              <a:t>barres de </a:t>
            </a:r>
            <a:r>
              <a:rPr lang="fr-FR" dirty="0" smtClean="0"/>
              <a:t>défilement horizontales </a:t>
            </a:r>
            <a:r>
              <a:rPr lang="fr-FR" dirty="0"/>
              <a:t>et verticales </a:t>
            </a:r>
            <a:r>
              <a:rPr lang="fr-FR" dirty="0" smtClean="0"/>
              <a:t>(</a:t>
            </a:r>
            <a:r>
              <a:rPr lang="fr-FR" i="1" dirty="0" smtClean="0"/>
              <a:t>"</a:t>
            </a:r>
            <a:r>
              <a:rPr lang="fr-FR" i="1" dirty="0"/>
              <a:t>jamais", "toujours" et "si </a:t>
            </a:r>
            <a:r>
              <a:rPr lang="fr-FR" i="1" dirty="0" smtClean="0"/>
              <a:t>nécessaire"</a:t>
            </a:r>
            <a:r>
              <a:rPr lang="fr-FR" dirty="0" smtClean="0"/>
              <a:t>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430012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ScrollPane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Quelques propriétés du composant </a:t>
            </a:r>
            <a:r>
              <a:rPr lang="fr-FR" dirty="0" err="1" smtClean="0"/>
              <a:t>ScrollPane</a:t>
            </a:r>
            <a:r>
              <a:rPr lang="fr-FR" dirty="0" smtClean="0"/>
              <a:t>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462" y="2563254"/>
            <a:ext cx="7258019" cy="368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3198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ScrollPane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830" y="2688367"/>
            <a:ext cx="7064976" cy="279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87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énumerations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La méthode d'instance </a:t>
            </a:r>
            <a:r>
              <a:rPr lang="fr-FR" b="1" dirty="0" err="1" smtClean="0"/>
              <a:t>name</a:t>
            </a:r>
            <a:r>
              <a:rPr lang="fr-FR" b="1" dirty="0" smtClean="0"/>
              <a:t>() </a:t>
            </a:r>
            <a:r>
              <a:rPr lang="fr-FR" dirty="0" smtClean="0"/>
              <a:t>retourne </a:t>
            </a:r>
            <a:r>
              <a:rPr lang="fr-FR" dirty="0"/>
              <a:t>un </a:t>
            </a:r>
            <a:r>
              <a:rPr lang="fr-FR" dirty="0" smtClean="0"/>
              <a:t>String correspondant à </a:t>
            </a:r>
            <a:r>
              <a:rPr lang="fr-FR" dirty="0"/>
              <a:t>la représentation textuelle d'une variable de type énuméré </a:t>
            </a:r>
            <a:r>
              <a:rPr lang="fr-FR" dirty="0" smtClean="0"/>
              <a:t>(elle se </a:t>
            </a:r>
            <a:r>
              <a:rPr lang="fr-FR" dirty="0"/>
              <a:t>comporte de la même manière que la méthode </a:t>
            </a:r>
            <a:r>
              <a:rPr lang="fr-FR" dirty="0" err="1" smtClean="0"/>
              <a:t>toString</a:t>
            </a:r>
            <a:r>
              <a:rPr lang="fr-FR" dirty="0" smtClean="0"/>
              <a:t>()). </a:t>
            </a:r>
          </a:p>
          <a:p>
            <a:pPr lvl="1"/>
            <a:r>
              <a:rPr lang="fr-FR" dirty="0"/>
              <a:t>Exemple : </a:t>
            </a:r>
            <a:endParaRPr lang="fr-FR" dirty="0" smtClean="0"/>
          </a:p>
          <a:p>
            <a:r>
              <a:rPr lang="fr-FR" dirty="0"/>
              <a:t>La méthode </a:t>
            </a:r>
            <a:r>
              <a:rPr lang="fr-FR" b="1" dirty="0" smtClean="0"/>
              <a:t>ordinal</a:t>
            </a:r>
            <a:r>
              <a:rPr lang="fr-FR" b="1" dirty="0"/>
              <a:t>() </a:t>
            </a:r>
            <a:r>
              <a:rPr lang="fr-FR" dirty="0" smtClean="0"/>
              <a:t>retourne </a:t>
            </a:r>
            <a:r>
              <a:rPr lang="fr-FR" dirty="0"/>
              <a:t>un </a:t>
            </a:r>
            <a:r>
              <a:rPr lang="fr-FR" dirty="0" err="1" smtClean="0"/>
              <a:t>int</a:t>
            </a:r>
            <a:r>
              <a:rPr lang="fr-FR" dirty="0" smtClean="0"/>
              <a:t> correspondant </a:t>
            </a:r>
            <a:r>
              <a:rPr lang="fr-FR" dirty="0"/>
              <a:t>à la position </a:t>
            </a:r>
            <a:r>
              <a:rPr lang="fr-FR" dirty="0" smtClean="0"/>
              <a:t>de </a:t>
            </a:r>
            <a:r>
              <a:rPr lang="fr-FR" dirty="0"/>
              <a:t>l'élément dans la déclaration d'une variable de type énuméré </a:t>
            </a:r>
            <a:r>
              <a:rPr lang="fr-FR" dirty="0" smtClean="0"/>
              <a:t>(la numérotation </a:t>
            </a:r>
            <a:r>
              <a:rPr lang="fr-FR" dirty="0"/>
              <a:t>commence à </a:t>
            </a:r>
            <a:r>
              <a:rPr lang="fr-FR" dirty="0" smtClean="0"/>
              <a:t>zéro). </a:t>
            </a:r>
          </a:p>
          <a:p>
            <a:pPr lvl="1"/>
            <a:r>
              <a:rPr lang="fr-FR" dirty="0"/>
              <a:t>Exemple </a:t>
            </a:r>
            <a:r>
              <a:rPr lang="fr-FR" dirty="0" smtClean="0"/>
              <a:t>:</a:t>
            </a:r>
          </a:p>
          <a:p>
            <a:r>
              <a:rPr lang="fr-FR" dirty="0"/>
              <a:t>Une énumération peut être définie à l'intérieur d'une classe ou dans </a:t>
            </a:r>
            <a:r>
              <a:rPr lang="fr-FR" dirty="0" smtClean="0"/>
              <a:t>une </a:t>
            </a:r>
            <a:r>
              <a:rPr lang="fr-FR" dirty="0"/>
              <a:t>unité de compilation séparée (comme toute classe </a:t>
            </a:r>
            <a:r>
              <a:rPr lang="fr-FR" i="1" dirty="0" smtClean="0"/>
              <a:t>Java</a:t>
            </a:r>
            <a:r>
              <a:rPr lang="fr-FR" dirty="0" smtClean="0"/>
              <a:t>).  </a:t>
            </a:r>
          </a:p>
          <a:p>
            <a:r>
              <a:rPr lang="fr-FR" dirty="0"/>
              <a:t>Une énumération ne peut pas être définie dans une méthode. </a:t>
            </a:r>
            <a:endParaRPr lang="fr-FR" dirty="0" smtClean="0"/>
          </a:p>
          <a:p>
            <a:r>
              <a:rPr lang="fr-FR" dirty="0"/>
              <a:t>Il est possible d'ajouter des champs, des constructeurs et des </a:t>
            </a:r>
            <a:r>
              <a:rPr lang="fr-FR" dirty="0" smtClean="0"/>
              <a:t>méthodes </a:t>
            </a:r>
            <a:r>
              <a:rPr lang="fr-FR" dirty="0"/>
              <a:t>dans une classe de type </a:t>
            </a:r>
            <a:r>
              <a:rPr lang="fr-FR" dirty="0" err="1" smtClean="0"/>
              <a:t>enum</a:t>
            </a:r>
            <a:r>
              <a:rPr lang="fr-FR" dirty="0"/>
              <a:t> </a:t>
            </a:r>
            <a:r>
              <a:rPr lang="fr-FR" dirty="0" smtClean="0"/>
              <a:t>(consulter la doc pour plus de détails)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921" y="2998295"/>
            <a:ext cx="3568014" cy="26321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921" y="4267624"/>
            <a:ext cx="4679092" cy="26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2600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ScrollPane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d'utilisation d'un </a:t>
            </a:r>
            <a:r>
              <a:rPr lang="fr-FR" dirty="0" err="1" smtClean="0"/>
              <a:t>ScrollPane</a:t>
            </a:r>
            <a:r>
              <a:rPr lang="fr-FR" dirty="0" smtClean="0"/>
              <a:t> pour </a:t>
            </a:r>
            <a:r>
              <a:rPr lang="fr-FR" dirty="0"/>
              <a:t>visualiser une image.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617" y="2552055"/>
            <a:ext cx="6612281" cy="91720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617" y="3469262"/>
            <a:ext cx="6841396" cy="273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1960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SplitPane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Le composant </a:t>
            </a:r>
            <a:r>
              <a:rPr lang="fr-FR" b="1" dirty="0" err="1" smtClean="0"/>
              <a:t>SplitPane</a:t>
            </a:r>
            <a:r>
              <a:rPr lang="fr-FR" b="1" dirty="0" smtClean="0"/>
              <a:t> </a:t>
            </a:r>
            <a:r>
              <a:rPr lang="fr-FR" dirty="0" smtClean="0"/>
              <a:t>est </a:t>
            </a:r>
            <a:r>
              <a:rPr lang="fr-FR" dirty="0"/>
              <a:t>un panneau divisé horizontalement ou </a:t>
            </a:r>
            <a:r>
              <a:rPr lang="fr-FR" dirty="0" smtClean="0"/>
              <a:t>verticalement </a:t>
            </a:r>
            <a:r>
              <a:rPr lang="fr-FR" dirty="0"/>
              <a:t>en </a:t>
            </a:r>
            <a:r>
              <a:rPr lang="fr-FR" dirty="0" smtClean="0"/>
              <a:t>sous-panneaux </a:t>
            </a:r>
            <a:r>
              <a:rPr lang="fr-FR" dirty="0"/>
              <a:t>contenant chacun un composant. </a:t>
            </a:r>
            <a:endParaRPr lang="fr-FR" dirty="0" smtClean="0"/>
          </a:p>
          <a:p>
            <a:r>
              <a:rPr lang="fr-FR" dirty="0"/>
              <a:t>Les barres de division entre les </a:t>
            </a:r>
            <a:r>
              <a:rPr lang="fr-FR" dirty="0" smtClean="0"/>
              <a:t>sous-panneaux </a:t>
            </a:r>
            <a:r>
              <a:rPr lang="fr-FR" i="1" dirty="0" smtClean="0"/>
              <a:t>(</a:t>
            </a:r>
            <a:r>
              <a:rPr lang="fr-FR" i="1" dirty="0" err="1" smtClean="0"/>
              <a:t>dividers</a:t>
            </a:r>
            <a:r>
              <a:rPr lang="fr-FR" i="1" dirty="0" smtClean="0"/>
              <a:t>) </a:t>
            </a:r>
            <a:r>
              <a:rPr lang="fr-FR" dirty="0" smtClean="0"/>
              <a:t>peuvent être </a:t>
            </a:r>
            <a:r>
              <a:rPr lang="fr-FR" dirty="0"/>
              <a:t>déplacées par l'utilisateur ce qui va provoquer (dans certaines </a:t>
            </a:r>
            <a:r>
              <a:rPr lang="fr-FR" dirty="0" smtClean="0"/>
              <a:t>limites</a:t>
            </a:r>
            <a:r>
              <a:rPr lang="fr-FR" dirty="0"/>
              <a:t>) le redimensionnement des deux panneaux voisins. </a:t>
            </a:r>
            <a:endParaRPr lang="fr-FR" dirty="0" smtClean="0"/>
          </a:p>
          <a:p>
            <a:r>
              <a:rPr lang="fr-FR" dirty="0"/>
              <a:t>Le nombre de </a:t>
            </a:r>
            <a:r>
              <a:rPr lang="fr-FR" dirty="0" smtClean="0"/>
              <a:t>sous-panneaux </a:t>
            </a:r>
            <a:r>
              <a:rPr lang="fr-FR" dirty="0"/>
              <a:t>n'est pas limité </a:t>
            </a:r>
            <a:r>
              <a:rPr lang="fr-FR" dirty="0" smtClean="0"/>
              <a:t>Pour </a:t>
            </a:r>
            <a:r>
              <a:rPr lang="fr-FR" dirty="0"/>
              <a:t>permettre le déplacement des </a:t>
            </a:r>
            <a:r>
              <a:rPr lang="fr-FR" i="1" dirty="0" err="1" smtClean="0"/>
              <a:t>dividers</a:t>
            </a:r>
            <a:r>
              <a:rPr lang="fr-FR" dirty="0" smtClean="0"/>
              <a:t>, </a:t>
            </a:r>
            <a:r>
              <a:rPr lang="fr-FR" dirty="0"/>
              <a:t>la taille des composants </a:t>
            </a:r>
            <a:r>
              <a:rPr lang="fr-FR" dirty="0" smtClean="0"/>
              <a:t>placés dans </a:t>
            </a:r>
            <a:r>
              <a:rPr lang="fr-FR" dirty="0"/>
              <a:t>un </a:t>
            </a:r>
            <a:r>
              <a:rPr lang="fr-FR" dirty="0" err="1" smtClean="0"/>
              <a:t>SplitPane</a:t>
            </a:r>
            <a:r>
              <a:rPr lang="fr-FR" dirty="0" smtClean="0"/>
              <a:t> doit </a:t>
            </a:r>
            <a:r>
              <a:rPr lang="fr-FR" dirty="0"/>
              <a:t>donc pouvoir être adaptée. C'est </a:t>
            </a:r>
            <a:r>
              <a:rPr lang="fr-FR" dirty="0" smtClean="0"/>
              <a:t>pourquoi </a:t>
            </a:r>
            <a:r>
              <a:rPr lang="fr-FR" dirty="0"/>
              <a:t>on place généralement des conteneurs </a:t>
            </a:r>
            <a:r>
              <a:rPr lang="fr-FR" i="1" dirty="0" smtClean="0"/>
              <a:t>(</a:t>
            </a:r>
            <a:r>
              <a:rPr lang="fr-FR" i="1" dirty="0" err="1" smtClean="0"/>
              <a:t>layout</a:t>
            </a:r>
            <a:r>
              <a:rPr lang="fr-FR" i="1" dirty="0" smtClean="0"/>
              <a:t>-panes</a:t>
            </a:r>
            <a:r>
              <a:rPr lang="fr-FR" i="1" dirty="0"/>
              <a:t>) </a:t>
            </a:r>
            <a:r>
              <a:rPr lang="fr-FR" dirty="0" smtClean="0"/>
              <a:t>dans les sous-panneaux </a:t>
            </a:r>
            <a:r>
              <a:rPr lang="fr-FR" dirty="0"/>
              <a:t>car ils sont redimensionnables. </a:t>
            </a:r>
            <a:endParaRPr lang="fr-FR" dirty="0" smtClean="0"/>
          </a:p>
          <a:p>
            <a:r>
              <a:rPr lang="fr-FR" dirty="0"/>
              <a:t>Les </a:t>
            </a:r>
            <a:r>
              <a:rPr lang="fr-FR" dirty="0" smtClean="0"/>
              <a:t>sous-panneaux </a:t>
            </a:r>
            <a:r>
              <a:rPr lang="fr-FR" dirty="0"/>
              <a:t>sont ajoutés en invoquant une des méthodes : </a:t>
            </a:r>
            <a:endParaRPr lang="fr-FR" dirty="0" smtClean="0"/>
          </a:p>
          <a:p>
            <a:pPr lvl="1"/>
            <a:r>
              <a:rPr lang="fr-FR" dirty="0" err="1" smtClean="0"/>
              <a:t>getItems.add</a:t>
            </a:r>
            <a:r>
              <a:rPr lang="fr-FR" dirty="0" smtClean="0"/>
              <a:t>(</a:t>
            </a:r>
            <a:r>
              <a:rPr lang="fr-FR" i="1" dirty="0" err="1" smtClean="0"/>
              <a:t>node</a:t>
            </a:r>
            <a:r>
              <a:rPr lang="fr-FR" dirty="0" smtClean="0"/>
              <a:t>); </a:t>
            </a:r>
          </a:p>
          <a:p>
            <a:pPr lvl="1"/>
            <a:r>
              <a:rPr lang="fr-FR" dirty="0" err="1" smtClean="0"/>
              <a:t>getItems.add</a:t>
            </a:r>
            <a:r>
              <a:rPr lang="fr-FR" dirty="0" smtClean="0"/>
              <a:t>(</a:t>
            </a:r>
            <a:r>
              <a:rPr lang="fr-FR" i="1" dirty="0" smtClean="0"/>
              <a:t>index</a:t>
            </a:r>
            <a:r>
              <a:rPr lang="fr-FR" dirty="0" smtClean="0"/>
              <a:t>, </a:t>
            </a:r>
            <a:r>
              <a:rPr lang="fr-FR" i="1" dirty="0" err="1" smtClean="0"/>
              <a:t>node</a:t>
            </a:r>
            <a:r>
              <a:rPr lang="fr-FR" dirty="0" smtClean="0"/>
              <a:t>); </a:t>
            </a:r>
          </a:p>
          <a:p>
            <a:pPr lvl="1"/>
            <a:r>
              <a:rPr lang="fr-FR" dirty="0" err="1" smtClean="0"/>
              <a:t>getItems.addAll</a:t>
            </a:r>
            <a:r>
              <a:rPr lang="fr-FR" dirty="0" smtClean="0"/>
              <a:t>(</a:t>
            </a:r>
            <a:r>
              <a:rPr lang="fr-FR" i="1" dirty="0" smtClean="0"/>
              <a:t>node1</a:t>
            </a:r>
            <a:r>
              <a:rPr lang="fr-FR" dirty="0" smtClean="0"/>
              <a:t>, </a:t>
            </a:r>
            <a:r>
              <a:rPr lang="fr-FR" i="1" dirty="0" smtClean="0"/>
              <a:t>node2</a:t>
            </a:r>
            <a:r>
              <a:rPr lang="fr-FR" dirty="0" smtClean="0"/>
              <a:t>, </a:t>
            </a:r>
            <a:r>
              <a:rPr lang="fr-FR" i="1" dirty="0" smtClean="0"/>
              <a:t>…</a:t>
            </a:r>
            <a:r>
              <a:rPr lang="fr-FR" dirty="0" smtClean="0"/>
              <a:t>);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611940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SplitPane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seule propriété du composant </a:t>
            </a:r>
            <a:r>
              <a:rPr lang="fr-FR" dirty="0" err="1" smtClean="0"/>
              <a:t>SplitPane</a:t>
            </a:r>
            <a:r>
              <a:rPr lang="fr-FR" dirty="0" smtClean="0"/>
              <a:t> est </a:t>
            </a:r>
            <a:r>
              <a:rPr lang="fr-FR" b="1" dirty="0" smtClean="0"/>
              <a:t>orientation </a:t>
            </a:r>
            <a:r>
              <a:rPr lang="fr-FR" dirty="0" smtClean="0"/>
              <a:t>qui indique </a:t>
            </a:r>
            <a:r>
              <a:rPr lang="fr-FR" dirty="0"/>
              <a:t>si les </a:t>
            </a:r>
            <a:r>
              <a:rPr lang="fr-FR" dirty="0" smtClean="0"/>
              <a:t>sous-panneaux </a:t>
            </a:r>
            <a:r>
              <a:rPr lang="fr-FR" dirty="0"/>
              <a:t>sont placés horizontalement </a:t>
            </a:r>
            <a:r>
              <a:rPr lang="fr-FR" dirty="0" smtClean="0"/>
              <a:t>(orientation par défaut) </a:t>
            </a:r>
            <a:r>
              <a:rPr lang="fr-FR" dirty="0"/>
              <a:t>ou </a:t>
            </a:r>
            <a:r>
              <a:rPr lang="fr-FR" dirty="0" smtClean="0"/>
              <a:t>verticalement </a:t>
            </a:r>
          </a:p>
          <a:p>
            <a:r>
              <a:rPr lang="fr-FR" dirty="0"/>
              <a:t>On utilisera les constantes : </a:t>
            </a:r>
            <a:endParaRPr lang="fr-FR" dirty="0" smtClean="0"/>
          </a:p>
          <a:p>
            <a:pPr lvl="1"/>
            <a:r>
              <a:rPr lang="fr-FR" dirty="0" err="1" smtClean="0"/>
              <a:t>Orientation.HORIZONTAL</a:t>
            </a:r>
            <a:r>
              <a:rPr lang="fr-FR" dirty="0" smtClean="0"/>
              <a:t> </a:t>
            </a:r>
          </a:p>
          <a:p>
            <a:pPr lvl="1"/>
            <a:r>
              <a:rPr lang="fr-FR" dirty="0" err="1" smtClean="0"/>
              <a:t>Orientation.VERTICAL</a:t>
            </a:r>
            <a:r>
              <a:rPr lang="fr-FR" dirty="0" smtClean="0"/>
              <a:t> </a:t>
            </a:r>
          </a:p>
          <a:p>
            <a:r>
              <a:rPr lang="fr-FR" dirty="0"/>
              <a:t>Les méthodes suivantes permettent de </a:t>
            </a:r>
            <a:r>
              <a:rPr lang="fr-FR" b="1" dirty="0" smtClean="0"/>
              <a:t>consulter </a:t>
            </a:r>
            <a:r>
              <a:rPr lang="fr-FR" b="1" dirty="0"/>
              <a:t>ou définir la </a:t>
            </a:r>
            <a:r>
              <a:rPr lang="fr-FR" b="1" dirty="0" smtClean="0"/>
              <a:t>position </a:t>
            </a:r>
            <a:r>
              <a:rPr lang="fr-FR" b="1" dirty="0"/>
              <a:t>des barres de séparation </a:t>
            </a:r>
            <a:r>
              <a:rPr lang="fr-FR" i="1" dirty="0" smtClean="0"/>
              <a:t>(</a:t>
            </a:r>
            <a:r>
              <a:rPr lang="fr-FR" i="1" dirty="0" err="1" smtClean="0"/>
              <a:t>dividers</a:t>
            </a:r>
            <a:r>
              <a:rPr lang="fr-FR" i="1" dirty="0" smtClean="0"/>
              <a:t>) </a:t>
            </a:r>
            <a:r>
              <a:rPr lang="fr-FR" dirty="0" smtClean="0"/>
              <a:t>: </a:t>
            </a:r>
          </a:p>
          <a:p>
            <a:pPr lvl="1"/>
            <a:r>
              <a:rPr lang="fr-FR" dirty="0" err="1" smtClean="0"/>
              <a:t>getDividerPositions</a:t>
            </a:r>
            <a:r>
              <a:rPr lang="fr-FR" dirty="0" smtClean="0"/>
              <a:t>() : Retourne </a:t>
            </a:r>
            <a:r>
              <a:rPr lang="fr-FR" dirty="0"/>
              <a:t>un tableau de double </a:t>
            </a:r>
            <a:r>
              <a:rPr lang="fr-FR" dirty="0" smtClean="0"/>
              <a:t>(double[]) </a:t>
            </a:r>
          </a:p>
          <a:p>
            <a:pPr lvl="1"/>
            <a:r>
              <a:rPr lang="fr-FR" dirty="0" err="1" smtClean="0"/>
              <a:t>setDividerPosition</a:t>
            </a:r>
            <a:r>
              <a:rPr lang="fr-FR" dirty="0" smtClean="0"/>
              <a:t>(</a:t>
            </a:r>
            <a:r>
              <a:rPr lang="fr-FR" dirty="0" err="1" smtClean="0"/>
              <a:t>int</a:t>
            </a:r>
            <a:r>
              <a:rPr lang="fr-FR" dirty="0" smtClean="0"/>
              <a:t> </a:t>
            </a:r>
            <a:r>
              <a:rPr lang="fr-FR" i="1" dirty="0" err="1" smtClean="0"/>
              <a:t>dividerIndex</a:t>
            </a:r>
            <a:r>
              <a:rPr lang="fr-FR" dirty="0" smtClean="0"/>
              <a:t>, </a:t>
            </a:r>
            <a:r>
              <a:rPr lang="fr-FR" dirty="0"/>
              <a:t>double </a:t>
            </a:r>
            <a:r>
              <a:rPr lang="fr-FR" i="1" dirty="0" smtClean="0"/>
              <a:t>position</a:t>
            </a:r>
            <a:r>
              <a:rPr lang="fr-FR" dirty="0" smtClean="0"/>
              <a:t>) </a:t>
            </a:r>
          </a:p>
          <a:p>
            <a:pPr lvl="1"/>
            <a:r>
              <a:rPr lang="fr-FR" dirty="0" err="1" smtClean="0"/>
              <a:t>setDividerPositions</a:t>
            </a:r>
            <a:r>
              <a:rPr lang="fr-FR" dirty="0" smtClean="0"/>
              <a:t>(double</a:t>
            </a:r>
            <a:r>
              <a:rPr lang="fr-FR" dirty="0"/>
              <a:t>... </a:t>
            </a:r>
            <a:r>
              <a:rPr lang="fr-FR" i="1" dirty="0" smtClean="0"/>
              <a:t>positions</a:t>
            </a:r>
            <a:r>
              <a:rPr lang="fr-FR" dirty="0" smtClean="0"/>
              <a:t>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679219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SplitPane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Lorsque le </a:t>
            </a:r>
            <a:r>
              <a:rPr lang="fr-FR" dirty="0" smtClean="0"/>
              <a:t>composant </a:t>
            </a:r>
            <a:r>
              <a:rPr lang="fr-FR" dirty="0" err="1" smtClean="0"/>
              <a:t>SplitPane</a:t>
            </a:r>
            <a:r>
              <a:rPr lang="fr-FR" dirty="0" smtClean="0"/>
              <a:t> est </a:t>
            </a:r>
            <a:r>
              <a:rPr lang="fr-FR" dirty="0"/>
              <a:t>redimensionné, la taille de </a:t>
            </a:r>
            <a:r>
              <a:rPr lang="fr-FR" dirty="0" smtClean="0"/>
              <a:t>tous </a:t>
            </a:r>
            <a:r>
              <a:rPr lang="fr-FR" dirty="0"/>
              <a:t>les </a:t>
            </a:r>
            <a:r>
              <a:rPr lang="fr-FR" dirty="0" smtClean="0"/>
              <a:t>sous-panneaux </a:t>
            </a:r>
            <a:r>
              <a:rPr lang="fr-FR" dirty="0"/>
              <a:t>est adaptée proportionnellement </a:t>
            </a:r>
            <a:r>
              <a:rPr lang="fr-FR" dirty="0" smtClean="0"/>
              <a:t>(c'est </a:t>
            </a:r>
            <a:r>
              <a:rPr lang="fr-FR" dirty="0"/>
              <a:t>le </a:t>
            </a:r>
            <a:r>
              <a:rPr lang="fr-FR" dirty="0" smtClean="0"/>
              <a:t>comportement </a:t>
            </a:r>
            <a:r>
              <a:rPr lang="fr-FR" dirty="0"/>
              <a:t>par </a:t>
            </a:r>
            <a:r>
              <a:rPr lang="fr-FR" dirty="0" smtClean="0"/>
              <a:t>défaut). </a:t>
            </a:r>
          </a:p>
          <a:p>
            <a:r>
              <a:rPr lang="fr-FR" dirty="0"/>
              <a:t>Si l'on souhaite qu'un ou plusieurs </a:t>
            </a:r>
            <a:r>
              <a:rPr lang="fr-FR" dirty="0" smtClean="0"/>
              <a:t>sous-panneaux </a:t>
            </a:r>
            <a:r>
              <a:rPr lang="fr-FR" dirty="0"/>
              <a:t>gardent leur taille </a:t>
            </a:r>
            <a:r>
              <a:rPr lang="fr-FR" dirty="0" smtClean="0"/>
              <a:t>actuelle </a:t>
            </a:r>
            <a:r>
              <a:rPr lang="fr-FR" dirty="0"/>
              <a:t>lors du redimensionnement du </a:t>
            </a:r>
            <a:r>
              <a:rPr lang="fr-FR" dirty="0" err="1" smtClean="0"/>
              <a:t>SplitPane</a:t>
            </a:r>
            <a:r>
              <a:rPr lang="fr-FR" dirty="0" smtClean="0"/>
              <a:t> on </a:t>
            </a:r>
            <a:r>
              <a:rPr lang="fr-FR" dirty="0"/>
              <a:t>peut utiliser </a:t>
            </a:r>
            <a:r>
              <a:rPr lang="fr-FR" dirty="0" smtClean="0"/>
              <a:t>la </a:t>
            </a:r>
            <a:r>
              <a:rPr lang="fr-FR" dirty="0"/>
              <a:t>méthode statique : </a:t>
            </a:r>
            <a:endParaRPr lang="fr-FR" dirty="0" smtClean="0"/>
          </a:p>
          <a:p>
            <a:pPr lvl="1"/>
            <a:r>
              <a:rPr lang="fr-FR" dirty="0" err="1" smtClean="0"/>
              <a:t>setResizableWithParent</a:t>
            </a:r>
            <a:r>
              <a:rPr lang="fr-FR" dirty="0" smtClean="0"/>
              <a:t>(</a:t>
            </a:r>
            <a:r>
              <a:rPr lang="fr-FR" dirty="0" err="1" smtClean="0"/>
              <a:t>Node</a:t>
            </a:r>
            <a:r>
              <a:rPr lang="fr-FR" dirty="0" smtClean="0"/>
              <a:t> </a:t>
            </a:r>
            <a:r>
              <a:rPr lang="fr-FR" i="1" dirty="0" err="1" smtClean="0"/>
              <a:t>node</a:t>
            </a:r>
            <a:r>
              <a:rPr lang="fr-FR" dirty="0" smtClean="0"/>
              <a:t>, </a:t>
            </a:r>
            <a:r>
              <a:rPr lang="fr-FR" dirty="0" err="1" smtClean="0"/>
              <a:t>Boolean</a:t>
            </a:r>
            <a:r>
              <a:rPr lang="fr-FR" dirty="0" smtClean="0"/>
              <a:t> </a:t>
            </a:r>
            <a:r>
              <a:rPr lang="fr-FR" i="1" dirty="0" err="1" smtClean="0"/>
              <a:t>resizable</a:t>
            </a:r>
            <a:r>
              <a:rPr lang="fr-FR" dirty="0" smtClean="0"/>
              <a:t>)</a:t>
            </a:r>
          </a:p>
          <a:p>
            <a:r>
              <a:rPr lang="fr-FR" dirty="0"/>
              <a:t>Une valeur </a:t>
            </a:r>
            <a:r>
              <a:rPr lang="fr-FR" dirty="0" smtClean="0"/>
              <a:t>false n'empêchera </a:t>
            </a:r>
            <a:r>
              <a:rPr lang="fr-FR" dirty="0"/>
              <a:t>pas l'utilisateur de modifier la </a:t>
            </a:r>
            <a:r>
              <a:rPr lang="fr-FR" dirty="0" smtClean="0"/>
              <a:t>position </a:t>
            </a:r>
            <a:r>
              <a:rPr lang="fr-FR" dirty="0"/>
              <a:t>des barres </a:t>
            </a:r>
            <a:r>
              <a:rPr lang="fr-FR" dirty="0" smtClean="0"/>
              <a:t>de </a:t>
            </a:r>
            <a:r>
              <a:rPr lang="fr-FR" dirty="0"/>
              <a:t>séparation. L'impact est uniquement sur le </a:t>
            </a:r>
            <a:r>
              <a:rPr lang="fr-FR" dirty="0" smtClean="0"/>
              <a:t>redimensionnement </a:t>
            </a:r>
            <a:r>
              <a:rPr lang="fr-FR" dirty="0"/>
              <a:t>du </a:t>
            </a:r>
            <a:r>
              <a:rPr lang="fr-FR" dirty="0" err="1" smtClean="0"/>
              <a:t>SplitPane</a:t>
            </a:r>
            <a:r>
              <a:rPr lang="fr-FR" dirty="0" smtClean="0"/>
              <a:t> lui-même </a:t>
            </a:r>
            <a:r>
              <a:rPr lang="fr-FR" dirty="0"/>
              <a:t>(provoqué par </a:t>
            </a:r>
            <a:r>
              <a:rPr lang="fr-FR" dirty="0" smtClean="0"/>
              <a:t>exemple </a:t>
            </a:r>
            <a:r>
              <a:rPr lang="fr-FR" dirty="0"/>
              <a:t>par un redimensionnement de la fenêtre principale). </a:t>
            </a: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517277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SplitPane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d'utilisation d'un </a:t>
            </a:r>
            <a:r>
              <a:rPr lang="fr-FR" dirty="0" err="1" smtClean="0"/>
              <a:t>SplitPane</a:t>
            </a:r>
            <a:r>
              <a:rPr lang="fr-FR" dirty="0" smtClean="0"/>
              <a:t> avec </a:t>
            </a:r>
            <a:r>
              <a:rPr lang="fr-FR" dirty="0"/>
              <a:t>trois </a:t>
            </a:r>
            <a:r>
              <a:rPr lang="fr-FR" dirty="0" smtClean="0"/>
              <a:t>sous-panneaux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533006"/>
            <a:ext cx="4947381" cy="128179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3814801"/>
            <a:ext cx="6957626" cy="154613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802" y="5576684"/>
            <a:ext cx="1997933" cy="8717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030" y="5576684"/>
            <a:ext cx="2819014" cy="86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7719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TabPane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Le composant </a:t>
            </a:r>
            <a:r>
              <a:rPr lang="fr-FR" b="1" dirty="0" err="1" smtClean="0"/>
              <a:t>TabPane</a:t>
            </a:r>
            <a:r>
              <a:rPr lang="fr-FR" b="1" dirty="0" smtClean="0"/>
              <a:t> </a:t>
            </a:r>
            <a:r>
              <a:rPr lang="fr-FR" dirty="0" smtClean="0"/>
              <a:t>est </a:t>
            </a:r>
            <a:r>
              <a:rPr lang="fr-FR" dirty="0"/>
              <a:t>un panneau avec des </a:t>
            </a:r>
            <a:r>
              <a:rPr lang="fr-FR" b="1" dirty="0" smtClean="0"/>
              <a:t>onglets </a:t>
            </a:r>
            <a:r>
              <a:rPr lang="fr-FR" i="1" dirty="0" smtClean="0"/>
              <a:t>(</a:t>
            </a:r>
            <a:r>
              <a:rPr lang="fr-FR" i="1" dirty="0" err="1" smtClean="0"/>
              <a:t>tabs</a:t>
            </a:r>
            <a:r>
              <a:rPr lang="fr-FR" i="1" dirty="0" smtClean="0"/>
              <a:t>) </a:t>
            </a:r>
            <a:r>
              <a:rPr lang="fr-FR" dirty="0" smtClean="0"/>
              <a:t>associés </a:t>
            </a:r>
            <a:r>
              <a:rPr lang="fr-FR" dirty="0"/>
              <a:t>à des </a:t>
            </a:r>
            <a:r>
              <a:rPr lang="fr-FR" dirty="0" smtClean="0"/>
              <a:t>sous-panneaux </a:t>
            </a:r>
            <a:r>
              <a:rPr lang="fr-FR" dirty="0"/>
              <a:t>contenant chacun un composant. </a:t>
            </a:r>
            <a:endParaRPr lang="fr-FR" dirty="0" smtClean="0"/>
          </a:p>
          <a:p>
            <a:r>
              <a:rPr lang="fr-FR" dirty="0"/>
              <a:t>Seul un des onglets est visible à un moment donné, mais l'utilisateur </a:t>
            </a:r>
            <a:r>
              <a:rPr lang="fr-FR" dirty="0" smtClean="0"/>
              <a:t>peut </a:t>
            </a:r>
            <a:r>
              <a:rPr lang="fr-FR" dirty="0"/>
              <a:t>basculer entre ces différents </a:t>
            </a:r>
            <a:r>
              <a:rPr lang="fr-FR" dirty="0" smtClean="0"/>
              <a:t>sous-panneaux </a:t>
            </a:r>
            <a:r>
              <a:rPr lang="fr-FR" dirty="0"/>
              <a:t>en cliquant sur </a:t>
            </a:r>
            <a:r>
              <a:rPr lang="fr-FR" dirty="0" smtClean="0"/>
              <a:t>l'onglet </a:t>
            </a:r>
            <a:r>
              <a:rPr lang="fr-FR" dirty="0"/>
              <a:t>associé. </a:t>
            </a:r>
            <a:endParaRPr lang="fr-FR" dirty="0" smtClean="0"/>
          </a:p>
          <a:p>
            <a:pPr lvl="1"/>
            <a:r>
              <a:rPr lang="fr-FR" dirty="0"/>
              <a:t>Les onglets peuvent être positionnés sur un des quatre bords du </a:t>
            </a:r>
            <a:r>
              <a:rPr lang="fr-FR" dirty="0" smtClean="0"/>
              <a:t>composant </a:t>
            </a:r>
            <a:r>
              <a:rPr lang="fr-FR" dirty="0"/>
              <a:t>(ils sont placés en haut par défaut). </a:t>
            </a:r>
            <a:endParaRPr lang="fr-FR" dirty="0" smtClean="0"/>
          </a:p>
          <a:p>
            <a:pPr lvl="1"/>
            <a:r>
              <a:rPr lang="fr-FR" dirty="0"/>
              <a:t>Si la taille du composant ne permet pas d'afficher tous les onglets, un </a:t>
            </a:r>
            <a:r>
              <a:rPr lang="fr-FR" dirty="0" smtClean="0"/>
              <a:t>bouton (</a:t>
            </a:r>
            <a:r>
              <a:rPr lang="fr-FR" dirty="0" err="1" smtClean="0"/>
              <a:t>MenuButton</a:t>
            </a:r>
            <a:r>
              <a:rPr lang="fr-FR" dirty="0" smtClean="0"/>
              <a:t>) </a:t>
            </a:r>
            <a:r>
              <a:rPr lang="fr-FR" dirty="0"/>
              <a:t>est automatiquement ajouté pour </a:t>
            </a:r>
            <a:r>
              <a:rPr lang="fr-FR" dirty="0" smtClean="0"/>
              <a:t>permettre </a:t>
            </a:r>
            <a:r>
              <a:rPr lang="fr-FR" dirty="0"/>
              <a:t>à </a:t>
            </a:r>
            <a:r>
              <a:rPr lang="fr-FR" dirty="0" smtClean="0"/>
              <a:t>l'utilisateur </a:t>
            </a:r>
            <a:r>
              <a:rPr lang="fr-FR" dirty="0"/>
              <a:t>d'accéder aux onglets masqués. </a:t>
            </a:r>
            <a:endParaRPr lang="fr-FR" dirty="0" smtClean="0"/>
          </a:p>
          <a:p>
            <a:r>
              <a:rPr lang="fr-FR" dirty="0"/>
              <a:t>La </a:t>
            </a:r>
            <a:r>
              <a:rPr lang="fr-FR" dirty="0" smtClean="0"/>
              <a:t>classe </a:t>
            </a:r>
            <a:r>
              <a:rPr lang="fr-FR" b="1" dirty="0" smtClean="0"/>
              <a:t>Tab </a:t>
            </a:r>
            <a:r>
              <a:rPr lang="fr-FR" dirty="0" smtClean="0"/>
              <a:t>représente </a:t>
            </a:r>
            <a:r>
              <a:rPr lang="fr-FR" dirty="0"/>
              <a:t>un onglet et associe un composant </a:t>
            </a:r>
            <a:r>
              <a:rPr lang="fr-FR" dirty="0" smtClean="0"/>
              <a:t>(</a:t>
            </a:r>
            <a:r>
              <a:rPr lang="fr-FR" dirty="0" err="1" smtClean="0"/>
              <a:t>Node</a:t>
            </a:r>
            <a:r>
              <a:rPr lang="fr-FR" dirty="0" smtClean="0"/>
              <a:t>) avec </a:t>
            </a:r>
            <a:r>
              <a:rPr lang="fr-FR" dirty="0"/>
              <a:t>un texte </a:t>
            </a:r>
            <a:r>
              <a:rPr lang="fr-FR" dirty="0" smtClean="0"/>
              <a:t>(et </a:t>
            </a:r>
            <a:r>
              <a:rPr lang="fr-FR" dirty="0"/>
              <a:t>éventuellement un </a:t>
            </a:r>
            <a:r>
              <a:rPr lang="fr-FR" dirty="0" smtClean="0"/>
              <a:t>graphique) </a:t>
            </a:r>
            <a:r>
              <a:rPr lang="fr-FR" dirty="0"/>
              <a:t>qui identifie l'onglet. </a:t>
            </a:r>
            <a:endParaRPr lang="fr-FR" dirty="0" smtClean="0"/>
          </a:p>
          <a:p>
            <a:r>
              <a:rPr lang="fr-FR" dirty="0"/>
              <a:t>Par défaut, les onglets peuvent être supprimés par l'utilisateur en </a:t>
            </a:r>
            <a:r>
              <a:rPr lang="fr-FR" dirty="0" smtClean="0"/>
              <a:t>cliquant </a:t>
            </a:r>
            <a:r>
              <a:rPr lang="fr-FR" dirty="0"/>
              <a:t>sur une </a:t>
            </a:r>
            <a:r>
              <a:rPr lang="fr-FR" dirty="0" smtClean="0"/>
              <a:t>croix </a:t>
            </a:r>
            <a:r>
              <a:rPr lang="fr-FR" dirty="0"/>
              <a:t>affichée à côté de l'onglet actuellement </a:t>
            </a:r>
            <a:r>
              <a:rPr lang="fr-FR" dirty="0" smtClean="0"/>
              <a:t>sélectionné (à </a:t>
            </a:r>
            <a:r>
              <a:rPr lang="fr-FR" dirty="0"/>
              <a:t>la manière des onglets des navigateurs </a:t>
            </a:r>
            <a:r>
              <a:rPr lang="fr-FR" dirty="0" smtClean="0"/>
              <a:t>web)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931040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TabPane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Dans un </a:t>
            </a:r>
            <a:r>
              <a:rPr lang="fr-FR" dirty="0" err="1" smtClean="0"/>
              <a:t>TabPane</a:t>
            </a:r>
            <a:r>
              <a:rPr lang="fr-FR" dirty="0" smtClean="0"/>
              <a:t> on </a:t>
            </a:r>
            <a:r>
              <a:rPr lang="fr-FR" dirty="0"/>
              <a:t>ne peut ajouter que des objets de type </a:t>
            </a:r>
            <a:r>
              <a:rPr lang="fr-FR" b="1" dirty="0" smtClean="0"/>
              <a:t>Tab </a:t>
            </a:r>
            <a:r>
              <a:rPr lang="fr-FR" dirty="0" smtClean="0"/>
              <a:t>(on ne </a:t>
            </a:r>
            <a:r>
              <a:rPr lang="fr-FR" dirty="0"/>
              <a:t>peut pas ajouter directement des conteneurs ou </a:t>
            </a:r>
            <a:r>
              <a:rPr lang="fr-FR" dirty="0" smtClean="0"/>
              <a:t>composants). </a:t>
            </a:r>
          </a:p>
          <a:p>
            <a:r>
              <a:rPr lang="fr-FR" dirty="0"/>
              <a:t>Il faut donc : </a:t>
            </a:r>
            <a:endParaRPr lang="fr-FR" dirty="0" smtClean="0"/>
          </a:p>
          <a:p>
            <a:pPr lvl="1"/>
            <a:r>
              <a:rPr lang="fr-FR" dirty="0" smtClean="0"/>
              <a:t>Créer </a:t>
            </a:r>
            <a:r>
              <a:rPr lang="fr-FR" dirty="0"/>
              <a:t>des objets de type </a:t>
            </a:r>
            <a:r>
              <a:rPr lang="fr-FR" dirty="0" smtClean="0"/>
              <a:t>Tab et </a:t>
            </a:r>
            <a:r>
              <a:rPr lang="fr-FR" dirty="0"/>
              <a:t>y insérer </a:t>
            </a:r>
            <a:r>
              <a:rPr lang="fr-FR" dirty="0" smtClean="0"/>
              <a:t>des composants </a:t>
            </a:r>
          </a:p>
          <a:p>
            <a:pPr lvl="1"/>
            <a:r>
              <a:rPr lang="fr-FR" dirty="0" smtClean="0"/>
              <a:t>Créer </a:t>
            </a:r>
            <a:r>
              <a:rPr lang="fr-FR" dirty="0"/>
              <a:t>un objet de type </a:t>
            </a:r>
            <a:r>
              <a:rPr lang="fr-FR" dirty="0" err="1" smtClean="0"/>
              <a:t>TabPane</a:t>
            </a:r>
            <a:r>
              <a:rPr lang="fr-FR" dirty="0" smtClean="0"/>
              <a:t> et </a:t>
            </a:r>
            <a:r>
              <a:rPr lang="fr-FR" dirty="0"/>
              <a:t>y ajouter les onglets </a:t>
            </a:r>
            <a:r>
              <a:rPr lang="fr-FR" i="1" dirty="0" smtClean="0"/>
              <a:t>(</a:t>
            </a:r>
            <a:r>
              <a:rPr lang="fr-FR" i="1" dirty="0" err="1" smtClean="0"/>
              <a:t>tabs</a:t>
            </a:r>
            <a:r>
              <a:rPr lang="fr-FR" i="1" dirty="0" smtClean="0"/>
              <a:t>) </a:t>
            </a:r>
            <a:r>
              <a:rPr lang="fr-FR" dirty="0" smtClean="0"/>
              <a:t>créés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672" y="4362166"/>
            <a:ext cx="5421399" cy="188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8356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TabPane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Quelques propriétés de la classe </a:t>
            </a:r>
            <a:r>
              <a:rPr lang="fr-FR" dirty="0" smtClean="0"/>
              <a:t>Tab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414" y="2832173"/>
            <a:ext cx="7332234" cy="361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2979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TabPane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Quelques propriétés de la classe </a:t>
            </a:r>
            <a:r>
              <a:rPr lang="fr-FR" dirty="0" err="1" smtClean="0"/>
              <a:t>TabPane</a:t>
            </a:r>
            <a:r>
              <a:rPr lang="fr-FR" dirty="0" smtClean="0"/>
              <a:t> :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899" y="2686370"/>
            <a:ext cx="6801365" cy="35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1188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TabPane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d'une application comportant trois </a:t>
            </a:r>
            <a:r>
              <a:rPr lang="fr-FR" dirty="0" err="1" smtClean="0"/>
              <a:t>TabPane</a:t>
            </a:r>
            <a:r>
              <a:rPr lang="fr-FR" dirty="0" smtClean="0"/>
              <a:t> créés </a:t>
            </a:r>
            <a:r>
              <a:rPr lang="fr-FR" dirty="0"/>
              <a:t>par trois </a:t>
            </a:r>
            <a:r>
              <a:rPr lang="fr-FR" dirty="0" smtClean="0"/>
              <a:t>méthodes </a:t>
            </a:r>
            <a:r>
              <a:rPr lang="fr-FR" dirty="0"/>
              <a:t>distinctes, de manière à décomposer le code </a:t>
            </a:r>
            <a:endParaRPr lang="fr-FR" dirty="0" smtClean="0"/>
          </a:p>
          <a:p>
            <a:pPr lvl="1"/>
            <a:r>
              <a:rPr lang="fr-FR" dirty="0"/>
              <a:t>Les onglets peuvent être supprimés par l'utilisateur en cliquant sur la </a:t>
            </a:r>
            <a:r>
              <a:rPr lang="fr-FR" dirty="0" smtClean="0"/>
              <a:t>croix (x) </a:t>
            </a:r>
            <a:r>
              <a:rPr lang="fr-FR" dirty="0"/>
              <a:t>placée à côté du texte (comportement par défaut). </a:t>
            </a:r>
            <a:endParaRPr lang="fr-FR" dirty="0" smtClean="0"/>
          </a:p>
          <a:p>
            <a:pPr lvl="1"/>
            <a:r>
              <a:rPr lang="fr-FR" dirty="0"/>
              <a:t>Un des onglets </a:t>
            </a:r>
            <a:r>
              <a:rPr lang="fr-FR" i="1" dirty="0" smtClean="0"/>
              <a:t>(About) </a:t>
            </a:r>
            <a:r>
              <a:rPr lang="fr-FR" dirty="0" smtClean="0"/>
              <a:t>possède </a:t>
            </a:r>
            <a:r>
              <a:rPr lang="fr-FR" dirty="0"/>
              <a:t>un graphique </a:t>
            </a:r>
            <a:r>
              <a:rPr lang="fr-FR" dirty="0" smtClean="0"/>
              <a:t>(rectangle rouge).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28" y="4017491"/>
            <a:ext cx="3554499" cy="83902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72" y="4963602"/>
            <a:ext cx="4856422" cy="141726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841" y="4286250"/>
            <a:ext cx="1899471" cy="14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31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généricité et les types génériques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59044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TabPane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Méthode de création du composant associé au premier onglet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25" y="2601483"/>
            <a:ext cx="7693100" cy="40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3535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TabPane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Méthode de création du composant associé au deuxième onglet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314" y="2528759"/>
            <a:ext cx="6951864" cy="411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2414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TabPane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Méthode de création du composant associé au troisième onglet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65" y="2610751"/>
            <a:ext cx="6949414" cy="377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953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Pagination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Le composant </a:t>
            </a:r>
            <a:r>
              <a:rPr lang="fr-FR" b="1" dirty="0" smtClean="0"/>
              <a:t>Pagination </a:t>
            </a:r>
            <a:r>
              <a:rPr lang="fr-FR" dirty="0" smtClean="0"/>
              <a:t>permet </a:t>
            </a:r>
            <a:r>
              <a:rPr lang="fr-FR" dirty="0"/>
              <a:t>de présenter des informations </a:t>
            </a:r>
            <a:r>
              <a:rPr lang="fr-FR" dirty="0" smtClean="0"/>
              <a:t>ou </a:t>
            </a:r>
            <a:r>
              <a:rPr lang="fr-FR" dirty="0"/>
              <a:t>des éléments d'interaction sous forme de </a:t>
            </a:r>
            <a:r>
              <a:rPr lang="fr-FR" i="1" dirty="0" smtClean="0"/>
              <a:t>'pages'</a:t>
            </a:r>
            <a:r>
              <a:rPr lang="fr-FR" dirty="0" smtClean="0"/>
              <a:t>. </a:t>
            </a:r>
            <a:r>
              <a:rPr lang="fr-FR" dirty="0"/>
              <a:t>Un liste de </a:t>
            </a:r>
            <a:r>
              <a:rPr lang="fr-FR" dirty="0" smtClean="0"/>
              <a:t>boutons </a:t>
            </a:r>
            <a:r>
              <a:rPr lang="fr-FR" dirty="0"/>
              <a:t>(ou de puces) permettent à l'utilisateur d'accéder aux </a:t>
            </a:r>
            <a:r>
              <a:rPr lang="fr-FR" dirty="0" smtClean="0"/>
              <a:t>pages </a:t>
            </a:r>
            <a:r>
              <a:rPr lang="fr-FR" dirty="0"/>
              <a:t>individuelles (de les afficher). </a:t>
            </a:r>
            <a:endParaRPr lang="fr-FR" dirty="0" smtClean="0"/>
          </a:p>
          <a:p>
            <a:r>
              <a:rPr lang="fr-FR" dirty="0" smtClean="0"/>
              <a:t>Les </a:t>
            </a:r>
            <a:r>
              <a:rPr lang="fr-FR" dirty="0"/>
              <a:t>pages sont constituées de conteneurs ou </a:t>
            </a:r>
            <a:r>
              <a:rPr lang="fr-FR" dirty="0" smtClean="0"/>
              <a:t>de </a:t>
            </a:r>
            <a:r>
              <a:rPr lang="fr-FR" dirty="0"/>
              <a:t>composants </a:t>
            </a:r>
            <a:r>
              <a:rPr lang="fr-FR" dirty="0" smtClean="0"/>
              <a:t>quelconques</a:t>
            </a:r>
          </a:p>
          <a:p>
            <a:r>
              <a:rPr lang="fr-FR" dirty="0"/>
              <a:t>La classe dispose des constructeurs suivants : </a:t>
            </a:r>
            <a:endParaRPr lang="fr-FR" dirty="0" smtClean="0"/>
          </a:p>
          <a:p>
            <a:pPr lvl="1"/>
            <a:r>
              <a:rPr lang="fr-FR" dirty="0" smtClean="0"/>
              <a:t>Pagination</a:t>
            </a:r>
            <a:r>
              <a:rPr lang="fr-FR" dirty="0"/>
              <a:t>(); </a:t>
            </a:r>
            <a:endParaRPr lang="fr-FR" dirty="0" smtClean="0"/>
          </a:p>
          <a:p>
            <a:pPr lvl="1"/>
            <a:r>
              <a:rPr lang="fr-FR" dirty="0" smtClean="0"/>
              <a:t>Pagination(</a:t>
            </a:r>
            <a:r>
              <a:rPr lang="fr-FR" dirty="0" err="1" smtClean="0"/>
              <a:t>int</a:t>
            </a:r>
            <a:r>
              <a:rPr lang="fr-FR" dirty="0" smtClean="0"/>
              <a:t> </a:t>
            </a:r>
            <a:r>
              <a:rPr lang="fr-FR" i="1" dirty="0" err="1" smtClean="0"/>
              <a:t>pageCount</a:t>
            </a:r>
            <a:r>
              <a:rPr lang="fr-FR" dirty="0" smtClean="0"/>
              <a:t>); </a:t>
            </a:r>
          </a:p>
          <a:p>
            <a:pPr lvl="1"/>
            <a:r>
              <a:rPr lang="fr-FR" dirty="0" smtClean="0"/>
              <a:t>Pagination(</a:t>
            </a:r>
            <a:r>
              <a:rPr lang="fr-FR" dirty="0" err="1" smtClean="0"/>
              <a:t>int</a:t>
            </a:r>
            <a:r>
              <a:rPr lang="fr-FR" dirty="0" smtClean="0"/>
              <a:t> </a:t>
            </a:r>
            <a:r>
              <a:rPr lang="fr-FR" i="1" dirty="0" err="1" smtClean="0"/>
              <a:t>pageCount</a:t>
            </a:r>
            <a:r>
              <a:rPr lang="fr-FR" dirty="0" smtClean="0"/>
              <a:t>, </a:t>
            </a:r>
            <a:r>
              <a:rPr lang="fr-FR" dirty="0" err="1" smtClean="0"/>
              <a:t>int</a:t>
            </a:r>
            <a:r>
              <a:rPr lang="fr-FR" dirty="0" smtClean="0"/>
              <a:t> </a:t>
            </a:r>
            <a:r>
              <a:rPr lang="fr-FR" i="1" dirty="0" err="1" smtClean="0"/>
              <a:t>pageIndex</a:t>
            </a:r>
            <a:r>
              <a:rPr lang="fr-FR" dirty="0" smtClean="0"/>
              <a:t>);  </a:t>
            </a:r>
            <a:r>
              <a:rPr lang="fr-FR" i="1" dirty="0" smtClean="0"/>
              <a:t>(</a:t>
            </a:r>
            <a:r>
              <a:rPr lang="fr-FR" i="1" dirty="0" err="1" smtClean="0"/>
              <a:t>Nodes</a:t>
            </a:r>
            <a:r>
              <a:rPr lang="fr-FR" i="1" dirty="0" smtClean="0"/>
              <a:t>)</a:t>
            </a:r>
            <a:r>
              <a:rPr lang="fr-FR" dirty="0" smtClean="0"/>
              <a:t>. </a:t>
            </a:r>
          </a:p>
          <a:p>
            <a:r>
              <a:rPr lang="fr-FR" dirty="0"/>
              <a:t>Les boutons peuvent être remplacés par </a:t>
            </a:r>
            <a:r>
              <a:rPr lang="fr-FR" dirty="0" smtClean="0"/>
              <a:t>des </a:t>
            </a:r>
            <a:r>
              <a:rPr lang="fr-FR" dirty="0"/>
              <a:t>puces </a:t>
            </a:r>
            <a:r>
              <a:rPr lang="fr-FR" i="1" dirty="0" smtClean="0"/>
              <a:t>(</a:t>
            </a:r>
            <a:r>
              <a:rPr lang="fr-FR" i="1" dirty="0" err="1" smtClean="0"/>
              <a:t>bullets</a:t>
            </a:r>
            <a:r>
              <a:rPr lang="fr-FR" i="1" dirty="0" smtClean="0"/>
              <a:t>) </a:t>
            </a:r>
            <a:r>
              <a:rPr lang="fr-FR" dirty="0" smtClean="0"/>
              <a:t>en </a:t>
            </a:r>
            <a:r>
              <a:rPr lang="fr-FR" dirty="0"/>
              <a:t>adaptant le style de </a:t>
            </a:r>
            <a:r>
              <a:rPr lang="fr-FR" dirty="0" smtClean="0"/>
              <a:t>l'affichage </a:t>
            </a:r>
            <a:r>
              <a:rPr lang="fr-FR" dirty="0"/>
              <a:t>du composant </a:t>
            </a:r>
            <a:r>
              <a:rPr lang="fr-FR" dirty="0" smtClean="0"/>
              <a:t>Pagination : </a:t>
            </a:r>
          </a:p>
          <a:p>
            <a:pPr lvl="1"/>
            <a:r>
              <a:rPr lang="fr-FR" dirty="0" err="1" smtClean="0"/>
              <a:t>getStyleClass</a:t>
            </a:r>
            <a:r>
              <a:rPr lang="fr-FR" dirty="0" smtClean="0"/>
              <a:t>().</a:t>
            </a:r>
            <a:r>
              <a:rPr lang="fr-FR" dirty="0" err="1" smtClean="0"/>
              <a:t>add</a:t>
            </a:r>
            <a:r>
              <a:rPr lang="fr-FR" dirty="0" smtClean="0"/>
              <a:t>(</a:t>
            </a:r>
            <a:r>
              <a:rPr lang="fr-FR" dirty="0" err="1" smtClean="0"/>
              <a:t>Pagination.STYLE_CLASS_BULLET</a:t>
            </a:r>
            <a:r>
              <a:rPr lang="fr-FR" dirty="0" smtClean="0"/>
              <a:t>);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9572" y="3662876"/>
            <a:ext cx="2087520" cy="258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0251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Pagination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Le nombre maximal d'indicateurs de pages </a:t>
            </a:r>
            <a:r>
              <a:rPr lang="fr-FR" dirty="0" smtClean="0"/>
              <a:t>(boutons </a:t>
            </a:r>
            <a:r>
              <a:rPr lang="fr-FR" dirty="0"/>
              <a:t>ou </a:t>
            </a:r>
            <a:r>
              <a:rPr lang="fr-FR" dirty="0" smtClean="0"/>
              <a:t>puces), </a:t>
            </a:r>
            <a:r>
              <a:rPr lang="fr-FR" dirty="0"/>
              <a:t>fixé </a:t>
            </a:r>
            <a:r>
              <a:rPr lang="fr-FR" dirty="0" smtClean="0"/>
              <a:t>par </a:t>
            </a:r>
            <a:r>
              <a:rPr lang="fr-FR" dirty="0"/>
              <a:t>défaut à 10, peut être adapté en modifiant la valeur de la </a:t>
            </a:r>
            <a:r>
              <a:rPr lang="fr-FR" dirty="0" smtClean="0"/>
              <a:t>propriété </a:t>
            </a:r>
            <a:r>
              <a:rPr lang="fr-FR" dirty="0" err="1" smtClean="0"/>
              <a:t>maxPageIndicatorCount</a:t>
            </a:r>
            <a:r>
              <a:rPr lang="fr-FR" dirty="0" smtClean="0"/>
              <a:t> : </a:t>
            </a:r>
          </a:p>
          <a:p>
            <a:pPr lvl="1"/>
            <a:r>
              <a:rPr lang="fr-FR" dirty="0" err="1" smtClean="0"/>
              <a:t>root.setMaxPageIndicatorCount</a:t>
            </a:r>
            <a:r>
              <a:rPr lang="fr-FR" dirty="0" smtClean="0"/>
              <a:t>(5</a:t>
            </a:r>
            <a:r>
              <a:rPr lang="fr-FR" dirty="0"/>
              <a:t>); </a:t>
            </a:r>
            <a:endParaRPr lang="fr-FR" dirty="0" smtClean="0"/>
          </a:p>
          <a:p>
            <a:r>
              <a:rPr lang="fr-FR" dirty="0" smtClean="0"/>
              <a:t>Pour </a:t>
            </a:r>
            <a:r>
              <a:rPr lang="fr-FR" b="1" dirty="0" smtClean="0"/>
              <a:t>créer </a:t>
            </a:r>
            <a:r>
              <a:rPr lang="fr-FR" b="1" dirty="0"/>
              <a:t>les </a:t>
            </a:r>
            <a:r>
              <a:rPr lang="fr-FR" b="1" dirty="0" smtClean="0"/>
              <a:t>pages</a:t>
            </a:r>
            <a:r>
              <a:rPr lang="fr-FR" dirty="0" smtClean="0"/>
              <a:t>, </a:t>
            </a:r>
            <a:r>
              <a:rPr lang="fr-FR" dirty="0"/>
              <a:t>il faut définir la propriété </a:t>
            </a:r>
            <a:r>
              <a:rPr lang="fr-FR" dirty="0" err="1" smtClean="0"/>
              <a:t>pageFactory</a:t>
            </a:r>
            <a:r>
              <a:rPr lang="fr-FR" dirty="0" smtClean="0"/>
              <a:t> qui est </a:t>
            </a:r>
            <a:r>
              <a:rPr lang="fr-FR" dirty="0"/>
              <a:t>de type </a:t>
            </a:r>
            <a:r>
              <a:rPr lang="fr-FR" dirty="0" smtClean="0"/>
              <a:t>Callback&lt;</a:t>
            </a:r>
            <a:r>
              <a:rPr lang="fr-FR" dirty="0" err="1" smtClean="0"/>
              <a:t>Integer</a:t>
            </a:r>
            <a:r>
              <a:rPr lang="fr-FR" dirty="0" smtClean="0"/>
              <a:t>, </a:t>
            </a:r>
            <a:r>
              <a:rPr lang="fr-FR" dirty="0" err="1" smtClean="0"/>
              <a:t>Node</a:t>
            </a:r>
            <a:r>
              <a:rPr lang="fr-FR" dirty="0" smtClean="0"/>
              <a:t>&gt; (interface fonctionnelle) possédant </a:t>
            </a:r>
            <a:r>
              <a:rPr lang="fr-FR" dirty="0"/>
              <a:t>une unique méthode chargée de créer la page dont </a:t>
            </a:r>
            <a:r>
              <a:rPr lang="fr-FR" dirty="0" smtClean="0"/>
              <a:t>l'indice </a:t>
            </a:r>
            <a:r>
              <a:rPr lang="fr-FR" dirty="0"/>
              <a:t>est passé en paramètre : 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call(</a:t>
            </a:r>
            <a:r>
              <a:rPr lang="fr-FR" dirty="0" err="1" smtClean="0"/>
              <a:t>Integer</a:t>
            </a:r>
            <a:r>
              <a:rPr lang="fr-FR" dirty="0" smtClean="0"/>
              <a:t> </a:t>
            </a:r>
            <a:r>
              <a:rPr lang="fr-FR" dirty="0" err="1" smtClean="0"/>
              <a:t>pageIndex</a:t>
            </a:r>
            <a:r>
              <a:rPr lang="fr-FR" dirty="0" smtClean="0"/>
              <a:t>) : Doit retourner </a:t>
            </a:r>
            <a:r>
              <a:rPr lang="fr-FR" dirty="0"/>
              <a:t>un objet de type </a:t>
            </a:r>
            <a:r>
              <a:rPr lang="fr-FR" dirty="0" err="1" smtClean="0"/>
              <a:t>Node</a:t>
            </a:r>
            <a:endParaRPr lang="fr-FR" dirty="0" smtClean="0"/>
          </a:p>
          <a:p>
            <a:r>
              <a:rPr lang="fr-FR" dirty="0"/>
              <a:t>L'objet </a:t>
            </a:r>
            <a:r>
              <a:rPr lang="fr-FR" dirty="0" smtClean="0"/>
              <a:t>Callback peut </a:t>
            </a:r>
            <a:r>
              <a:rPr lang="fr-FR" dirty="0"/>
              <a:t>être créé à l'aide d'une expression lambda </a:t>
            </a:r>
            <a:r>
              <a:rPr lang="fr-FR" dirty="0" smtClean="0"/>
              <a:t>(voir l'exemple </a:t>
            </a:r>
            <a:r>
              <a:rPr lang="fr-FR" dirty="0"/>
              <a:t>qui </a:t>
            </a:r>
            <a:r>
              <a:rPr lang="fr-FR" dirty="0" smtClean="0"/>
              <a:t>suit), </a:t>
            </a:r>
            <a:r>
              <a:rPr lang="fr-FR" dirty="0"/>
              <a:t>d'une classe anonyme ou en instanciant une </a:t>
            </a:r>
            <a:r>
              <a:rPr lang="fr-FR" dirty="0" smtClean="0"/>
              <a:t>classe </a:t>
            </a:r>
            <a:r>
              <a:rPr lang="fr-FR" dirty="0"/>
              <a:t>'ordinaire'. </a:t>
            </a: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024319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Pagination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d'une application affichant différentes pages à l'aide du </a:t>
            </a:r>
            <a:r>
              <a:rPr lang="fr-FR" dirty="0" smtClean="0"/>
              <a:t>composant Pagination. </a:t>
            </a:r>
          </a:p>
          <a:p>
            <a:pPr lvl="1"/>
            <a:r>
              <a:rPr lang="fr-FR" dirty="0" smtClean="0"/>
              <a:t>Les </a:t>
            </a:r>
            <a:r>
              <a:rPr lang="fr-FR" dirty="0"/>
              <a:t>pages sont créées par la méthode </a:t>
            </a:r>
            <a:r>
              <a:rPr lang="fr-FR" dirty="0" err="1" smtClean="0"/>
              <a:t>createPage</a:t>
            </a:r>
            <a:r>
              <a:rPr lang="fr-FR" dirty="0" smtClean="0"/>
              <a:t>()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912" y="2803053"/>
            <a:ext cx="8339395" cy="389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6104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Pagination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Méthode de création des pages </a:t>
            </a:r>
            <a:r>
              <a:rPr lang="fr-FR" dirty="0" smtClean="0"/>
              <a:t>(liste </a:t>
            </a:r>
            <a:r>
              <a:rPr lang="fr-FR" dirty="0"/>
              <a:t>verticale de </a:t>
            </a:r>
            <a:r>
              <a:rPr lang="fr-FR" dirty="0" smtClean="0"/>
              <a:t>boutons).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636" y="2715525"/>
            <a:ext cx="6737651" cy="388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7688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TitledPane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 composant </a:t>
            </a:r>
            <a:r>
              <a:rPr lang="fr-FR" b="1" dirty="0" err="1" smtClean="0"/>
              <a:t>TitledPane</a:t>
            </a:r>
            <a:r>
              <a:rPr lang="fr-FR" b="1" dirty="0" smtClean="0"/>
              <a:t> </a:t>
            </a:r>
            <a:r>
              <a:rPr lang="fr-FR" dirty="0" smtClean="0"/>
              <a:t>est </a:t>
            </a:r>
            <a:r>
              <a:rPr lang="fr-FR" dirty="0"/>
              <a:t>un panneau avec un titre. </a:t>
            </a:r>
            <a:endParaRPr lang="fr-FR" dirty="0" smtClean="0"/>
          </a:p>
          <a:p>
            <a:r>
              <a:rPr lang="fr-FR" dirty="0"/>
              <a:t>Le panneau peut être ouvert ou fermé en cliquant sur le titre qui agit </a:t>
            </a:r>
            <a:r>
              <a:rPr lang="fr-FR" dirty="0" smtClean="0"/>
              <a:t>comme </a:t>
            </a:r>
            <a:r>
              <a:rPr lang="fr-FR" dirty="0"/>
              <a:t>un bouton à deux </a:t>
            </a:r>
            <a:r>
              <a:rPr lang="fr-FR" dirty="0" smtClean="0"/>
              <a:t>états. </a:t>
            </a:r>
          </a:p>
          <a:p>
            <a:r>
              <a:rPr lang="fr-FR" dirty="0"/>
              <a:t>Le </a:t>
            </a:r>
            <a:r>
              <a:rPr lang="fr-FR" dirty="0" smtClean="0"/>
              <a:t>panneau </a:t>
            </a:r>
            <a:r>
              <a:rPr lang="fr-FR" dirty="0"/>
              <a:t>peut contenir n'importe quel objet </a:t>
            </a:r>
            <a:r>
              <a:rPr lang="fr-FR" dirty="0" smtClean="0"/>
              <a:t>de </a:t>
            </a:r>
            <a:r>
              <a:rPr lang="fr-FR" dirty="0"/>
              <a:t>type </a:t>
            </a:r>
            <a:r>
              <a:rPr lang="fr-FR" dirty="0" err="1" smtClean="0"/>
              <a:t>Node</a:t>
            </a:r>
            <a:r>
              <a:rPr lang="fr-FR" dirty="0" smtClean="0"/>
              <a:t> (généralement </a:t>
            </a:r>
            <a:r>
              <a:rPr lang="fr-FR" dirty="0"/>
              <a:t>un conteneur qui </a:t>
            </a:r>
            <a:r>
              <a:rPr lang="fr-FR" dirty="0" smtClean="0"/>
              <a:t>regroupe </a:t>
            </a:r>
            <a:r>
              <a:rPr lang="fr-FR" dirty="0"/>
              <a:t>des </a:t>
            </a:r>
            <a:r>
              <a:rPr lang="fr-FR" dirty="0" smtClean="0"/>
              <a:t>composants). </a:t>
            </a:r>
          </a:p>
          <a:p>
            <a:r>
              <a:rPr lang="fr-FR" dirty="0"/>
              <a:t>La propriété </a:t>
            </a:r>
            <a:r>
              <a:rPr lang="fr-FR" dirty="0" err="1" smtClean="0"/>
              <a:t>collapsible</a:t>
            </a:r>
            <a:r>
              <a:rPr lang="fr-FR" dirty="0" smtClean="0"/>
              <a:t> détermine </a:t>
            </a:r>
            <a:r>
              <a:rPr lang="fr-FR" dirty="0"/>
              <a:t>si le </a:t>
            </a:r>
            <a:r>
              <a:rPr lang="fr-FR" dirty="0" smtClean="0"/>
              <a:t>panneau </a:t>
            </a:r>
            <a:r>
              <a:rPr lang="fr-FR" dirty="0"/>
              <a:t>peut être fermé </a:t>
            </a:r>
            <a:r>
              <a:rPr lang="fr-FR" dirty="0" smtClean="0"/>
              <a:t>(comportement </a:t>
            </a:r>
            <a:r>
              <a:rPr lang="fr-FR" dirty="0"/>
              <a:t>par </a:t>
            </a:r>
            <a:r>
              <a:rPr lang="fr-FR" dirty="0" smtClean="0"/>
              <a:t>défaut). </a:t>
            </a:r>
            <a:r>
              <a:rPr lang="fr-FR" dirty="0"/>
              <a:t>Sinon, il reste toujours ouvert et le </a:t>
            </a:r>
            <a:r>
              <a:rPr lang="fr-FR" dirty="0" smtClean="0"/>
              <a:t>composant </a:t>
            </a:r>
            <a:r>
              <a:rPr lang="fr-FR" dirty="0"/>
              <a:t>est un panneau avec un </a:t>
            </a:r>
            <a:r>
              <a:rPr lang="fr-FR" dirty="0" smtClean="0"/>
              <a:t>titre</a:t>
            </a:r>
          </a:p>
          <a:p>
            <a:r>
              <a:rPr lang="fr-FR" dirty="0"/>
              <a:t>La propriété </a:t>
            </a:r>
            <a:r>
              <a:rPr lang="fr-FR" dirty="0" err="1" smtClean="0"/>
              <a:t>expanded</a:t>
            </a:r>
            <a:r>
              <a:rPr lang="fr-FR" dirty="0" smtClean="0"/>
              <a:t> indique </a:t>
            </a:r>
            <a:r>
              <a:rPr lang="fr-FR" dirty="0"/>
              <a:t>si le panneau </a:t>
            </a:r>
            <a:r>
              <a:rPr lang="fr-FR" dirty="0" smtClean="0"/>
              <a:t>est </a:t>
            </a:r>
            <a:r>
              <a:rPr lang="fr-FR" dirty="0"/>
              <a:t>ouvert ou fermé 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227" y="2788765"/>
            <a:ext cx="1807380" cy="128072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227" y="4269161"/>
            <a:ext cx="1758258" cy="128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9906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TitledPane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 </a:t>
            </a:r>
            <a:r>
              <a:rPr lang="fr-FR" b="1" dirty="0" smtClean="0"/>
              <a:t>titre </a:t>
            </a:r>
            <a:r>
              <a:rPr lang="fr-FR" dirty="0" smtClean="0"/>
              <a:t>du </a:t>
            </a:r>
            <a:r>
              <a:rPr lang="fr-FR" dirty="0"/>
              <a:t>composant </a:t>
            </a:r>
            <a:r>
              <a:rPr lang="fr-FR" dirty="0" err="1" smtClean="0"/>
              <a:t>TitledPane</a:t>
            </a:r>
            <a:r>
              <a:rPr lang="fr-FR" dirty="0" smtClean="0"/>
              <a:t> est </a:t>
            </a:r>
            <a:r>
              <a:rPr lang="fr-FR" dirty="0"/>
              <a:t>une </a:t>
            </a:r>
            <a:r>
              <a:rPr lang="fr-FR" dirty="0" smtClean="0"/>
              <a:t>sous-classe </a:t>
            </a:r>
            <a:r>
              <a:rPr lang="fr-FR" dirty="0"/>
              <a:t>de </a:t>
            </a:r>
            <a:r>
              <a:rPr lang="fr-FR" dirty="0" err="1" smtClean="0"/>
              <a:t>Labeled</a:t>
            </a:r>
            <a:r>
              <a:rPr lang="fr-FR" dirty="0" smtClean="0"/>
              <a:t> et </a:t>
            </a:r>
            <a:r>
              <a:rPr lang="fr-FR" dirty="0"/>
              <a:t>peut donc contenir un texte et/ou un graphique : </a:t>
            </a:r>
            <a:endParaRPr lang="fr-FR" dirty="0" smtClean="0"/>
          </a:p>
          <a:p>
            <a:pPr lvl="1"/>
            <a:r>
              <a:rPr lang="fr-FR" dirty="0" err="1" smtClean="0"/>
              <a:t>setText</a:t>
            </a:r>
            <a:r>
              <a:rPr lang="fr-FR" dirty="0" smtClean="0"/>
              <a:t>(String </a:t>
            </a:r>
            <a:r>
              <a:rPr lang="fr-FR" i="1" dirty="0" err="1" smtClean="0"/>
              <a:t>title</a:t>
            </a:r>
            <a:r>
              <a:rPr lang="fr-FR" dirty="0" smtClean="0"/>
              <a:t>) </a:t>
            </a:r>
          </a:p>
          <a:p>
            <a:pPr lvl="1"/>
            <a:r>
              <a:rPr lang="fr-FR" dirty="0" err="1" smtClean="0"/>
              <a:t>setGraphic</a:t>
            </a:r>
            <a:r>
              <a:rPr lang="fr-FR" dirty="0" smtClean="0"/>
              <a:t>(</a:t>
            </a:r>
            <a:r>
              <a:rPr lang="fr-FR" dirty="0" err="1" smtClean="0"/>
              <a:t>Node</a:t>
            </a:r>
            <a:r>
              <a:rPr lang="fr-FR" dirty="0" smtClean="0"/>
              <a:t> </a:t>
            </a:r>
            <a:r>
              <a:rPr lang="fr-FR" i="1" dirty="0" err="1" smtClean="0"/>
              <a:t>graphic</a:t>
            </a:r>
            <a:r>
              <a:rPr lang="fr-FR" dirty="0" smtClean="0"/>
              <a:t>) </a:t>
            </a:r>
          </a:p>
          <a:p>
            <a:r>
              <a:rPr lang="fr-FR" dirty="0"/>
              <a:t>Le </a:t>
            </a:r>
            <a:r>
              <a:rPr lang="fr-FR" b="1" dirty="0" smtClean="0"/>
              <a:t>contenu </a:t>
            </a:r>
            <a:r>
              <a:rPr lang="fr-FR" dirty="0" smtClean="0"/>
              <a:t>du </a:t>
            </a:r>
            <a:r>
              <a:rPr lang="fr-FR" dirty="0"/>
              <a:t>composant (panneau) </a:t>
            </a:r>
            <a:r>
              <a:rPr lang="fr-FR" dirty="0" smtClean="0"/>
              <a:t>est </a:t>
            </a:r>
            <a:r>
              <a:rPr lang="fr-FR" dirty="0"/>
              <a:t>géré par la propriété </a:t>
            </a:r>
            <a:r>
              <a:rPr lang="fr-FR" dirty="0" smtClean="0"/>
              <a:t>content. </a:t>
            </a:r>
            <a:r>
              <a:rPr lang="fr-FR" dirty="0"/>
              <a:t>Le panneau est généralement représenté par un conteneur </a:t>
            </a:r>
            <a:r>
              <a:rPr lang="fr-FR" i="1" dirty="0" smtClean="0"/>
              <a:t>(</a:t>
            </a:r>
            <a:r>
              <a:rPr lang="fr-FR" i="1" dirty="0" err="1" smtClean="0"/>
              <a:t>layout</a:t>
            </a:r>
            <a:r>
              <a:rPr lang="fr-FR" i="1" dirty="0" smtClean="0"/>
              <a:t>-pane</a:t>
            </a:r>
            <a:r>
              <a:rPr lang="fr-FR" i="1" dirty="0"/>
              <a:t>) </a:t>
            </a:r>
            <a:r>
              <a:rPr lang="fr-FR" dirty="0" smtClean="0"/>
              <a:t>qui </a:t>
            </a:r>
            <a:r>
              <a:rPr lang="fr-FR" dirty="0"/>
              <a:t>rassemble et </a:t>
            </a:r>
            <a:r>
              <a:rPr lang="fr-FR" dirty="0" smtClean="0"/>
              <a:t>dispose es </a:t>
            </a:r>
            <a:r>
              <a:rPr lang="fr-FR" dirty="0"/>
              <a:t>composants : </a:t>
            </a:r>
          </a:p>
          <a:p>
            <a:pPr lvl="1"/>
            <a:r>
              <a:rPr lang="fr-FR" dirty="0" err="1" smtClean="0"/>
              <a:t>setContent</a:t>
            </a:r>
            <a:r>
              <a:rPr lang="fr-FR" dirty="0" smtClean="0"/>
              <a:t>(</a:t>
            </a:r>
            <a:r>
              <a:rPr lang="fr-FR" dirty="0" err="1" smtClean="0"/>
              <a:t>Node</a:t>
            </a:r>
            <a:r>
              <a:rPr lang="fr-FR" dirty="0" smtClean="0"/>
              <a:t> </a:t>
            </a:r>
            <a:r>
              <a:rPr lang="fr-FR" i="1" dirty="0" err="1" smtClean="0"/>
              <a:t>root</a:t>
            </a:r>
            <a:r>
              <a:rPr lang="fr-FR" dirty="0" smtClean="0"/>
              <a:t>)</a:t>
            </a:r>
          </a:p>
          <a:p>
            <a:r>
              <a:rPr lang="fr-FR" dirty="0"/>
              <a:t>Le composant </a:t>
            </a:r>
            <a:r>
              <a:rPr lang="fr-FR" dirty="0" err="1" smtClean="0"/>
              <a:t>TitledPane</a:t>
            </a:r>
            <a:r>
              <a:rPr lang="fr-FR" dirty="0" smtClean="0"/>
              <a:t> constitue </a:t>
            </a:r>
            <a:r>
              <a:rPr lang="fr-FR" dirty="0"/>
              <a:t>l'élément de base du </a:t>
            </a:r>
            <a:r>
              <a:rPr lang="fr-FR" dirty="0" smtClean="0"/>
              <a:t>composant </a:t>
            </a:r>
            <a:r>
              <a:rPr lang="fr-FR" dirty="0" err="1" smtClean="0"/>
              <a:t>Accordion</a:t>
            </a:r>
            <a:r>
              <a:rPr lang="fr-FR" dirty="0" smtClean="0"/>
              <a:t> (voir </a:t>
            </a:r>
            <a:r>
              <a:rPr lang="fr-FR" dirty="0"/>
              <a:t>pages </a:t>
            </a:r>
            <a:r>
              <a:rPr lang="fr-FR" dirty="0" smtClean="0"/>
              <a:t>suivantes).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453359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Accordion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 composant </a:t>
            </a:r>
            <a:r>
              <a:rPr lang="fr-FR" b="1" dirty="0" err="1" smtClean="0"/>
              <a:t>Accordion</a:t>
            </a:r>
            <a:r>
              <a:rPr lang="fr-FR" b="1" dirty="0" smtClean="0"/>
              <a:t> </a:t>
            </a:r>
            <a:r>
              <a:rPr lang="fr-FR" dirty="0" smtClean="0"/>
              <a:t>rassemble </a:t>
            </a:r>
            <a:r>
              <a:rPr lang="fr-FR" dirty="0"/>
              <a:t>un groupe de </a:t>
            </a:r>
            <a:r>
              <a:rPr lang="fr-FR" dirty="0" err="1" smtClean="0"/>
              <a:t>TitledPane</a:t>
            </a:r>
            <a:r>
              <a:rPr lang="fr-FR" dirty="0" smtClean="0"/>
              <a:t> dont un </a:t>
            </a:r>
            <a:r>
              <a:rPr lang="fr-FR" dirty="0"/>
              <a:t>seul peut être ouvert à la fois </a:t>
            </a:r>
            <a:endParaRPr lang="fr-FR" dirty="0" smtClean="0"/>
          </a:p>
          <a:p>
            <a:r>
              <a:rPr lang="fr-FR" dirty="0"/>
              <a:t>La liste des composants </a:t>
            </a:r>
            <a:r>
              <a:rPr lang="fr-FR" dirty="0" err="1" smtClean="0"/>
              <a:t>TitledPane</a:t>
            </a:r>
            <a:r>
              <a:rPr lang="fr-FR" dirty="0" smtClean="0"/>
              <a:t> est retournée </a:t>
            </a:r>
            <a:r>
              <a:rPr lang="fr-FR" dirty="0"/>
              <a:t>par la méthode </a:t>
            </a:r>
            <a:r>
              <a:rPr lang="fr-FR" dirty="0" err="1" smtClean="0"/>
              <a:t>getPanes</a:t>
            </a:r>
            <a:r>
              <a:rPr lang="fr-FR" dirty="0" smtClean="0"/>
              <a:t>(). </a:t>
            </a:r>
          </a:p>
          <a:p>
            <a:r>
              <a:rPr lang="fr-FR" dirty="0"/>
              <a:t>Pour créer un composant </a:t>
            </a:r>
            <a:r>
              <a:rPr lang="fr-FR" dirty="0" err="1" smtClean="0"/>
              <a:t>Accordion</a:t>
            </a:r>
            <a:r>
              <a:rPr lang="fr-FR" dirty="0" smtClean="0"/>
              <a:t>, </a:t>
            </a:r>
            <a:r>
              <a:rPr lang="fr-FR" dirty="0"/>
              <a:t>il faut </a:t>
            </a:r>
            <a:r>
              <a:rPr lang="fr-FR" dirty="0" smtClean="0"/>
              <a:t> </a:t>
            </a:r>
            <a:endParaRPr lang="fr-FR" dirty="0"/>
          </a:p>
          <a:p>
            <a:pPr lvl="1"/>
            <a:r>
              <a:rPr lang="fr-FR" dirty="0"/>
              <a:t>Créer les composants </a:t>
            </a:r>
            <a:r>
              <a:rPr lang="fr-FR" dirty="0" err="1" smtClean="0"/>
              <a:t>TitledPane</a:t>
            </a:r>
            <a:r>
              <a:rPr lang="fr-FR" dirty="0" smtClean="0"/>
              <a:t> (voir </a:t>
            </a:r>
            <a:r>
              <a:rPr lang="fr-FR" dirty="0"/>
              <a:t>pages </a:t>
            </a:r>
            <a:r>
              <a:rPr lang="fr-FR" dirty="0" smtClean="0"/>
              <a:t>précédentes) </a:t>
            </a:r>
          </a:p>
          <a:p>
            <a:pPr lvl="1"/>
            <a:r>
              <a:rPr lang="fr-FR" dirty="0"/>
              <a:t>Les assembler dans le composant </a:t>
            </a:r>
            <a:r>
              <a:rPr lang="fr-FR" dirty="0" err="1" smtClean="0"/>
              <a:t>Accordion</a:t>
            </a:r>
            <a:r>
              <a:rPr lang="fr-FR" dirty="0" smtClean="0"/>
              <a:t> en </a:t>
            </a:r>
            <a:r>
              <a:rPr lang="fr-FR" dirty="0"/>
              <a:t>les ajoutant à la </a:t>
            </a:r>
            <a:r>
              <a:rPr lang="fr-FR" dirty="0" smtClean="0"/>
              <a:t>liste </a:t>
            </a:r>
            <a:r>
              <a:rPr lang="fr-FR" dirty="0"/>
              <a:t>de manière individuelle </a:t>
            </a:r>
            <a:r>
              <a:rPr lang="fr-FR" dirty="0" smtClean="0"/>
              <a:t>ou </a:t>
            </a:r>
            <a:r>
              <a:rPr lang="fr-FR" dirty="0"/>
              <a:t>collective : </a:t>
            </a:r>
            <a:endParaRPr lang="fr-FR" dirty="0" smtClean="0"/>
          </a:p>
          <a:p>
            <a:pPr lvl="2"/>
            <a:r>
              <a:rPr lang="fr-FR" dirty="0" err="1" smtClean="0"/>
              <a:t>getPanes</a:t>
            </a:r>
            <a:r>
              <a:rPr lang="fr-FR" dirty="0" smtClean="0"/>
              <a:t>().</a:t>
            </a:r>
            <a:r>
              <a:rPr lang="fr-FR" dirty="0" err="1" smtClean="0"/>
              <a:t>add</a:t>
            </a:r>
            <a:r>
              <a:rPr lang="fr-FR" dirty="0" smtClean="0"/>
              <a:t>(</a:t>
            </a:r>
            <a:r>
              <a:rPr lang="fr-FR" i="1" dirty="0" err="1" smtClean="0"/>
              <a:t>tPane</a:t>
            </a:r>
            <a:r>
              <a:rPr lang="fr-FR" dirty="0" smtClean="0"/>
              <a:t>) </a:t>
            </a:r>
          </a:p>
          <a:p>
            <a:pPr lvl="2"/>
            <a:r>
              <a:rPr lang="fr-FR" dirty="0" err="1" smtClean="0"/>
              <a:t>getPanes</a:t>
            </a:r>
            <a:r>
              <a:rPr lang="fr-FR" dirty="0" smtClean="0"/>
              <a:t>().</a:t>
            </a:r>
            <a:r>
              <a:rPr lang="fr-FR" dirty="0" err="1" smtClean="0"/>
              <a:t>addAll</a:t>
            </a:r>
            <a:r>
              <a:rPr lang="fr-FR" dirty="0" smtClean="0"/>
              <a:t>(</a:t>
            </a:r>
            <a:r>
              <a:rPr lang="fr-FR" i="1" dirty="0" smtClean="0"/>
              <a:t>tPane1</a:t>
            </a:r>
            <a:r>
              <a:rPr lang="fr-FR" dirty="0" smtClean="0"/>
              <a:t>, </a:t>
            </a:r>
            <a:r>
              <a:rPr lang="fr-FR" i="1" dirty="0" smtClean="0"/>
              <a:t>tPane2</a:t>
            </a:r>
            <a:r>
              <a:rPr lang="fr-FR" dirty="0" smtClean="0"/>
              <a:t>, </a:t>
            </a:r>
            <a:r>
              <a:rPr lang="fr-FR" i="1" dirty="0" smtClean="0"/>
              <a:t>…</a:t>
            </a:r>
            <a:r>
              <a:rPr lang="fr-FR" dirty="0" smtClean="0"/>
              <a:t>) </a:t>
            </a:r>
          </a:p>
          <a:p>
            <a:r>
              <a:rPr lang="fr-FR" dirty="0"/>
              <a:t>La </a:t>
            </a:r>
            <a:r>
              <a:rPr lang="fr-FR" dirty="0" smtClean="0"/>
              <a:t>propriété </a:t>
            </a:r>
            <a:r>
              <a:rPr lang="fr-FR" dirty="0" err="1" smtClean="0"/>
              <a:t>expandedPane</a:t>
            </a:r>
            <a:r>
              <a:rPr lang="fr-FR" dirty="0" smtClean="0"/>
              <a:t> représente </a:t>
            </a:r>
            <a:r>
              <a:rPr lang="fr-FR" dirty="0"/>
              <a:t>le panneau </a:t>
            </a:r>
            <a:r>
              <a:rPr lang="fr-FR" dirty="0" smtClean="0"/>
              <a:t>ouvert (type </a:t>
            </a:r>
            <a:r>
              <a:rPr lang="fr-FR" dirty="0" err="1" smtClean="0"/>
              <a:t>TitledPane</a:t>
            </a:r>
            <a:r>
              <a:rPr lang="fr-FR" dirty="0" smtClean="0"/>
              <a:t>).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922" y="4737431"/>
            <a:ext cx="1859082" cy="17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27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génériques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Un </a:t>
            </a:r>
            <a:r>
              <a:rPr lang="fr-FR" b="1" i="1" dirty="0" smtClean="0"/>
              <a:t>type </a:t>
            </a:r>
            <a:r>
              <a:rPr lang="fr-FR" b="1" i="1" dirty="0"/>
              <a:t>générique </a:t>
            </a:r>
            <a:r>
              <a:rPr lang="fr-FR" dirty="0" smtClean="0"/>
              <a:t>est </a:t>
            </a:r>
            <a:r>
              <a:rPr lang="fr-FR" dirty="0"/>
              <a:t>une classe ou une interface qui prend en </a:t>
            </a:r>
            <a:r>
              <a:rPr lang="fr-FR" dirty="0" smtClean="0"/>
              <a:t>paramètre </a:t>
            </a:r>
            <a:r>
              <a:rPr lang="fr-FR" dirty="0"/>
              <a:t>un type. </a:t>
            </a:r>
            <a:endParaRPr lang="fr-FR" dirty="0" smtClean="0"/>
          </a:p>
          <a:p>
            <a:r>
              <a:rPr lang="fr-FR" dirty="0"/>
              <a:t>Prenons l'exemple d'une classe (</a:t>
            </a:r>
            <a:r>
              <a:rPr lang="fr-FR" dirty="0" smtClean="0"/>
              <a:t>non-générique</a:t>
            </a:r>
            <a:r>
              <a:rPr lang="fr-FR" dirty="0"/>
              <a:t>) qui permet de </a:t>
            </a:r>
            <a:r>
              <a:rPr lang="fr-FR" dirty="0" smtClean="0"/>
              <a:t>stocker </a:t>
            </a:r>
            <a:r>
              <a:rPr lang="fr-FR" dirty="0"/>
              <a:t>et restituer un objet de type </a:t>
            </a:r>
            <a:r>
              <a:rPr lang="fr-FR" dirty="0" err="1" smtClean="0"/>
              <a:t>Integer</a:t>
            </a:r>
            <a:r>
              <a:rPr lang="fr-FR" dirty="0" smtClean="0"/>
              <a:t> : 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/>
              <a:t>Que </a:t>
            </a:r>
            <a:r>
              <a:rPr lang="fr-FR" dirty="0" smtClean="0"/>
              <a:t>faudrait-il </a:t>
            </a:r>
            <a:r>
              <a:rPr lang="fr-FR" dirty="0"/>
              <a:t>faire pour gérer de la même manière d'autres types </a:t>
            </a:r>
            <a:r>
              <a:rPr lang="fr-FR" dirty="0" smtClean="0"/>
              <a:t>d'éléments</a:t>
            </a:r>
            <a:r>
              <a:rPr lang="fr-FR" dirty="0"/>
              <a:t>, par exemple </a:t>
            </a:r>
            <a:r>
              <a:rPr lang="fr-FR" dirty="0" err="1" smtClean="0"/>
              <a:t>Float</a:t>
            </a:r>
            <a:r>
              <a:rPr lang="fr-FR" dirty="0" smtClean="0"/>
              <a:t>, String, Point, Rectangle, </a:t>
            </a:r>
            <a:r>
              <a:rPr lang="fr-FR" dirty="0"/>
              <a:t>... ?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086" y="3475725"/>
            <a:ext cx="5232958" cy="18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5518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ToolBar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Le </a:t>
            </a:r>
            <a:r>
              <a:rPr lang="fr-FR" dirty="0" smtClean="0"/>
              <a:t>composant </a:t>
            </a:r>
            <a:r>
              <a:rPr lang="fr-FR" b="1" dirty="0" err="1" smtClean="0"/>
              <a:t>ToolBar</a:t>
            </a:r>
            <a:r>
              <a:rPr lang="fr-FR" b="1" dirty="0" smtClean="0"/>
              <a:t> </a:t>
            </a:r>
            <a:r>
              <a:rPr lang="fr-FR" dirty="0" smtClean="0"/>
              <a:t>permet </a:t>
            </a:r>
            <a:r>
              <a:rPr lang="fr-FR" dirty="0"/>
              <a:t>de rassembler (horizontalement ou </a:t>
            </a:r>
            <a:r>
              <a:rPr lang="fr-FR" dirty="0" smtClean="0"/>
              <a:t>verticalement</a:t>
            </a:r>
            <a:r>
              <a:rPr lang="fr-FR" dirty="0"/>
              <a:t>) des éléments d'interaction (c'est une </a:t>
            </a:r>
            <a:r>
              <a:rPr lang="fr-FR" b="1" dirty="0" smtClean="0"/>
              <a:t>barre d'outils</a:t>
            </a:r>
            <a:r>
              <a:rPr lang="fr-FR" dirty="0" smtClean="0"/>
              <a:t>). </a:t>
            </a:r>
          </a:p>
          <a:p>
            <a:r>
              <a:rPr lang="fr-FR" dirty="0"/>
              <a:t>Dans une barre d'outils on y trouve généralement des boutons, </a:t>
            </a:r>
            <a:r>
              <a:rPr lang="fr-FR" dirty="0" smtClean="0"/>
              <a:t>des boutons </a:t>
            </a:r>
            <a:r>
              <a:rPr lang="fr-FR" dirty="0"/>
              <a:t>à deux états, des séparateurs mais on peut y placer </a:t>
            </a:r>
            <a:r>
              <a:rPr lang="fr-FR" dirty="0" smtClean="0"/>
              <a:t>n'importe </a:t>
            </a:r>
            <a:r>
              <a:rPr lang="fr-FR" dirty="0"/>
              <a:t>quel composant. </a:t>
            </a:r>
            <a:endParaRPr lang="fr-FR" dirty="0" smtClean="0"/>
          </a:p>
          <a:p>
            <a:r>
              <a:rPr lang="fr-FR" dirty="0"/>
              <a:t>Une des caractéristiques du composant </a:t>
            </a:r>
            <a:r>
              <a:rPr lang="fr-FR" dirty="0" err="1" smtClean="0"/>
              <a:t>ToolBar</a:t>
            </a:r>
            <a:r>
              <a:rPr lang="fr-FR" dirty="0" smtClean="0"/>
              <a:t> est </a:t>
            </a:r>
            <a:r>
              <a:rPr lang="fr-FR" dirty="0"/>
              <a:t>que si tous les </a:t>
            </a:r>
            <a:r>
              <a:rPr lang="fr-FR" dirty="0" smtClean="0"/>
              <a:t>composants </a:t>
            </a:r>
            <a:r>
              <a:rPr lang="fr-FR" dirty="0"/>
              <a:t>qu'il contient ne peuvent pas être affichés, un </a:t>
            </a:r>
            <a:r>
              <a:rPr lang="fr-FR" dirty="0" smtClean="0"/>
              <a:t>bouton-menu </a:t>
            </a:r>
            <a:r>
              <a:rPr lang="fr-FR" dirty="0"/>
              <a:t>apparaît automatiquement pour permettre à l'utilisateur </a:t>
            </a:r>
            <a:r>
              <a:rPr lang="fr-FR" dirty="0" smtClean="0"/>
              <a:t>d'accéder </a:t>
            </a:r>
            <a:r>
              <a:rPr lang="fr-FR" dirty="0"/>
              <a:t>aux outils non visibles </a:t>
            </a:r>
            <a:endParaRPr lang="fr-FR" dirty="0" smtClean="0"/>
          </a:p>
          <a:p>
            <a:r>
              <a:rPr lang="fr-FR" dirty="0"/>
              <a:t>La propriété </a:t>
            </a:r>
            <a:r>
              <a:rPr lang="fr-FR" dirty="0" smtClean="0"/>
              <a:t>orientation détermine </a:t>
            </a:r>
            <a:r>
              <a:rPr lang="fr-FR" dirty="0"/>
              <a:t>si la barre d'outils est disposée </a:t>
            </a:r>
            <a:r>
              <a:rPr lang="fr-FR" dirty="0" smtClean="0"/>
              <a:t>horizontalement </a:t>
            </a:r>
            <a:r>
              <a:rPr lang="fr-FR" dirty="0"/>
              <a:t>ou verticalement </a:t>
            </a:r>
            <a:endParaRPr lang="fr-FR" dirty="0" smtClean="0"/>
          </a:p>
          <a:p>
            <a:r>
              <a:rPr lang="fr-FR" dirty="0"/>
              <a:t>Les éléments de la barre d'outils peuvent être insérés soit dans le </a:t>
            </a:r>
          </a:p>
          <a:p>
            <a:r>
              <a:rPr lang="fr-FR" dirty="0"/>
              <a:t>constructeur </a:t>
            </a:r>
            <a:r>
              <a:rPr lang="fr-FR" dirty="0" smtClean="0"/>
              <a:t>new </a:t>
            </a:r>
            <a:r>
              <a:rPr lang="fr-FR" dirty="0" err="1" smtClean="0"/>
              <a:t>ToolBar</a:t>
            </a:r>
            <a:r>
              <a:rPr lang="fr-FR" dirty="0" smtClean="0"/>
              <a:t>(</a:t>
            </a:r>
            <a:r>
              <a:rPr lang="fr-FR" i="1" dirty="0" smtClean="0"/>
              <a:t>node1</a:t>
            </a:r>
            <a:r>
              <a:rPr lang="fr-FR" dirty="0" smtClean="0"/>
              <a:t>, </a:t>
            </a:r>
            <a:r>
              <a:rPr lang="fr-FR" i="1" dirty="0" smtClean="0"/>
              <a:t>node2</a:t>
            </a:r>
            <a:r>
              <a:rPr lang="fr-FR" dirty="0" smtClean="0"/>
              <a:t>, </a:t>
            </a:r>
            <a:r>
              <a:rPr lang="fr-FR" i="1" dirty="0" smtClean="0"/>
              <a:t>…</a:t>
            </a:r>
            <a:r>
              <a:rPr lang="fr-FR" dirty="0" smtClean="0"/>
              <a:t>) soit </a:t>
            </a:r>
            <a:r>
              <a:rPr lang="fr-FR" dirty="0"/>
              <a:t>avec les méthodes </a:t>
            </a:r>
            <a:r>
              <a:rPr lang="fr-FR" dirty="0" err="1" smtClean="0"/>
              <a:t>getItems</a:t>
            </a:r>
            <a:r>
              <a:rPr lang="fr-FR" dirty="0" smtClean="0"/>
              <a:t>().</a:t>
            </a:r>
            <a:r>
              <a:rPr lang="fr-FR" dirty="0" err="1" smtClean="0"/>
              <a:t>add</a:t>
            </a:r>
            <a:r>
              <a:rPr lang="fr-FR" dirty="0" smtClean="0"/>
              <a:t>(</a:t>
            </a:r>
            <a:r>
              <a:rPr lang="fr-FR" i="1" dirty="0" err="1" smtClean="0"/>
              <a:t>node</a:t>
            </a:r>
            <a:r>
              <a:rPr lang="fr-FR" dirty="0" smtClean="0"/>
              <a:t>) ou </a:t>
            </a:r>
            <a:r>
              <a:rPr lang="fr-FR" dirty="0" err="1" smtClean="0"/>
              <a:t>getItems</a:t>
            </a:r>
            <a:r>
              <a:rPr lang="fr-FR" dirty="0" smtClean="0"/>
              <a:t>().</a:t>
            </a:r>
            <a:r>
              <a:rPr lang="fr-FR" dirty="0" err="1" smtClean="0"/>
              <a:t>addAll</a:t>
            </a:r>
            <a:r>
              <a:rPr lang="fr-FR" dirty="0" smtClean="0"/>
              <a:t>(</a:t>
            </a:r>
            <a:r>
              <a:rPr lang="fr-FR" i="1" dirty="0" smtClean="0"/>
              <a:t>node1</a:t>
            </a:r>
            <a:r>
              <a:rPr lang="fr-FR" dirty="0" smtClean="0"/>
              <a:t>, </a:t>
            </a:r>
            <a:r>
              <a:rPr lang="fr-FR" i="1" dirty="0" smtClean="0"/>
              <a:t>node2</a:t>
            </a:r>
            <a:r>
              <a:rPr lang="fr-FR" dirty="0" smtClean="0"/>
              <a:t>, </a:t>
            </a:r>
            <a:r>
              <a:rPr lang="fr-FR" i="1" dirty="0" smtClean="0"/>
              <a:t>…</a:t>
            </a:r>
            <a:r>
              <a:rPr lang="fr-FR" dirty="0" smtClean="0"/>
              <a:t>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875788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ToolBar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 composant </a:t>
            </a:r>
            <a:r>
              <a:rPr lang="fr-FR" dirty="0" err="1" smtClean="0"/>
              <a:t>Separator</a:t>
            </a:r>
            <a:r>
              <a:rPr lang="fr-FR" dirty="0" smtClean="0"/>
              <a:t> peut </a:t>
            </a:r>
            <a:r>
              <a:rPr lang="fr-FR" dirty="0"/>
              <a:t>être inséré entre les éléments de la </a:t>
            </a:r>
            <a:r>
              <a:rPr lang="fr-FR" dirty="0" smtClean="0"/>
              <a:t>barre </a:t>
            </a:r>
            <a:r>
              <a:rPr lang="fr-FR" dirty="0"/>
              <a:t>d'outils. Son orientation sera automatiquement adaptée </a:t>
            </a:r>
            <a:r>
              <a:rPr lang="fr-FR" dirty="0" smtClean="0"/>
              <a:t>en fonction </a:t>
            </a:r>
            <a:r>
              <a:rPr lang="fr-FR" dirty="0"/>
              <a:t>de </a:t>
            </a:r>
            <a:r>
              <a:rPr lang="fr-FR" dirty="0" smtClean="0"/>
              <a:t>l'orientation </a:t>
            </a:r>
            <a:r>
              <a:rPr lang="fr-FR" dirty="0"/>
              <a:t>de la barre </a:t>
            </a:r>
            <a:r>
              <a:rPr lang="fr-FR" dirty="0" smtClean="0"/>
              <a:t>d'outils</a:t>
            </a:r>
            <a:r>
              <a:rPr lang="fr-FR" dirty="0"/>
              <a:t>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65" y="3174785"/>
            <a:ext cx="6712422" cy="337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8672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Boites de dialogue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82395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Définition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</a:t>
            </a:r>
            <a:r>
              <a:rPr lang="fr-FR" b="1" dirty="0" smtClean="0"/>
              <a:t>boîtes </a:t>
            </a:r>
            <a:r>
              <a:rPr lang="fr-FR" b="1" dirty="0"/>
              <a:t>de </a:t>
            </a:r>
            <a:r>
              <a:rPr lang="fr-FR" b="1" dirty="0" smtClean="0"/>
              <a:t>dialogue </a:t>
            </a:r>
            <a:r>
              <a:rPr lang="fr-FR" dirty="0" smtClean="0"/>
              <a:t>sont </a:t>
            </a:r>
            <a:r>
              <a:rPr lang="fr-FR" dirty="0"/>
              <a:t>des </a:t>
            </a:r>
            <a:r>
              <a:rPr lang="fr-FR" dirty="0" smtClean="0"/>
              <a:t>éléments </a:t>
            </a:r>
            <a:r>
              <a:rPr lang="fr-FR" dirty="0"/>
              <a:t>d'une interface </a:t>
            </a:r>
            <a:r>
              <a:rPr lang="fr-FR" dirty="0" smtClean="0"/>
              <a:t>graphique qui </a:t>
            </a:r>
            <a:r>
              <a:rPr lang="fr-FR" dirty="0"/>
              <a:t>se présentent généralement sous la forme d'une </a:t>
            </a:r>
            <a:r>
              <a:rPr lang="fr-FR" dirty="0" smtClean="0"/>
              <a:t>fenêtre </a:t>
            </a:r>
            <a:r>
              <a:rPr lang="fr-FR" dirty="0" err="1" smtClean="0"/>
              <a:t>ffichée</a:t>
            </a:r>
            <a:r>
              <a:rPr lang="fr-FR" dirty="0" smtClean="0"/>
              <a:t> par une </a:t>
            </a:r>
            <a:r>
              <a:rPr lang="fr-FR" dirty="0"/>
              <a:t>application </a:t>
            </a:r>
            <a:r>
              <a:rPr lang="fr-FR" dirty="0" smtClean="0"/>
              <a:t>(ou </a:t>
            </a:r>
            <a:r>
              <a:rPr lang="fr-FR" dirty="0"/>
              <a:t>éventuellement </a:t>
            </a:r>
            <a:r>
              <a:rPr lang="fr-FR" dirty="0" smtClean="0"/>
              <a:t>par </a:t>
            </a:r>
            <a:r>
              <a:rPr lang="fr-FR" dirty="0"/>
              <a:t>le système </a:t>
            </a:r>
            <a:r>
              <a:rPr lang="fr-FR" dirty="0" smtClean="0"/>
              <a:t>d'exploitation) dans </a:t>
            </a:r>
            <a:r>
              <a:rPr lang="fr-FR" dirty="0"/>
              <a:t>le but : </a:t>
            </a:r>
            <a:endParaRPr lang="fr-FR" dirty="0" smtClean="0"/>
          </a:p>
          <a:p>
            <a:pPr lvl="1"/>
            <a:r>
              <a:rPr lang="fr-FR" dirty="0" smtClean="0"/>
              <a:t>d'</a:t>
            </a:r>
            <a:r>
              <a:rPr lang="fr-FR" b="1" dirty="0" smtClean="0"/>
              <a:t>informer </a:t>
            </a:r>
            <a:r>
              <a:rPr lang="fr-FR" dirty="0" smtClean="0"/>
              <a:t>l'utilisateur </a:t>
            </a:r>
            <a:r>
              <a:rPr lang="fr-FR" dirty="0"/>
              <a:t>(texte, mise en garde, graphique, etc.) </a:t>
            </a:r>
            <a:endParaRPr lang="fr-FR" dirty="0" smtClean="0"/>
          </a:p>
          <a:p>
            <a:pPr lvl="1"/>
            <a:r>
              <a:rPr lang="fr-FR" dirty="0" smtClean="0"/>
              <a:t>d'</a:t>
            </a:r>
            <a:r>
              <a:rPr lang="fr-FR" b="1" dirty="0" smtClean="0"/>
              <a:t>obtenir </a:t>
            </a:r>
            <a:r>
              <a:rPr lang="fr-FR" b="1" dirty="0"/>
              <a:t>une </a:t>
            </a:r>
            <a:r>
              <a:rPr lang="fr-FR" b="1" dirty="0" err="1" smtClean="0"/>
              <a:t>nformation</a:t>
            </a:r>
            <a:r>
              <a:rPr lang="fr-FR" b="1" dirty="0" smtClean="0"/>
              <a:t> </a:t>
            </a:r>
            <a:r>
              <a:rPr lang="fr-FR" dirty="0" smtClean="0"/>
              <a:t>de </a:t>
            </a:r>
            <a:r>
              <a:rPr lang="fr-FR" dirty="0"/>
              <a:t>l'utilisateur (</a:t>
            </a:r>
            <a:r>
              <a:rPr lang="fr-FR" dirty="0" smtClean="0"/>
              <a:t>mot-de-passe</a:t>
            </a:r>
            <a:r>
              <a:rPr lang="fr-FR" dirty="0"/>
              <a:t>, choix, etc</a:t>
            </a:r>
            <a:r>
              <a:rPr lang="fr-FR" dirty="0" smtClean="0"/>
              <a:t>.)</a:t>
            </a:r>
          </a:p>
          <a:p>
            <a:pPr lvl="1"/>
            <a:r>
              <a:rPr lang="fr-FR" dirty="0" smtClean="0"/>
              <a:t>ou </a:t>
            </a:r>
            <a:r>
              <a:rPr lang="fr-FR" dirty="0"/>
              <a:t>une combinaison des deux </a:t>
            </a:r>
            <a:endParaRPr lang="fr-FR" dirty="0" smtClean="0"/>
          </a:p>
          <a:p>
            <a:pPr lvl="2"/>
            <a:r>
              <a:rPr lang="fr-FR" dirty="0"/>
              <a:t>Par exemple l'informer d'un événement et lui demander de faire un choix </a:t>
            </a:r>
            <a:endParaRPr lang="fr-FR" dirty="0" smtClean="0"/>
          </a:p>
          <a:p>
            <a:r>
              <a:rPr lang="fr-FR" dirty="0"/>
              <a:t>Une boîte de dialogue </a:t>
            </a:r>
            <a:r>
              <a:rPr lang="fr-FR" b="1" dirty="0" smtClean="0"/>
              <a:t>dépend </a:t>
            </a:r>
            <a:r>
              <a:rPr lang="fr-FR" b="1" dirty="0"/>
              <a:t>d'une autre fenêtre </a:t>
            </a:r>
            <a:r>
              <a:rPr lang="fr-FR" dirty="0" smtClean="0"/>
              <a:t>(</a:t>
            </a:r>
            <a:r>
              <a:rPr lang="fr-FR" dirty="0" err="1" smtClean="0"/>
              <a:t>év</a:t>
            </a:r>
            <a:r>
              <a:rPr lang="fr-FR" dirty="0" smtClean="0"/>
              <a:t>. </a:t>
            </a:r>
            <a:r>
              <a:rPr lang="fr-FR" dirty="0"/>
              <a:t>d'une autre </a:t>
            </a:r>
            <a:r>
              <a:rPr lang="fr-FR" dirty="0" smtClean="0"/>
              <a:t>boîte </a:t>
            </a:r>
            <a:r>
              <a:rPr lang="fr-FR" dirty="0"/>
              <a:t>de </a:t>
            </a:r>
            <a:r>
              <a:rPr lang="fr-FR" dirty="0" smtClean="0"/>
              <a:t>dialogue), </a:t>
            </a:r>
            <a:r>
              <a:rPr lang="fr-FR" dirty="0"/>
              <a:t>c'est ce qui distingue ce composant d'une fenêtre </a:t>
            </a:r>
            <a:r>
              <a:rPr lang="fr-FR" dirty="0" smtClean="0"/>
              <a:t>indépendante (la </a:t>
            </a:r>
            <a:r>
              <a:rPr lang="fr-FR" dirty="0"/>
              <a:t>fenêtre principale par </a:t>
            </a:r>
            <a:r>
              <a:rPr lang="fr-FR" dirty="0" smtClean="0"/>
              <a:t>exemple).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372178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Modal/Non-modal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/>
              <a:t>Une boîte de dialogue peut être </a:t>
            </a:r>
            <a:endParaRPr lang="fr-FR" dirty="0" smtClean="0"/>
          </a:p>
          <a:p>
            <a:pPr lvl="1"/>
            <a:r>
              <a:rPr lang="fr-FR" b="1" dirty="0"/>
              <a:t>Modale </a:t>
            </a:r>
            <a:r>
              <a:rPr lang="fr-FR" b="1" dirty="0" smtClean="0"/>
              <a:t>(modal)</a:t>
            </a:r>
            <a:r>
              <a:rPr lang="fr-FR" dirty="0" smtClean="0"/>
              <a:t>: L'utilisateur </a:t>
            </a:r>
            <a:r>
              <a:rPr lang="fr-FR" dirty="0"/>
              <a:t>ne peut pas interagir avec la fenêtre dont la </a:t>
            </a:r>
            <a:r>
              <a:rPr lang="fr-FR" dirty="0" smtClean="0"/>
              <a:t>boîte </a:t>
            </a:r>
            <a:r>
              <a:rPr lang="fr-FR" dirty="0"/>
              <a:t>de dialogue dépend avant de l'avoir fermée</a:t>
            </a:r>
            <a:r>
              <a:rPr lang="fr-FR" dirty="0" smtClean="0"/>
              <a:t>.</a:t>
            </a:r>
          </a:p>
          <a:p>
            <a:pPr lvl="1"/>
            <a:r>
              <a:rPr lang="fr-FR" b="1" dirty="0" smtClean="0"/>
              <a:t>Non-modale (</a:t>
            </a:r>
            <a:r>
              <a:rPr lang="fr-FR" b="1" dirty="0" err="1" smtClean="0"/>
              <a:t>modless</a:t>
            </a:r>
            <a:r>
              <a:rPr lang="fr-FR" b="1" dirty="0" smtClean="0"/>
              <a:t>) </a:t>
            </a:r>
            <a:r>
              <a:rPr lang="fr-FR" dirty="0" smtClean="0"/>
              <a:t>: L'utilisateur </a:t>
            </a:r>
            <a:r>
              <a:rPr lang="fr-FR" dirty="0"/>
              <a:t>peut interagir avec la boîte de dialogue mais </a:t>
            </a:r>
            <a:r>
              <a:rPr lang="fr-FR" dirty="0" smtClean="0"/>
              <a:t>aussi </a:t>
            </a:r>
            <a:r>
              <a:rPr lang="fr-FR" dirty="0"/>
              <a:t>avec la </a:t>
            </a:r>
            <a:r>
              <a:rPr lang="fr-FR" dirty="0" smtClean="0"/>
              <a:t>fenêtre </a:t>
            </a:r>
            <a:r>
              <a:rPr lang="fr-FR" dirty="0"/>
              <a:t>dont </a:t>
            </a:r>
            <a:r>
              <a:rPr lang="fr-FR" dirty="0" smtClean="0"/>
              <a:t>la </a:t>
            </a:r>
            <a:r>
              <a:rPr lang="fr-FR" dirty="0"/>
              <a:t>boîte </a:t>
            </a:r>
            <a:r>
              <a:rPr lang="fr-FR" dirty="0" smtClean="0"/>
              <a:t>de </a:t>
            </a:r>
            <a:r>
              <a:rPr lang="fr-FR" dirty="0"/>
              <a:t>dialogue </a:t>
            </a:r>
            <a:r>
              <a:rPr lang="fr-FR" dirty="0" smtClean="0"/>
              <a:t>dépend (</a:t>
            </a:r>
            <a:r>
              <a:rPr lang="fr-FR" dirty="0"/>
              <a:t>en laissant la boîte de dialogue ouverte). </a:t>
            </a:r>
            <a:endParaRPr lang="fr-FR" dirty="0" smtClean="0"/>
          </a:p>
          <a:p>
            <a:r>
              <a:rPr lang="fr-FR" dirty="0"/>
              <a:t>On utilisera une boîte de dialogue modale par ex. pour confirmer </a:t>
            </a:r>
            <a:r>
              <a:rPr lang="fr-FR" dirty="0" smtClean="0"/>
              <a:t>ou </a:t>
            </a:r>
            <a:r>
              <a:rPr lang="fr-FR" dirty="0"/>
              <a:t>annuler </a:t>
            </a:r>
            <a:r>
              <a:rPr lang="fr-FR" dirty="0" smtClean="0"/>
              <a:t>une action </a:t>
            </a:r>
            <a:r>
              <a:rPr lang="fr-FR" dirty="0"/>
              <a:t>critique </a:t>
            </a:r>
            <a:r>
              <a:rPr lang="fr-FR" dirty="0" smtClean="0"/>
              <a:t>(suppression </a:t>
            </a:r>
            <a:r>
              <a:rPr lang="fr-FR" dirty="0"/>
              <a:t>de données par </a:t>
            </a:r>
            <a:r>
              <a:rPr lang="fr-FR" dirty="0" smtClean="0"/>
              <a:t>exemple). </a:t>
            </a:r>
          </a:p>
          <a:p>
            <a:pPr lvl="1"/>
            <a:r>
              <a:rPr lang="fr-FR" dirty="0" smtClean="0"/>
              <a:t>La fenêtre </a:t>
            </a:r>
            <a:r>
              <a:rPr lang="fr-FR" dirty="0"/>
              <a:t>principale est 'bloquée' tant que l'utilisateur n'a pas </a:t>
            </a:r>
            <a:r>
              <a:rPr lang="fr-FR" dirty="0" smtClean="0"/>
              <a:t>décidé</a:t>
            </a:r>
          </a:p>
          <a:p>
            <a:pPr lvl="1"/>
            <a:r>
              <a:rPr lang="fr-FR" dirty="0" smtClean="0"/>
              <a:t>La </a:t>
            </a:r>
            <a:r>
              <a:rPr lang="fr-FR" dirty="0"/>
              <a:t>boîte de dialogue se ferme automatiquement dès la décision prise. </a:t>
            </a:r>
            <a:endParaRPr lang="fr-FR" dirty="0" smtClean="0"/>
          </a:p>
          <a:p>
            <a:r>
              <a:rPr lang="fr-FR" dirty="0"/>
              <a:t>Une boîte de </a:t>
            </a:r>
            <a:r>
              <a:rPr lang="fr-FR" dirty="0" smtClean="0"/>
              <a:t>dialogue non-modale </a:t>
            </a:r>
            <a:r>
              <a:rPr lang="fr-FR" dirty="0"/>
              <a:t>sera utilisée par exemple pour </a:t>
            </a:r>
            <a:r>
              <a:rPr lang="fr-FR" dirty="0" smtClean="0"/>
              <a:t>présenter </a:t>
            </a:r>
            <a:r>
              <a:rPr lang="fr-FR" dirty="0"/>
              <a:t>à l'utilisateur une palette d'outils qu'il pourra sélectionner </a:t>
            </a:r>
            <a:r>
              <a:rPr lang="fr-FR" dirty="0" smtClean="0"/>
              <a:t>et </a:t>
            </a:r>
            <a:r>
              <a:rPr lang="fr-FR" dirty="0"/>
              <a:t>appliquer successivement sur la fenêtre principale </a:t>
            </a:r>
            <a:endParaRPr lang="fr-FR" dirty="0" smtClean="0"/>
          </a:p>
          <a:p>
            <a:pPr lvl="1"/>
            <a:r>
              <a:rPr lang="fr-FR" dirty="0"/>
              <a:t>La boîte de dialogue reste ouverte tant que l'utilisateur ne la ferme pas </a:t>
            </a:r>
            <a:r>
              <a:rPr lang="fr-FR" dirty="0" smtClean="0"/>
              <a:t>explicitement</a:t>
            </a:r>
            <a:r>
              <a:rPr lang="fr-FR" dirty="0"/>
              <a:t>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705185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de boites de dialogue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Dans une application, on peut trouver </a:t>
            </a:r>
            <a:endParaRPr lang="fr-FR" dirty="0" smtClean="0"/>
          </a:p>
          <a:p>
            <a:pPr lvl="1"/>
            <a:r>
              <a:rPr lang="fr-FR" dirty="0" smtClean="0"/>
              <a:t>des boîtes </a:t>
            </a:r>
            <a:r>
              <a:rPr lang="fr-FR" dirty="0"/>
              <a:t>de dialogue </a:t>
            </a:r>
            <a:r>
              <a:rPr lang="fr-FR" dirty="0" smtClean="0"/>
              <a:t>standard avec </a:t>
            </a:r>
            <a:r>
              <a:rPr lang="fr-FR" dirty="0"/>
              <a:t>une mise en page prédéfinie et qui </a:t>
            </a:r>
            <a:r>
              <a:rPr lang="fr-FR" dirty="0" smtClean="0"/>
              <a:t>sont </a:t>
            </a:r>
            <a:r>
              <a:rPr lang="fr-FR" dirty="0"/>
              <a:t>utilisées </a:t>
            </a:r>
            <a:endParaRPr lang="fr-FR" dirty="0" smtClean="0"/>
          </a:p>
          <a:p>
            <a:pPr lvl="2"/>
            <a:r>
              <a:rPr lang="fr-FR" dirty="0"/>
              <a:t>Pour informer l'utilisateur par un simple texte </a:t>
            </a:r>
            <a:endParaRPr lang="fr-FR" dirty="0"/>
          </a:p>
          <a:p>
            <a:pPr lvl="2"/>
            <a:r>
              <a:rPr lang="fr-FR" dirty="0" smtClean="0"/>
              <a:t>Pour </a:t>
            </a:r>
            <a:r>
              <a:rPr lang="fr-FR" dirty="0"/>
              <a:t>demander </a:t>
            </a:r>
            <a:r>
              <a:rPr lang="fr-FR" dirty="0" smtClean="0"/>
              <a:t>quittance </a:t>
            </a:r>
            <a:r>
              <a:rPr lang="fr-FR" dirty="0"/>
              <a:t>?l'utilisateur </a:t>
            </a:r>
            <a:endParaRPr lang="fr-FR" dirty="0"/>
          </a:p>
          <a:p>
            <a:pPr lvl="2"/>
            <a:r>
              <a:rPr lang="fr-FR" dirty="0" smtClean="0"/>
              <a:t>Pour </a:t>
            </a:r>
            <a:r>
              <a:rPr lang="fr-FR" dirty="0"/>
              <a:t>demander ?l'utilisateur de faire un choix entre plusieurs options </a:t>
            </a:r>
            <a:endParaRPr lang="fr-FR" dirty="0"/>
          </a:p>
          <a:p>
            <a:pPr lvl="2"/>
            <a:r>
              <a:rPr lang="fr-FR" dirty="0" smtClean="0"/>
              <a:t>Pour </a:t>
            </a:r>
            <a:r>
              <a:rPr lang="fr-FR" dirty="0"/>
              <a:t>saisir une information simple (ligne de texte) </a:t>
            </a:r>
            <a:endParaRPr lang="fr-FR" dirty="0" smtClean="0"/>
          </a:p>
          <a:p>
            <a:pPr lvl="1"/>
            <a:r>
              <a:rPr lang="fr-FR" dirty="0"/>
              <a:t>des </a:t>
            </a:r>
            <a:r>
              <a:rPr lang="fr-FR" dirty="0" smtClean="0"/>
              <a:t>boîtes </a:t>
            </a:r>
            <a:r>
              <a:rPr lang="fr-FR" dirty="0"/>
              <a:t>de dialogue </a:t>
            </a:r>
            <a:r>
              <a:rPr lang="fr-FR" dirty="0" smtClean="0"/>
              <a:t>spécifiques avec</a:t>
            </a:r>
          </a:p>
          <a:p>
            <a:pPr lvl="2"/>
            <a:r>
              <a:rPr lang="fr-FR" dirty="0"/>
              <a:t>Une disposition des éléments propre à </a:t>
            </a:r>
            <a:r>
              <a:rPr lang="fr-FR" dirty="0" smtClean="0"/>
              <a:t>l'application</a:t>
            </a:r>
          </a:p>
          <a:p>
            <a:pPr lvl="2"/>
            <a:r>
              <a:rPr lang="fr-FR" dirty="0" smtClean="0"/>
              <a:t>De </a:t>
            </a:r>
            <a:r>
              <a:rPr lang="fr-FR" dirty="0"/>
              <a:t>nombreux composants pour </a:t>
            </a:r>
            <a:r>
              <a:rPr lang="fr-FR" dirty="0" smtClean="0"/>
              <a:t>représenter </a:t>
            </a:r>
            <a:r>
              <a:rPr lang="fr-FR" dirty="0"/>
              <a:t>l'information </a:t>
            </a:r>
            <a:r>
              <a:rPr lang="fr-FR" dirty="0" smtClean="0"/>
              <a:t> </a:t>
            </a:r>
          </a:p>
          <a:p>
            <a:r>
              <a:rPr lang="fr-FR" dirty="0"/>
              <a:t>La plupart des kits de développement offrent des solutions </a:t>
            </a:r>
            <a:r>
              <a:rPr lang="fr-FR" i="1" dirty="0" smtClean="0"/>
              <a:t>clés </a:t>
            </a:r>
            <a:r>
              <a:rPr lang="fr-FR" i="1" dirty="0"/>
              <a:t>en </a:t>
            </a:r>
            <a:r>
              <a:rPr lang="fr-FR" i="1" dirty="0" smtClean="0"/>
              <a:t>main </a:t>
            </a:r>
            <a:r>
              <a:rPr lang="fr-FR" dirty="0" smtClean="0"/>
              <a:t>pour </a:t>
            </a:r>
            <a:r>
              <a:rPr lang="fr-FR" dirty="0"/>
              <a:t>les boîtes de dialogue simples (standard). </a:t>
            </a:r>
            <a:endParaRPr lang="fr-FR" dirty="0" smtClean="0"/>
          </a:p>
          <a:p>
            <a:r>
              <a:rPr lang="fr-FR" dirty="0"/>
              <a:t>Les boîtes de dialogue spécifiques doivent par contre être conçues et </a:t>
            </a:r>
            <a:r>
              <a:rPr lang="fr-FR" dirty="0" smtClean="0"/>
              <a:t>réalisées </a:t>
            </a:r>
            <a:r>
              <a:rPr lang="fr-FR" dirty="0"/>
              <a:t>avec les mêmes efforts </a:t>
            </a:r>
            <a:r>
              <a:rPr lang="fr-FR" dirty="0" smtClean="0"/>
              <a:t>que </a:t>
            </a:r>
            <a:r>
              <a:rPr lang="fr-FR" dirty="0"/>
              <a:t>pour tout autre type d'interface </a:t>
            </a:r>
            <a:r>
              <a:rPr lang="fr-FR" dirty="0" smtClean="0"/>
              <a:t>(choix </a:t>
            </a:r>
            <a:r>
              <a:rPr lang="fr-FR" dirty="0"/>
              <a:t>des conteneurs et </a:t>
            </a:r>
            <a:r>
              <a:rPr lang="fr-FR" dirty="0" smtClean="0"/>
              <a:t>composants</a:t>
            </a:r>
            <a:r>
              <a:rPr lang="fr-FR" dirty="0"/>
              <a:t>, contraintes de disposition, etc</a:t>
            </a:r>
            <a:r>
              <a:rPr lang="fr-FR" dirty="0" smtClean="0"/>
              <a:t>.).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0559442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boites de dialogue </a:t>
            </a:r>
            <a:r>
              <a:rPr lang="fr-FR" dirty="0" err="1" smtClean="0"/>
              <a:t>JavaFX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boîtes de dialogue standard n'ont été introduites que très </a:t>
            </a:r>
            <a:r>
              <a:rPr lang="fr-FR" dirty="0" smtClean="0"/>
              <a:t>tardivement </a:t>
            </a:r>
            <a:r>
              <a:rPr lang="fr-FR" dirty="0"/>
              <a:t>dans </a:t>
            </a:r>
            <a:r>
              <a:rPr lang="fr-FR" i="1" dirty="0" err="1" smtClean="0"/>
              <a:t>JavaFX</a:t>
            </a:r>
            <a:r>
              <a:rPr lang="fr-FR" i="1" dirty="0" smtClean="0"/>
              <a:t> </a:t>
            </a:r>
            <a:r>
              <a:rPr lang="fr-FR" dirty="0" smtClean="0"/>
              <a:t>(version </a:t>
            </a:r>
            <a:r>
              <a:rPr lang="fr-FR" dirty="0"/>
              <a:t>8u40, en </a:t>
            </a:r>
            <a:r>
              <a:rPr lang="fr-FR" dirty="0" smtClean="0"/>
              <a:t>2015). </a:t>
            </a:r>
          </a:p>
          <a:p>
            <a:r>
              <a:rPr lang="fr-FR" dirty="0"/>
              <a:t>Avant cette version, il était habituel d'utiliser les composants de type </a:t>
            </a:r>
            <a:r>
              <a:rPr lang="fr-FR" dirty="0" err="1" smtClean="0"/>
              <a:t>Dialogs</a:t>
            </a:r>
            <a:r>
              <a:rPr lang="fr-FR" dirty="0" smtClean="0"/>
              <a:t> de </a:t>
            </a:r>
            <a:r>
              <a:rPr lang="fr-FR" dirty="0"/>
              <a:t>la librairie externe </a:t>
            </a:r>
            <a:r>
              <a:rPr lang="fr-FR" i="1" dirty="0" err="1" smtClean="0"/>
              <a:t>ControlsFX</a:t>
            </a:r>
            <a:r>
              <a:rPr lang="fr-FR" i="1" dirty="0" smtClean="0"/>
              <a:t> </a:t>
            </a:r>
            <a:r>
              <a:rPr lang="fr-FR" dirty="0" smtClean="0"/>
              <a:t>(qui </a:t>
            </a:r>
            <a:r>
              <a:rPr lang="fr-FR" dirty="0"/>
              <a:t>sont désormais </a:t>
            </a:r>
            <a:r>
              <a:rPr lang="fr-FR" dirty="0" smtClean="0"/>
              <a:t>marqués comme </a:t>
            </a:r>
            <a:r>
              <a:rPr lang="fr-FR" dirty="0"/>
              <a:t>étant </a:t>
            </a:r>
            <a:r>
              <a:rPr lang="fr-FR" i="1" dirty="0" err="1" smtClean="0"/>
              <a:t>deprecated</a:t>
            </a:r>
            <a:r>
              <a:rPr lang="fr-FR" dirty="0" smtClean="0"/>
              <a:t>).</a:t>
            </a:r>
          </a:p>
          <a:p>
            <a:r>
              <a:rPr lang="fr-FR" dirty="0"/>
              <a:t>Les pages suivantes décrivent sommairement, et sur la base </a:t>
            </a:r>
            <a:r>
              <a:rPr lang="fr-FR" dirty="0" smtClean="0"/>
              <a:t>d'exemples </a:t>
            </a:r>
            <a:r>
              <a:rPr lang="fr-FR" dirty="0"/>
              <a:t>concrets, la manière de coder les boîtes de dialogue en </a:t>
            </a:r>
            <a:r>
              <a:rPr lang="fr-FR" dirty="0" smtClean="0"/>
              <a:t>se </a:t>
            </a:r>
            <a:r>
              <a:rPr lang="fr-FR" dirty="0"/>
              <a:t>basant sur les classes et composants disponibles dans </a:t>
            </a:r>
            <a:r>
              <a:rPr lang="fr-FR" i="1" dirty="0" err="1" smtClean="0"/>
              <a:t>JavaFX</a:t>
            </a:r>
            <a:r>
              <a:rPr lang="fr-FR" dirty="0" smtClean="0"/>
              <a:t>.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1481938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Boite de dialogue - </a:t>
            </a:r>
            <a:r>
              <a:rPr lang="fr-FR" dirty="0" err="1" smtClean="0"/>
              <a:t>Alert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Boîte de dialogue </a:t>
            </a:r>
            <a:r>
              <a:rPr lang="fr-FR" dirty="0" err="1" smtClean="0"/>
              <a:t>Alert</a:t>
            </a:r>
            <a:r>
              <a:rPr lang="fr-FR" dirty="0" smtClean="0"/>
              <a:t> de </a:t>
            </a:r>
            <a:r>
              <a:rPr lang="fr-FR" dirty="0"/>
              <a:t>type </a:t>
            </a:r>
            <a:r>
              <a:rPr lang="fr-FR" i="1" dirty="0" smtClean="0"/>
              <a:t>"</a:t>
            </a:r>
            <a:r>
              <a:rPr lang="fr-FR" i="1" dirty="0"/>
              <a:t>Information" </a:t>
            </a:r>
            <a:r>
              <a:rPr lang="fr-FR" dirty="0" smtClean="0"/>
              <a:t>avec en-tête </a:t>
            </a:r>
            <a:r>
              <a:rPr lang="fr-FR" i="1" dirty="0" smtClean="0"/>
              <a:t>(</a:t>
            </a:r>
            <a:r>
              <a:rPr lang="fr-FR" i="1" dirty="0"/>
              <a:t>header</a:t>
            </a:r>
            <a:r>
              <a:rPr lang="fr-FR" i="1" dirty="0" smtClean="0"/>
              <a:t>).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332" y="2596851"/>
            <a:ext cx="6059959" cy="158872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434" y="4459815"/>
            <a:ext cx="2735257" cy="151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7584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Boite de dialogue - </a:t>
            </a:r>
            <a:r>
              <a:rPr lang="fr-FR" dirty="0" err="1" smtClean="0"/>
              <a:t>Alert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Boîte de </a:t>
            </a:r>
            <a:r>
              <a:rPr lang="fr-FR" dirty="0" smtClean="0"/>
              <a:t>dialogue </a:t>
            </a:r>
            <a:r>
              <a:rPr lang="fr-FR" dirty="0" err="1" smtClean="0"/>
              <a:t>Alert</a:t>
            </a:r>
            <a:r>
              <a:rPr lang="fr-FR" dirty="0" smtClean="0"/>
              <a:t> de </a:t>
            </a:r>
            <a:r>
              <a:rPr lang="fr-FR" dirty="0"/>
              <a:t>type </a:t>
            </a:r>
            <a:r>
              <a:rPr lang="fr-FR" i="1" dirty="0" smtClean="0"/>
              <a:t>"</a:t>
            </a:r>
            <a:r>
              <a:rPr lang="fr-FR" i="1" dirty="0"/>
              <a:t>Warning" </a:t>
            </a:r>
            <a:r>
              <a:rPr lang="fr-FR" dirty="0" smtClean="0"/>
              <a:t>sans en-tête </a:t>
            </a:r>
            <a:r>
              <a:rPr lang="fr-FR" i="1" dirty="0" smtClean="0"/>
              <a:t>(</a:t>
            </a:r>
            <a:r>
              <a:rPr lang="fr-FR" i="1" dirty="0"/>
              <a:t>header</a:t>
            </a:r>
            <a:r>
              <a:rPr lang="fr-FR" i="1" dirty="0" smtClean="0"/>
              <a:t>)</a:t>
            </a:r>
            <a:r>
              <a:rPr lang="fr-FR" dirty="0" smtClean="0"/>
              <a:t>.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607" y="2703684"/>
            <a:ext cx="5358199" cy="12172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32" y="4294359"/>
            <a:ext cx="3423348" cy="110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08047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Boite de dialogue - </a:t>
            </a:r>
            <a:r>
              <a:rPr lang="fr-FR" dirty="0" err="1" smtClean="0"/>
              <a:t>Alert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Boîte de dialogue </a:t>
            </a:r>
            <a:r>
              <a:rPr lang="fr-FR" dirty="0" err="1" smtClean="0"/>
              <a:t>Alert</a:t>
            </a:r>
            <a:r>
              <a:rPr lang="fr-FR" dirty="0" smtClean="0"/>
              <a:t> de </a:t>
            </a:r>
            <a:r>
              <a:rPr lang="fr-FR" dirty="0"/>
              <a:t>type </a:t>
            </a:r>
            <a:r>
              <a:rPr lang="fr-FR" i="1" dirty="0" smtClean="0"/>
              <a:t>"</a:t>
            </a:r>
            <a:r>
              <a:rPr lang="fr-FR" i="1" dirty="0" err="1" smtClean="0"/>
              <a:t>Error</a:t>
            </a:r>
            <a:r>
              <a:rPr lang="fr-FR" i="1" dirty="0" smtClean="0"/>
              <a:t>"</a:t>
            </a:r>
            <a:r>
              <a:rPr lang="fr-FR" dirty="0" smtClean="0"/>
              <a:t>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3" y="2466975"/>
            <a:ext cx="5399260" cy="11372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041" y="4018311"/>
            <a:ext cx="2557183" cy="148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50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génériques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Créer les variantes </a:t>
            </a:r>
            <a:r>
              <a:rPr lang="fr-FR" dirty="0" err="1" smtClean="0"/>
              <a:t>FloatBox</a:t>
            </a:r>
            <a:r>
              <a:rPr lang="fr-FR" dirty="0" smtClean="0"/>
              <a:t>, </a:t>
            </a:r>
            <a:r>
              <a:rPr lang="fr-FR" dirty="0" err="1" smtClean="0"/>
              <a:t>StringBox</a:t>
            </a:r>
            <a:r>
              <a:rPr lang="fr-FR" dirty="0" smtClean="0"/>
              <a:t>, </a:t>
            </a:r>
            <a:r>
              <a:rPr lang="fr-FR" dirty="0"/>
              <a:t>... </a:t>
            </a:r>
            <a:r>
              <a:rPr lang="fr-FR" dirty="0" smtClean="0"/>
              <a:t>? </a:t>
            </a:r>
          </a:p>
          <a:p>
            <a:r>
              <a:rPr lang="fr-FR" dirty="0"/>
              <a:t>Créer une classe </a:t>
            </a:r>
            <a:r>
              <a:rPr lang="fr-FR" dirty="0" smtClean="0"/>
              <a:t>Box avec </a:t>
            </a:r>
            <a:r>
              <a:rPr lang="fr-FR" dirty="0"/>
              <a:t>un </a:t>
            </a:r>
            <a:r>
              <a:rPr lang="fr-FR" dirty="0" smtClean="0"/>
              <a:t>champ </a:t>
            </a:r>
            <a:r>
              <a:rPr lang="fr-FR" dirty="0"/>
              <a:t>de type </a:t>
            </a:r>
            <a:r>
              <a:rPr lang="fr-FR" dirty="0" smtClean="0"/>
              <a:t>Object ? </a:t>
            </a:r>
          </a:p>
          <a:p>
            <a:r>
              <a:rPr lang="fr-FR" dirty="0"/>
              <a:t>Une solution : créer une </a:t>
            </a:r>
            <a:r>
              <a:rPr lang="fr-FR" b="1" i="1" dirty="0" smtClean="0"/>
              <a:t>classe </a:t>
            </a:r>
            <a:r>
              <a:rPr lang="fr-FR" b="1" i="1" dirty="0"/>
              <a:t>générique </a:t>
            </a:r>
            <a:r>
              <a:rPr lang="fr-FR" dirty="0" smtClean="0"/>
              <a:t>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/>
              <a:t>La syntaxe </a:t>
            </a:r>
            <a:r>
              <a:rPr lang="fr-FR" i="1" dirty="0" err="1" smtClean="0"/>
              <a:t>className</a:t>
            </a:r>
            <a:r>
              <a:rPr lang="fr-FR" b="1" dirty="0" smtClean="0"/>
              <a:t>&lt;</a:t>
            </a:r>
            <a:r>
              <a:rPr lang="fr-FR" i="1" dirty="0" smtClean="0"/>
              <a:t>type</a:t>
            </a:r>
            <a:r>
              <a:rPr lang="fr-FR" b="1" dirty="0" smtClean="0"/>
              <a:t>&gt; </a:t>
            </a:r>
            <a:r>
              <a:rPr lang="fr-FR" dirty="0" smtClean="0"/>
              <a:t>permet </a:t>
            </a:r>
            <a:r>
              <a:rPr lang="fr-FR" dirty="0"/>
              <a:t>de passer un type en paramètre </a:t>
            </a:r>
            <a:r>
              <a:rPr lang="fr-FR" dirty="0" smtClean="0"/>
              <a:t>à </a:t>
            </a:r>
            <a:r>
              <a:rPr lang="fr-FR" dirty="0"/>
              <a:t>la classe. Dans l'exemple </a:t>
            </a:r>
            <a:r>
              <a:rPr lang="fr-FR" dirty="0" smtClean="0"/>
              <a:t>précédent </a:t>
            </a:r>
            <a:r>
              <a:rPr lang="fr-FR" b="1" dirty="0" smtClean="0"/>
              <a:t>T </a:t>
            </a:r>
            <a:r>
              <a:rPr lang="fr-FR" dirty="0" smtClean="0"/>
              <a:t>peut </a:t>
            </a:r>
            <a:r>
              <a:rPr lang="fr-FR" dirty="0"/>
              <a:t>être considéré comme </a:t>
            </a:r>
            <a:r>
              <a:rPr lang="fr-FR" dirty="0" smtClean="0"/>
              <a:t>un paramètre </a:t>
            </a:r>
            <a:r>
              <a:rPr lang="fr-FR" dirty="0"/>
              <a:t>formel qui représente un type (</a:t>
            </a:r>
            <a:r>
              <a:rPr lang="fr-FR" dirty="0" smtClean="0"/>
              <a:t>non-primitif</a:t>
            </a:r>
            <a:r>
              <a:rPr lang="fr-FR" dirty="0"/>
              <a:t>) </a:t>
            </a:r>
            <a:r>
              <a:rPr lang="fr-FR" dirty="0" smtClean="0"/>
              <a:t>quelconque</a:t>
            </a:r>
            <a:r>
              <a:rPr lang="fr-FR" dirty="0"/>
              <a:t>.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188" y="2908600"/>
            <a:ext cx="5256442" cy="181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6977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Boite de dialogue - </a:t>
            </a:r>
            <a:r>
              <a:rPr lang="fr-FR" dirty="0" err="1" smtClean="0"/>
              <a:t>Alert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Boîte de dialogue </a:t>
            </a:r>
            <a:r>
              <a:rPr lang="fr-FR" dirty="0" err="1" smtClean="0"/>
              <a:t>Alert</a:t>
            </a:r>
            <a:r>
              <a:rPr lang="fr-FR" dirty="0" smtClean="0"/>
              <a:t> de </a:t>
            </a:r>
            <a:r>
              <a:rPr lang="fr-FR" dirty="0"/>
              <a:t>type </a:t>
            </a:r>
            <a:r>
              <a:rPr lang="fr-FR" i="1" dirty="0" smtClean="0"/>
              <a:t>"</a:t>
            </a:r>
            <a:r>
              <a:rPr lang="fr-FR" i="1" dirty="0"/>
              <a:t>Confirmation</a:t>
            </a:r>
            <a:r>
              <a:rPr lang="fr-FR" i="1" dirty="0" smtClean="0"/>
              <a:t>"</a:t>
            </a:r>
            <a:r>
              <a:rPr lang="fr-FR" dirty="0" smtClean="0"/>
              <a:t>.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13" y="2598781"/>
            <a:ext cx="4979287" cy="19896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304" y="3085585"/>
            <a:ext cx="3582556" cy="118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5918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Boite de dialogue - </a:t>
            </a:r>
            <a:r>
              <a:rPr lang="fr-FR" dirty="0" err="1" smtClean="0"/>
              <a:t>Alert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Boîte de dialogue </a:t>
            </a:r>
            <a:r>
              <a:rPr lang="fr-FR" dirty="0" err="1" smtClean="0"/>
              <a:t>Alert</a:t>
            </a:r>
            <a:r>
              <a:rPr lang="fr-FR" dirty="0" smtClean="0"/>
              <a:t> de </a:t>
            </a:r>
            <a:r>
              <a:rPr lang="fr-FR" dirty="0"/>
              <a:t>type </a:t>
            </a:r>
            <a:r>
              <a:rPr lang="fr-FR" i="1" dirty="0" smtClean="0"/>
              <a:t>"</a:t>
            </a:r>
            <a:r>
              <a:rPr lang="fr-FR" i="1" dirty="0"/>
              <a:t>Confirmation" </a:t>
            </a:r>
            <a:r>
              <a:rPr lang="fr-FR" dirty="0" smtClean="0"/>
              <a:t>avec </a:t>
            </a:r>
            <a:r>
              <a:rPr lang="fr-FR" dirty="0"/>
              <a:t>options </a:t>
            </a:r>
            <a:r>
              <a:rPr lang="fr-FR" dirty="0" smtClean="0"/>
              <a:t>personnalisées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4" y="2880154"/>
            <a:ext cx="5307465" cy="193898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300" y="2768878"/>
            <a:ext cx="6536381" cy="386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1211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Saisie de texte - </a:t>
            </a:r>
            <a:r>
              <a:rPr lang="fr-FR" dirty="0" err="1" smtClean="0"/>
              <a:t>TextInputDialog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Boîte de </a:t>
            </a:r>
            <a:r>
              <a:rPr lang="fr-FR" i="1" dirty="0" smtClean="0"/>
              <a:t>dialogue </a:t>
            </a:r>
            <a:r>
              <a:rPr lang="fr-FR" dirty="0" err="1" smtClean="0"/>
              <a:t>TextInputDialog</a:t>
            </a:r>
            <a:r>
              <a:rPr lang="fr-FR" dirty="0" smtClean="0"/>
              <a:t> pour </a:t>
            </a:r>
            <a:r>
              <a:rPr lang="fr-FR" dirty="0"/>
              <a:t>saisir une ligne de texte.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982" y="2680257"/>
            <a:ext cx="6458980" cy="365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9535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Saisie de texte - </a:t>
            </a:r>
            <a:r>
              <a:rPr lang="fr-FR" dirty="0" err="1" smtClean="0"/>
              <a:t>TextInputDialog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 texte saisi par l'utilisateur peut aussi être récupéré en utilisant la </a:t>
            </a:r>
            <a:r>
              <a:rPr lang="fr-FR" dirty="0" smtClean="0"/>
              <a:t>méthode </a:t>
            </a:r>
            <a:r>
              <a:rPr lang="fr-FR" dirty="0" err="1" smtClean="0"/>
              <a:t>ifPresent</a:t>
            </a:r>
            <a:r>
              <a:rPr lang="fr-FR" dirty="0" smtClean="0"/>
              <a:t>() qui </a:t>
            </a:r>
            <a:r>
              <a:rPr lang="fr-FR" dirty="0"/>
              <a:t>prend en paramètre un objet de type </a:t>
            </a:r>
            <a:r>
              <a:rPr lang="fr-FR" dirty="0" smtClean="0"/>
              <a:t>Consumer&lt;T</a:t>
            </a:r>
            <a:r>
              <a:rPr lang="fr-FR" dirty="0"/>
              <a:t>&gt; </a:t>
            </a:r>
            <a:r>
              <a:rPr lang="fr-FR" dirty="0" smtClean="0"/>
              <a:t>que </a:t>
            </a:r>
            <a:r>
              <a:rPr lang="fr-FR" dirty="0"/>
              <a:t>l'on peut instancier avec une expression lambda 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213780" y="3031524"/>
            <a:ext cx="8836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L'interface </a:t>
            </a:r>
            <a:r>
              <a:rPr lang="fr-FR" dirty="0" smtClean="0">
                <a:solidFill>
                  <a:srgbClr val="FFC000"/>
                </a:solidFill>
              </a:rPr>
              <a:t>fonctionnelle Consumer&lt;T</a:t>
            </a:r>
            <a:r>
              <a:rPr lang="fr-FR" dirty="0">
                <a:solidFill>
                  <a:srgbClr val="FFC000"/>
                </a:solidFill>
              </a:rPr>
              <a:t>&gt; </a:t>
            </a:r>
            <a:r>
              <a:rPr lang="fr-FR" dirty="0" smtClean="0">
                <a:solidFill>
                  <a:srgbClr val="FFC000"/>
                </a:solidFill>
              </a:rPr>
              <a:t>possède </a:t>
            </a:r>
            <a:r>
              <a:rPr lang="fr-FR" dirty="0">
                <a:solidFill>
                  <a:srgbClr val="FFC000"/>
                </a:solidFill>
              </a:rPr>
              <a:t>la méthode abstraite </a:t>
            </a:r>
          </a:p>
          <a:p>
            <a:r>
              <a:rPr lang="fr-FR" dirty="0" err="1">
                <a:solidFill>
                  <a:srgbClr val="FFC000"/>
                </a:solidFill>
              </a:rPr>
              <a:t>void</a:t>
            </a:r>
            <a:r>
              <a:rPr lang="fr-FR" dirty="0">
                <a:solidFill>
                  <a:srgbClr val="FFC000"/>
                </a:solidFill>
              </a:rPr>
              <a:t> </a:t>
            </a:r>
            <a:r>
              <a:rPr lang="fr-FR" dirty="0" err="1" smtClean="0">
                <a:solidFill>
                  <a:srgbClr val="FFC000"/>
                </a:solidFill>
              </a:rPr>
              <a:t>accept</a:t>
            </a:r>
            <a:r>
              <a:rPr lang="fr-FR" dirty="0" smtClean="0">
                <a:solidFill>
                  <a:srgbClr val="FFC000"/>
                </a:solidFill>
              </a:rPr>
              <a:t>(T </a:t>
            </a:r>
            <a:r>
              <a:rPr lang="fr-FR" dirty="0">
                <a:solidFill>
                  <a:srgbClr val="FFC000"/>
                </a:solidFill>
              </a:rPr>
              <a:t>t) </a:t>
            </a:r>
            <a:r>
              <a:rPr lang="fr-FR" dirty="0" smtClean="0">
                <a:solidFill>
                  <a:srgbClr val="FFC000"/>
                </a:solidFill>
              </a:rPr>
              <a:t>qui </a:t>
            </a:r>
            <a:r>
              <a:rPr lang="fr-FR" dirty="0">
                <a:solidFill>
                  <a:srgbClr val="FFC000"/>
                </a:solidFill>
              </a:rPr>
              <a:t>effectue une opération avec la valeur </a:t>
            </a:r>
            <a:r>
              <a:rPr lang="fr-FR" dirty="0" smtClean="0">
                <a:solidFill>
                  <a:srgbClr val="FFC000"/>
                </a:solidFill>
              </a:rPr>
              <a:t>t </a:t>
            </a:r>
            <a:endParaRPr lang="fr-FR" dirty="0">
              <a:solidFill>
                <a:srgbClr val="FFC000"/>
              </a:solidFill>
            </a:endParaRPr>
          </a:p>
          <a:p>
            <a:r>
              <a:rPr lang="fr-FR" dirty="0">
                <a:solidFill>
                  <a:srgbClr val="FFC000"/>
                </a:solidFill>
              </a:rPr>
              <a:t>passée en paramètre </a:t>
            </a:r>
            <a:r>
              <a:rPr lang="fr-FR" dirty="0" smtClean="0">
                <a:solidFill>
                  <a:srgbClr val="FFC000"/>
                </a:solidFill>
              </a:rPr>
              <a:t>(pas </a:t>
            </a:r>
            <a:r>
              <a:rPr lang="fr-FR" dirty="0">
                <a:solidFill>
                  <a:srgbClr val="FFC000"/>
                </a:solidFill>
              </a:rPr>
              <a:t>de valeur de retour, opération par effet de </a:t>
            </a:r>
            <a:r>
              <a:rPr lang="fr-FR" dirty="0" smtClean="0">
                <a:solidFill>
                  <a:srgbClr val="FFC000"/>
                </a:solidFill>
              </a:rPr>
              <a:t>bord). </a:t>
            </a:r>
            <a:endParaRPr lang="fr-FR" dirty="0">
              <a:solidFill>
                <a:srgbClr val="FFC00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245" y="4080562"/>
            <a:ext cx="6410454" cy="245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6723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Sélection - </a:t>
            </a:r>
            <a:r>
              <a:rPr lang="fr-FR" dirty="0" err="1" smtClean="0"/>
              <a:t>ChoiceDialog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Boîte de </a:t>
            </a:r>
            <a:r>
              <a:rPr lang="fr-FR" i="1" dirty="0" smtClean="0"/>
              <a:t>dialogue </a:t>
            </a:r>
            <a:r>
              <a:rPr lang="fr-FR" dirty="0" err="1" smtClean="0"/>
              <a:t>ChoiceDialog</a:t>
            </a:r>
            <a:r>
              <a:rPr lang="fr-FR" dirty="0" smtClean="0"/>
              <a:t> pour </a:t>
            </a:r>
            <a:r>
              <a:rPr lang="fr-FR" dirty="0"/>
              <a:t>saisir un choix </a:t>
            </a:r>
            <a:r>
              <a:rPr lang="fr-FR" dirty="0" smtClean="0"/>
              <a:t>(dans </a:t>
            </a:r>
            <a:r>
              <a:rPr lang="fr-FR" dirty="0"/>
              <a:t>une </a:t>
            </a:r>
            <a:r>
              <a:rPr lang="fr-FR" dirty="0" smtClean="0"/>
              <a:t>liste).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472" y="2613196"/>
            <a:ext cx="7026688" cy="391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5937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Boite de dialogue personnalisée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Il est possible de personnaliser des boîtes de dialogue </a:t>
            </a:r>
            <a:r>
              <a:rPr lang="fr-FR" i="1" dirty="0" smtClean="0"/>
              <a:t>(</a:t>
            </a:r>
            <a:r>
              <a:rPr lang="fr-FR" i="1" dirty="0"/>
              <a:t>custom </a:t>
            </a:r>
            <a:r>
              <a:rPr lang="fr-FR" i="1" dirty="0" err="1" smtClean="0"/>
              <a:t>dialog</a:t>
            </a:r>
            <a:r>
              <a:rPr lang="fr-FR" i="1" dirty="0" smtClean="0"/>
              <a:t>) </a:t>
            </a:r>
            <a:r>
              <a:rPr lang="fr-FR" dirty="0" smtClean="0"/>
              <a:t>en utilisant </a:t>
            </a:r>
            <a:r>
              <a:rPr lang="fr-FR" dirty="0"/>
              <a:t>directement la classe </a:t>
            </a:r>
            <a:r>
              <a:rPr lang="fr-FR" dirty="0" err="1" smtClean="0"/>
              <a:t>Dialog</a:t>
            </a:r>
            <a:r>
              <a:rPr lang="fr-FR" dirty="0" smtClean="0"/>
              <a:t> qui est la </a:t>
            </a:r>
            <a:r>
              <a:rPr lang="fr-FR" dirty="0"/>
              <a:t>classe </a:t>
            </a:r>
            <a:r>
              <a:rPr lang="fr-FR" dirty="0" smtClean="0"/>
              <a:t>parente </a:t>
            </a:r>
            <a:r>
              <a:rPr lang="fr-FR" dirty="0"/>
              <a:t>de </a:t>
            </a:r>
            <a:r>
              <a:rPr lang="fr-FR" dirty="0" err="1" smtClean="0"/>
              <a:t>Alert</a:t>
            </a:r>
            <a:r>
              <a:rPr lang="fr-FR" dirty="0" smtClean="0"/>
              <a:t>, </a:t>
            </a:r>
            <a:r>
              <a:rPr lang="fr-FR" dirty="0" err="1" smtClean="0"/>
              <a:t>TextInputDialog</a:t>
            </a:r>
            <a:r>
              <a:rPr lang="fr-FR" dirty="0" smtClean="0"/>
              <a:t> et </a:t>
            </a:r>
            <a:r>
              <a:rPr lang="fr-FR" dirty="0" err="1" smtClean="0"/>
              <a:t>ChoiceDialog</a:t>
            </a:r>
            <a:r>
              <a:rPr lang="fr-FR" dirty="0" smtClean="0"/>
              <a:t>. </a:t>
            </a:r>
          </a:p>
          <a:p>
            <a:r>
              <a:rPr lang="fr-FR" dirty="0"/>
              <a:t>En plus du texte principal défini par la propriété </a:t>
            </a:r>
            <a:r>
              <a:rPr lang="fr-FR" dirty="0" err="1" smtClean="0"/>
              <a:t>contentText</a:t>
            </a:r>
            <a:r>
              <a:rPr lang="fr-FR" dirty="0" smtClean="0"/>
              <a:t> (de type String), </a:t>
            </a:r>
            <a:r>
              <a:rPr lang="fr-FR" dirty="0"/>
              <a:t>il est possible, pour toutes les boîtes de dialogue, de </a:t>
            </a:r>
            <a:r>
              <a:rPr lang="fr-FR" dirty="0" smtClean="0"/>
              <a:t>définir n </a:t>
            </a:r>
            <a:r>
              <a:rPr lang="fr-FR" dirty="0"/>
              <a:t>contenu étendu </a:t>
            </a:r>
            <a:r>
              <a:rPr lang="fr-FR" dirty="0" smtClean="0"/>
              <a:t>(affiché </a:t>
            </a:r>
            <a:r>
              <a:rPr lang="fr-FR" dirty="0"/>
              <a:t>par </a:t>
            </a:r>
            <a:r>
              <a:rPr lang="fr-FR" i="1" dirty="0" smtClean="0"/>
              <a:t>"Show </a:t>
            </a:r>
            <a:r>
              <a:rPr lang="fr-FR" i="1" dirty="0" err="1" smtClean="0"/>
              <a:t>Details</a:t>
            </a:r>
            <a:r>
              <a:rPr lang="fr-FR" i="1" dirty="0" smtClean="0"/>
              <a:t>"</a:t>
            </a:r>
            <a:r>
              <a:rPr lang="fr-FR" dirty="0" smtClean="0"/>
              <a:t>) </a:t>
            </a:r>
            <a:r>
              <a:rPr lang="fr-FR" dirty="0"/>
              <a:t>représenté par </a:t>
            </a:r>
            <a:r>
              <a:rPr lang="fr-FR" dirty="0" smtClean="0"/>
              <a:t>la </a:t>
            </a:r>
            <a:r>
              <a:rPr lang="fr-FR" dirty="0"/>
              <a:t>propriété </a:t>
            </a:r>
            <a:r>
              <a:rPr lang="fr-FR" dirty="0" err="1" smtClean="0"/>
              <a:t>expandableContent</a:t>
            </a:r>
            <a:r>
              <a:rPr lang="fr-FR" dirty="0" smtClean="0"/>
              <a:t> (de </a:t>
            </a:r>
            <a:r>
              <a:rPr lang="fr-FR" dirty="0"/>
              <a:t>type </a:t>
            </a:r>
            <a:r>
              <a:rPr lang="fr-FR" dirty="0" err="1" smtClean="0"/>
              <a:t>Node</a:t>
            </a:r>
            <a:r>
              <a:rPr lang="fr-FR" dirty="0" smtClean="0"/>
              <a:t>) </a:t>
            </a:r>
            <a:r>
              <a:rPr lang="fr-FR" dirty="0"/>
              <a:t>de l'objet interne </a:t>
            </a:r>
            <a:r>
              <a:rPr lang="fr-FR" dirty="0" err="1" smtClean="0"/>
              <a:t>DialogPane</a:t>
            </a:r>
            <a:r>
              <a:rPr lang="fr-FR" dirty="0" smtClean="0"/>
              <a:t>. </a:t>
            </a:r>
          </a:p>
          <a:p>
            <a:r>
              <a:rPr lang="fr-FR" dirty="0"/>
              <a:t>On peut définir ce contenu étendu ainsi :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162" y="5139425"/>
            <a:ext cx="4926227" cy="161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1925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Boite de dialogue personnalisée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Par défaut, toutes les boîtes de dialogues standards </a:t>
            </a:r>
            <a:r>
              <a:rPr lang="fr-FR" dirty="0" smtClean="0"/>
              <a:t>(qui </a:t>
            </a:r>
            <a:r>
              <a:rPr lang="fr-FR" dirty="0"/>
              <a:t>héritent de </a:t>
            </a:r>
            <a:r>
              <a:rPr lang="fr-FR" dirty="0" err="1" smtClean="0"/>
              <a:t>Dialog</a:t>
            </a:r>
            <a:r>
              <a:rPr lang="fr-FR" dirty="0" smtClean="0"/>
              <a:t>) </a:t>
            </a:r>
            <a:r>
              <a:rPr lang="fr-FR" dirty="0"/>
              <a:t>sont </a:t>
            </a:r>
            <a:r>
              <a:rPr lang="fr-FR" b="1" dirty="0" smtClean="0"/>
              <a:t>modales</a:t>
            </a:r>
            <a:r>
              <a:rPr lang="fr-FR" dirty="0" smtClean="0"/>
              <a:t>.</a:t>
            </a:r>
          </a:p>
          <a:p>
            <a:r>
              <a:rPr lang="fr-FR" dirty="0"/>
              <a:t>Pour créer une boîte de dialogue </a:t>
            </a:r>
            <a:r>
              <a:rPr lang="fr-FR" dirty="0" smtClean="0"/>
              <a:t>non-modale</a:t>
            </a:r>
            <a:r>
              <a:rPr lang="fr-FR" dirty="0"/>
              <a:t>, on peut invoquer la </a:t>
            </a:r>
            <a:r>
              <a:rPr lang="fr-FR" dirty="0" smtClean="0"/>
              <a:t>méthode </a:t>
            </a:r>
            <a:r>
              <a:rPr lang="fr-FR" dirty="0" err="1" smtClean="0"/>
              <a:t>initModality</a:t>
            </a:r>
            <a:r>
              <a:rPr lang="fr-FR" dirty="0" smtClean="0"/>
              <a:t>() :  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/>
              <a:t>L'icône par défaut </a:t>
            </a:r>
            <a:r>
              <a:rPr lang="fr-FR" dirty="0" smtClean="0"/>
              <a:t>(placée </a:t>
            </a:r>
            <a:r>
              <a:rPr lang="fr-FR" dirty="0"/>
              <a:t>dans la barre de titre de la fenêtre </a:t>
            </a:r>
            <a:r>
              <a:rPr lang="fr-FR" i="1" dirty="0" err="1" smtClean="0"/>
              <a:t>popup</a:t>
            </a:r>
            <a:r>
              <a:rPr lang="fr-FR" dirty="0" smtClean="0"/>
              <a:t>) peut </a:t>
            </a:r>
            <a:r>
              <a:rPr lang="fr-FR" dirty="0"/>
              <a:t>être remplacée par une icône personnalisée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760" y="3583589"/>
            <a:ext cx="3770613" cy="62423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687" y="5399915"/>
            <a:ext cx="6913735" cy="6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504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Boite de dialogue personnalisée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 changer l'icône </a:t>
            </a:r>
            <a:r>
              <a:rPr lang="fr-FR" dirty="0" smtClean="0"/>
              <a:t>principale qui </a:t>
            </a:r>
            <a:r>
              <a:rPr lang="fr-FR" dirty="0"/>
              <a:t>est placée </a:t>
            </a:r>
            <a:r>
              <a:rPr lang="fr-FR" dirty="0" smtClean="0"/>
              <a:t>à </a:t>
            </a:r>
            <a:r>
              <a:rPr lang="fr-FR" dirty="0"/>
              <a:t>gauche du contenu </a:t>
            </a:r>
            <a:r>
              <a:rPr lang="fr-FR" dirty="0" smtClean="0"/>
              <a:t>de </a:t>
            </a:r>
            <a:r>
              <a:rPr lang="fr-FR" dirty="0"/>
              <a:t>la boîte de dialogue </a:t>
            </a:r>
            <a:r>
              <a:rPr lang="fr-FR" dirty="0" smtClean="0"/>
              <a:t>ou </a:t>
            </a:r>
            <a:r>
              <a:rPr lang="fr-FR" dirty="0"/>
              <a:t>dans son </a:t>
            </a:r>
            <a:r>
              <a:rPr lang="fr-FR" dirty="0" smtClean="0"/>
              <a:t>en-tête </a:t>
            </a:r>
            <a:r>
              <a:rPr lang="fr-FR" i="1" dirty="0" smtClean="0"/>
              <a:t>(header)</a:t>
            </a:r>
            <a:r>
              <a:rPr lang="fr-FR" dirty="0" smtClean="0"/>
              <a:t>, </a:t>
            </a:r>
            <a:r>
              <a:rPr lang="fr-FR" dirty="0"/>
              <a:t>on </a:t>
            </a:r>
            <a:r>
              <a:rPr lang="fr-FR" dirty="0" smtClean="0"/>
              <a:t>peut </a:t>
            </a:r>
            <a:r>
              <a:rPr lang="fr-FR" dirty="0"/>
              <a:t>utiliser </a:t>
            </a:r>
            <a:r>
              <a:rPr lang="fr-FR" dirty="0" smtClean="0"/>
              <a:t>a </a:t>
            </a:r>
            <a:r>
              <a:rPr lang="fr-FR" dirty="0"/>
              <a:t>méthode </a:t>
            </a:r>
            <a:r>
              <a:rPr lang="fr-FR" dirty="0" err="1" smtClean="0"/>
              <a:t>setGraphic</a:t>
            </a:r>
            <a:r>
              <a:rPr lang="fr-FR" dirty="0" smtClean="0"/>
              <a:t>). 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/>
              <a:t>Par défaut, cette icône est déterminée par le type de boîte de </a:t>
            </a:r>
            <a:r>
              <a:rPr lang="fr-FR" dirty="0" smtClean="0"/>
              <a:t>dialogue </a:t>
            </a:r>
            <a:r>
              <a:rPr lang="fr-FR" dirty="0"/>
              <a:t>ou par le type d'alerte </a:t>
            </a:r>
            <a:r>
              <a:rPr lang="fr-FR" dirty="0" smtClean="0"/>
              <a:t>(</a:t>
            </a:r>
            <a:r>
              <a:rPr lang="fr-FR" dirty="0" err="1" smtClean="0"/>
              <a:t>AlertType</a:t>
            </a:r>
            <a:r>
              <a:rPr lang="fr-FR" dirty="0" smtClean="0"/>
              <a:t> : ERROR, WARNING, </a:t>
            </a:r>
            <a:r>
              <a:rPr lang="fr-FR" dirty="0"/>
              <a:t>…).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047" y="3179291"/>
            <a:ext cx="5908759" cy="46183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21" y="5360599"/>
            <a:ext cx="3313285" cy="108747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301" y="5130689"/>
            <a:ext cx="2735056" cy="161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87943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FileChooser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L'utilitaire </a:t>
            </a:r>
            <a:r>
              <a:rPr lang="fr-FR" b="1" dirty="0" err="1" smtClean="0"/>
              <a:t>FileChooser</a:t>
            </a:r>
            <a:r>
              <a:rPr lang="fr-FR" b="1" dirty="0" smtClean="0"/>
              <a:t> </a:t>
            </a:r>
            <a:r>
              <a:rPr lang="fr-FR" dirty="0" smtClean="0"/>
              <a:t>permet </a:t>
            </a:r>
            <a:r>
              <a:rPr lang="fr-FR" dirty="0"/>
              <a:t>d'ouvrir une boîte de dialogue </a:t>
            </a:r>
            <a:r>
              <a:rPr lang="fr-FR" dirty="0" smtClean="0"/>
              <a:t>permettant </a:t>
            </a:r>
            <a:r>
              <a:rPr lang="fr-FR" dirty="0"/>
              <a:t>à l'utilisateur de naviguer dans l'arborescence des </a:t>
            </a:r>
            <a:r>
              <a:rPr lang="fr-FR" dirty="0" smtClean="0"/>
              <a:t>fichiers </a:t>
            </a:r>
            <a:r>
              <a:rPr lang="fr-FR" dirty="0"/>
              <a:t>de la machine cible et de </a:t>
            </a:r>
            <a:r>
              <a:rPr lang="fr-FR" b="1" dirty="0" smtClean="0"/>
              <a:t>sélectionner </a:t>
            </a:r>
            <a:r>
              <a:rPr lang="fr-FR" b="1" dirty="0"/>
              <a:t>un ou plusieurs </a:t>
            </a:r>
            <a:r>
              <a:rPr lang="fr-FR" b="1" dirty="0" smtClean="0"/>
              <a:t>fichiers </a:t>
            </a:r>
            <a:r>
              <a:rPr lang="fr-FR" dirty="0" smtClean="0"/>
              <a:t>(pour </a:t>
            </a:r>
            <a:r>
              <a:rPr lang="fr-FR" dirty="0"/>
              <a:t>sélectionner un répertoire, il faut utiliser </a:t>
            </a:r>
            <a:r>
              <a:rPr lang="fr-FR" dirty="0" err="1" smtClean="0"/>
              <a:t>DirectoryChooser</a:t>
            </a:r>
            <a:r>
              <a:rPr lang="fr-FR" dirty="0" smtClean="0"/>
              <a:t>). </a:t>
            </a:r>
          </a:p>
          <a:p>
            <a:r>
              <a:rPr lang="fr-FR" dirty="0"/>
              <a:t>Il s'agit d'une boîte de dialogue spécifique au système d'exploitation </a:t>
            </a:r>
            <a:r>
              <a:rPr lang="fr-FR" dirty="0" smtClean="0"/>
              <a:t>de </a:t>
            </a:r>
            <a:r>
              <a:rPr lang="fr-FR" dirty="0"/>
              <a:t>la machine cible. Le </a:t>
            </a:r>
            <a:r>
              <a:rPr lang="fr-FR" i="1" dirty="0" smtClean="0"/>
              <a:t>look  </a:t>
            </a:r>
            <a:r>
              <a:rPr lang="fr-FR" i="1" dirty="0" err="1" smtClean="0"/>
              <a:t>feel</a:t>
            </a:r>
            <a:r>
              <a:rPr lang="fr-FR" i="1" dirty="0" smtClean="0"/>
              <a:t> </a:t>
            </a:r>
            <a:r>
              <a:rPr lang="fr-FR" dirty="0" smtClean="0"/>
              <a:t>est </a:t>
            </a:r>
            <a:r>
              <a:rPr lang="fr-FR" dirty="0"/>
              <a:t>indépendant de </a:t>
            </a:r>
            <a:r>
              <a:rPr lang="fr-FR" i="1" dirty="0" err="1" smtClean="0"/>
              <a:t>JavaFX</a:t>
            </a:r>
            <a:r>
              <a:rPr lang="fr-FR" i="1" dirty="0" smtClean="0"/>
              <a:t> </a:t>
            </a:r>
            <a:r>
              <a:rPr lang="fr-FR" dirty="0" smtClean="0"/>
              <a:t>(il correspond </a:t>
            </a:r>
            <a:r>
              <a:rPr lang="fr-FR" dirty="0"/>
              <a:t>en principe au </a:t>
            </a:r>
            <a:r>
              <a:rPr lang="fr-FR" i="1" dirty="0" smtClean="0"/>
              <a:t>look </a:t>
            </a:r>
            <a:r>
              <a:rPr lang="fr-FR" i="1" dirty="0"/>
              <a:t>&amp; </a:t>
            </a:r>
            <a:r>
              <a:rPr lang="fr-FR" i="1" dirty="0" err="1" smtClean="0"/>
              <a:t>feel</a:t>
            </a:r>
            <a:r>
              <a:rPr lang="fr-FR" i="1" dirty="0" smtClean="0"/>
              <a:t> </a:t>
            </a:r>
            <a:r>
              <a:rPr lang="fr-FR" dirty="0" smtClean="0"/>
              <a:t>natif). </a:t>
            </a:r>
          </a:p>
          <a:p>
            <a:r>
              <a:rPr lang="fr-FR" dirty="0"/>
              <a:t>Ce composant peut être utilisé pour : </a:t>
            </a:r>
            <a:endParaRPr lang="fr-FR" dirty="0" smtClean="0"/>
          </a:p>
          <a:p>
            <a:pPr lvl="1"/>
            <a:r>
              <a:rPr lang="fr-FR" dirty="0"/>
              <a:t>Naviguer et </a:t>
            </a:r>
            <a:r>
              <a:rPr lang="fr-FR" b="1" dirty="0" smtClean="0"/>
              <a:t>sélectionner </a:t>
            </a:r>
            <a:r>
              <a:rPr lang="fr-FR" b="1" dirty="0"/>
              <a:t>un seul </a:t>
            </a:r>
            <a:r>
              <a:rPr lang="fr-FR" b="1" dirty="0" smtClean="0"/>
              <a:t>fichier </a:t>
            </a:r>
            <a:r>
              <a:rPr lang="fr-FR" b="1" dirty="0" smtClean="0">
                <a:sym typeface="Wingdings" panose="05000000000000000000" pitchFamily="2" charset="2"/>
              </a:rPr>
              <a:t></a:t>
            </a:r>
            <a:r>
              <a:rPr lang="fr-FR" b="1" dirty="0" smtClean="0"/>
              <a:t> </a:t>
            </a:r>
            <a:r>
              <a:rPr lang="fr-FR" dirty="0" err="1" smtClean="0"/>
              <a:t>showOpenDialog</a:t>
            </a:r>
            <a:r>
              <a:rPr lang="fr-FR" dirty="0" smtClean="0"/>
              <a:t>() • </a:t>
            </a:r>
            <a:endParaRPr lang="fr-FR" dirty="0"/>
          </a:p>
          <a:p>
            <a:pPr lvl="1"/>
            <a:r>
              <a:rPr lang="fr-FR" dirty="0"/>
              <a:t>Naviguer et </a:t>
            </a:r>
            <a:r>
              <a:rPr lang="fr-FR" b="1" dirty="0" smtClean="0"/>
              <a:t>sélectionner </a:t>
            </a:r>
            <a:r>
              <a:rPr lang="fr-FR" b="1" dirty="0"/>
              <a:t>plusieurs </a:t>
            </a:r>
            <a:r>
              <a:rPr lang="fr-FR" b="1" dirty="0" smtClean="0"/>
              <a:t>fichiers </a:t>
            </a:r>
            <a:r>
              <a:rPr lang="fr-FR" b="1" dirty="0" smtClean="0">
                <a:sym typeface="Wingdings" panose="05000000000000000000" pitchFamily="2" charset="2"/>
              </a:rPr>
              <a:t></a:t>
            </a:r>
            <a:r>
              <a:rPr lang="fr-FR" dirty="0" smtClean="0"/>
              <a:t> </a:t>
            </a:r>
            <a:r>
              <a:rPr lang="fr-FR" dirty="0" err="1" smtClean="0"/>
              <a:t>showOpenMultipleDialog</a:t>
            </a:r>
            <a:r>
              <a:rPr lang="fr-FR" dirty="0" smtClean="0"/>
              <a:t>() </a:t>
            </a:r>
          </a:p>
          <a:p>
            <a:pPr lvl="1"/>
            <a:r>
              <a:rPr lang="fr-FR" dirty="0"/>
              <a:t>Naviguer et </a:t>
            </a:r>
            <a:r>
              <a:rPr lang="fr-FR" b="1" dirty="0" smtClean="0"/>
              <a:t>sauvegarder un fichier </a:t>
            </a:r>
            <a:r>
              <a:rPr lang="fr-FR" dirty="0" smtClean="0">
                <a:sym typeface="Wingdings" panose="05000000000000000000" pitchFamily="2" charset="2"/>
              </a:rPr>
              <a:t></a:t>
            </a:r>
            <a:r>
              <a:rPr lang="fr-FR" dirty="0" smtClean="0"/>
              <a:t> </a:t>
            </a:r>
            <a:r>
              <a:rPr lang="fr-FR" dirty="0" err="1" smtClean="0"/>
              <a:t>showSaveDialog</a:t>
            </a:r>
            <a:r>
              <a:rPr lang="fr-FR" dirty="0" smtClean="0"/>
              <a:t>()</a:t>
            </a:r>
          </a:p>
          <a:p>
            <a:r>
              <a:rPr lang="fr-FR" dirty="0"/>
              <a:t>L'invocation de </a:t>
            </a:r>
            <a:r>
              <a:rPr lang="fr-FR" dirty="0" err="1" smtClean="0"/>
              <a:t>FileChooser</a:t>
            </a:r>
            <a:r>
              <a:rPr lang="fr-FR" dirty="0" smtClean="0"/>
              <a:t> est </a:t>
            </a:r>
            <a:r>
              <a:rPr lang="fr-FR" dirty="0"/>
              <a:t>généralement liée à l'action d'un </a:t>
            </a:r>
            <a:r>
              <a:rPr lang="fr-FR" dirty="0" smtClean="0"/>
              <a:t>bouton</a:t>
            </a:r>
            <a:r>
              <a:rPr lang="fr-FR" dirty="0"/>
              <a:t>, d'une option de menu ou autre action de l'utilisateur </a:t>
            </a: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470826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FileChooser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d'utilisation de </a:t>
            </a:r>
            <a:r>
              <a:rPr lang="fr-FR" dirty="0" err="1" smtClean="0"/>
              <a:t>FileChooser</a:t>
            </a:r>
            <a:r>
              <a:rPr lang="fr-FR" dirty="0" smtClean="0"/>
              <a:t> avec </a:t>
            </a:r>
            <a:r>
              <a:rPr lang="fr-FR" dirty="0"/>
              <a:t>: </a:t>
            </a:r>
            <a:endParaRPr lang="fr-FR" dirty="0" smtClean="0"/>
          </a:p>
          <a:p>
            <a:pPr lvl="1"/>
            <a:r>
              <a:rPr lang="fr-FR" dirty="0" smtClean="0"/>
              <a:t>Définition </a:t>
            </a:r>
            <a:r>
              <a:rPr lang="fr-FR" dirty="0"/>
              <a:t>d'un </a:t>
            </a:r>
            <a:r>
              <a:rPr lang="fr-FR" b="1" dirty="0" smtClean="0"/>
              <a:t>titre </a:t>
            </a:r>
            <a:r>
              <a:rPr lang="fr-FR" dirty="0" smtClean="0"/>
              <a:t>pour </a:t>
            </a:r>
            <a:r>
              <a:rPr lang="fr-FR" dirty="0"/>
              <a:t>la </a:t>
            </a:r>
            <a:r>
              <a:rPr lang="fr-FR" dirty="0" smtClean="0"/>
              <a:t>fenêtre </a:t>
            </a:r>
            <a:r>
              <a:rPr lang="fr-FR" i="1" dirty="0" err="1" smtClean="0"/>
              <a:t>popup</a:t>
            </a:r>
            <a:r>
              <a:rPr lang="fr-FR" i="1" dirty="0" smtClean="0"/>
              <a:t> </a:t>
            </a:r>
          </a:p>
          <a:p>
            <a:pPr lvl="1"/>
            <a:r>
              <a:rPr lang="fr-FR" dirty="0" smtClean="0"/>
              <a:t>Définition </a:t>
            </a:r>
            <a:r>
              <a:rPr lang="fr-FR" dirty="0"/>
              <a:t>d'un </a:t>
            </a:r>
            <a:r>
              <a:rPr lang="fr-FR" b="1" dirty="0" smtClean="0"/>
              <a:t>répertoire </a:t>
            </a:r>
            <a:r>
              <a:rPr lang="fr-FR" b="1" dirty="0"/>
              <a:t>initial </a:t>
            </a:r>
            <a:r>
              <a:rPr lang="fr-FR" dirty="0" smtClean="0"/>
              <a:t>(</a:t>
            </a:r>
            <a:r>
              <a:rPr lang="fr-FR" dirty="0"/>
              <a:t>point de </a:t>
            </a:r>
            <a:r>
              <a:rPr lang="fr-FR" dirty="0" smtClean="0"/>
              <a:t>départ </a:t>
            </a:r>
            <a:r>
              <a:rPr lang="fr-FR" dirty="0"/>
              <a:t>de la navigation) </a:t>
            </a:r>
            <a:r>
              <a:rPr lang="fr-FR" dirty="0" smtClean="0"/>
              <a:t>basé </a:t>
            </a:r>
            <a:r>
              <a:rPr lang="fr-FR" dirty="0"/>
              <a:t>sur des propriétés du système </a:t>
            </a:r>
            <a:endParaRPr lang="fr-FR" dirty="0" smtClean="0"/>
          </a:p>
          <a:p>
            <a:pPr lvl="1"/>
            <a:r>
              <a:rPr lang="fr-FR" dirty="0" smtClean="0"/>
              <a:t>Définition </a:t>
            </a:r>
            <a:r>
              <a:rPr lang="fr-FR" dirty="0"/>
              <a:t>de </a:t>
            </a:r>
            <a:r>
              <a:rPr lang="fr-FR" b="1" dirty="0" smtClean="0"/>
              <a:t>filtres </a:t>
            </a:r>
            <a:r>
              <a:rPr lang="fr-FR" dirty="0" smtClean="0"/>
              <a:t>basés </a:t>
            </a:r>
            <a:r>
              <a:rPr lang="fr-FR" dirty="0"/>
              <a:t>sur les extensions des fichiers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159" y="3967933"/>
            <a:ext cx="6524846" cy="22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80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génériques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Lorsqu'on utilise la classe (comme type ou pour l'instancier), on </a:t>
            </a:r>
            <a:r>
              <a:rPr lang="fr-FR" dirty="0" smtClean="0"/>
              <a:t>passe</a:t>
            </a:r>
            <a:r>
              <a:rPr lang="fr-FR" dirty="0"/>
              <a:t>, entre </a:t>
            </a:r>
            <a:r>
              <a:rPr lang="fr-FR" b="1" dirty="0" smtClean="0"/>
              <a:t>&lt; </a:t>
            </a:r>
            <a:r>
              <a:rPr lang="fr-FR" dirty="0" smtClean="0"/>
              <a:t>et </a:t>
            </a:r>
            <a:r>
              <a:rPr lang="fr-FR" b="1" dirty="0" smtClean="0"/>
              <a:t>&gt;</a:t>
            </a:r>
            <a:r>
              <a:rPr lang="fr-FR" dirty="0" smtClean="0"/>
              <a:t>, </a:t>
            </a:r>
            <a:r>
              <a:rPr lang="fr-FR" dirty="0"/>
              <a:t>le type effectif souhaité : 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/>
              <a:t>On peut passer plus d'un type générique à une classe ou à une </a:t>
            </a:r>
            <a:r>
              <a:rPr lang="fr-FR" dirty="0" smtClean="0"/>
              <a:t>interface </a:t>
            </a:r>
            <a:r>
              <a:rPr lang="fr-FR" dirty="0"/>
              <a:t>en les séparant par une virgule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041" y="2846945"/>
            <a:ext cx="6102765" cy="203809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597" y="5383445"/>
            <a:ext cx="3464268" cy="34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9229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FileChooser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fenêtre </a:t>
            </a:r>
            <a:r>
              <a:rPr lang="fr-FR" i="1" dirty="0" err="1" smtClean="0"/>
              <a:t>popup</a:t>
            </a:r>
            <a:r>
              <a:rPr lang="fr-FR" i="1" dirty="0" smtClean="0"/>
              <a:t> </a:t>
            </a:r>
            <a:r>
              <a:rPr lang="fr-FR" dirty="0" smtClean="0"/>
              <a:t>s'ouvre </a:t>
            </a:r>
            <a:r>
              <a:rPr lang="fr-FR" dirty="0"/>
              <a:t>lors de l'invocation de la méthode </a:t>
            </a:r>
            <a:r>
              <a:rPr lang="fr-FR" dirty="0" smtClean="0"/>
              <a:t>show…() qui </a:t>
            </a:r>
            <a:r>
              <a:rPr lang="fr-FR" dirty="0"/>
              <a:t>retourne le fichier sélectionné ou une référence </a:t>
            </a:r>
            <a:r>
              <a:rPr lang="fr-FR" dirty="0" err="1" smtClean="0"/>
              <a:t>null</a:t>
            </a:r>
            <a:r>
              <a:rPr lang="fr-FR" dirty="0" smtClean="0"/>
              <a:t> si l'utilisateur </a:t>
            </a:r>
            <a:r>
              <a:rPr lang="fr-FR" dirty="0"/>
              <a:t>a pressé sur </a:t>
            </a:r>
            <a:r>
              <a:rPr lang="fr-FR" i="1" dirty="0" smtClean="0"/>
              <a:t>Cancel </a:t>
            </a:r>
            <a:r>
              <a:rPr lang="fr-FR" dirty="0" smtClean="0"/>
              <a:t>ou </a:t>
            </a:r>
            <a:r>
              <a:rPr lang="fr-FR" dirty="0"/>
              <a:t>a fermé la fenêtre.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483" y="3194736"/>
            <a:ext cx="5928669" cy="269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49123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FileChooser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 permettre une sélection multiple, il faut utiliser la méthode </a:t>
            </a:r>
            <a:r>
              <a:rPr lang="fr-FR" dirty="0" err="1" smtClean="0"/>
              <a:t>showOpenMultipleDialog</a:t>
            </a:r>
            <a:r>
              <a:rPr lang="fr-FR" dirty="0" smtClean="0"/>
              <a:t>() qui </a:t>
            </a:r>
            <a:r>
              <a:rPr lang="fr-FR" dirty="0"/>
              <a:t>retourne une liste de fichiers ou </a:t>
            </a:r>
            <a:r>
              <a:rPr lang="fr-FR" dirty="0" smtClean="0"/>
              <a:t>une référence </a:t>
            </a:r>
            <a:r>
              <a:rPr lang="fr-FR" dirty="0" err="1" smtClean="0"/>
              <a:t>null</a:t>
            </a:r>
            <a:r>
              <a:rPr lang="fr-FR" dirty="0" smtClean="0"/>
              <a:t> si </a:t>
            </a:r>
            <a:r>
              <a:rPr lang="fr-FR" dirty="0"/>
              <a:t>l'utilisateur a pressé sur </a:t>
            </a:r>
            <a:r>
              <a:rPr lang="fr-FR" i="1" dirty="0" smtClean="0"/>
              <a:t>Cancel </a:t>
            </a:r>
            <a:r>
              <a:rPr lang="fr-FR" dirty="0" smtClean="0"/>
              <a:t>ou </a:t>
            </a:r>
            <a:r>
              <a:rPr lang="fr-FR" dirty="0"/>
              <a:t>a fermé la </a:t>
            </a:r>
            <a:r>
              <a:rPr lang="fr-FR" dirty="0" smtClean="0"/>
              <a:t>fenêtre</a:t>
            </a:r>
            <a:r>
              <a:rPr lang="fr-FR" dirty="0"/>
              <a:t>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50" y="3504169"/>
            <a:ext cx="6804443" cy="274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497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DirectoryChooser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L'utilitaire </a:t>
            </a:r>
            <a:r>
              <a:rPr lang="fr-FR" b="1" dirty="0" err="1" smtClean="0"/>
              <a:t>DirectoryChooser</a:t>
            </a:r>
            <a:r>
              <a:rPr lang="fr-FR" b="1" dirty="0" smtClean="0"/>
              <a:t> </a:t>
            </a:r>
            <a:r>
              <a:rPr lang="fr-FR" dirty="0" smtClean="0"/>
              <a:t>permet </a:t>
            </a:r>
            <a:r>
              <a:rPr lang="fr-FR" dirty="0"/>
              <a:t>d'ouvrir une boîte de dialogue </a:t>
            </a:r>
            <a:r>
              <a:rPr lang="fr-FR" dirty="0" smtClean="0"/>
              <a:t>permettant </a:t>
            </a:r>
            <a:r>
              <a:rPr lang="fr-FR" dirty="0"/>
              <a:t>à l'utilisateur de naviguer dans l'arborescence des </a:t>
            </a:r>
            <a:r>
              <a:rPr lang="fr-FR" dirty="0" smtClean="0"/>
              <a:t>fichiers </a:t>
            </a:r>
            <a:r>
              <a:rPr lang="fr-FR" dirty="0"/>
              <a:t>de la machine cible et de </a:t>
            </a:r>
            <a:r>
              <a:rPr lang="fr-FR" b="1" dirty="0" smtClean="0"/>
              <a:t>sélectionner </a:t>
            </a:r>
            <a:r>
              <a:rPr lang="fr-FR" b="1" dirty="0"/>
              <a:t>un </a:t>
            </a:r>
            <a:r>
              <a:rPr lang="fr-FR" b="1" dirty="0" smtClean="0"/>
              <a:t>répertoire</a:t>
            </a:r>
            <a:r>
              <a:rPr lang="fr-FR" dirty="0" smtClean="0"/>
              <a:t>. </a:t>
            </a:r>
          </a:p>
          <a:p>
            <a:r>
              <a:rPr lang="fr-FR" dirty="0"/>
              <a:t>Il s'agit d'une boîte de dialogue spécifique au système d'exploitation </a:t>
            </a:r>
            <a:r>
              <a:rPr lang="fr-FR" dirty="0" smtClean="0"/>
              <a:t>de </a:t>
            </a:r>
            <a:r>
              <a:rPr lang="fr-FR" dirty="0"/>
              <a:t>la machine cible. Le </a:t>
            </a:r>
            <a:r>
              <a:rPr lang="fr-FR" i="1" dirty="0" smtClean="0"/>
              <a:t>look  </a:t>
            </a:r>
            <a:r>
              <a:rPr lang="fr-FR" i="1" dirty="0" err="1" smtClean="0"/>
              <a:t>feel</a:t>
            </a:r>
            <a:r>
              <a:rPr lang="fr-FR" i="1" dirty="0" smtClean="0"/>
              <a:t> </a:t>
            </a:r>
            <a:r>
              <a:rPr lang="fr-FR" dirty="0" smtClean="0"/>
              <a:t>est </a:t>
            </a:r>
            <a:r>
              <a:rPr lang="fr-FR" dirty="0"/>
              <a:t>indépendant de </a:t>
            </a:r>
            <a:r>
              <a:rPr lang="fr-FR" i="1" dirty="0" err="1" smtClean="0"/>
              <a:t>JavaFX</a:t>
            </a:r>
            <a:r>
              <a:rPr lang="fr-FR" i="1" dirty="0" smtClean="0"/>
              <a:t> </a:t>
            </a:r>
            <a:r>
              <a:rPr lang="fr-FR" dirty="0" smtClean="0"/>
              <a:t>(il correspond </a:t>
            </a:r>
            <a:r>
              <a:rPr lang="fr-FR" dirty="0"/>
              <a:t>au </a:t>
            </a:r>
            <a:r>
              <a:rPr lang="fr-FR" i="1" dirty="0" smtClean="0"/>
              <a:t>look </a:t>
            </a:r>
            <a:r>
              <a:rPr lang="fr-FR" i="1" dirty="0"/>
              <a:t>&amp; </a:t>
            </a:r>
            <a:r>
              <a:rPr lang="fr-FR" i="1" dirty="0" err="1" smtClean="0"/>
              <a:t>feel</a:t>
            </a:r>
            <a:r>
              <a:rPr lang="fr-FR" i="1" dirty="0" smtClean="0"/>
              <a:t> </a:t>
            </a:r>
            <a:r>
              <a:rPr lang="fr-FR" dirty="0" smtClean="0"/>
              <a:t>natif). </a:t>
            </a:r>
          </a:p>
          <a:p>
            <a:r>
              <a:rPr lang="fr-FR" dirty="0"/>
              <a:t>Ce composant ne comporte qu'une seule méthode de sélection </a:t>
            </a:r>
            <a:r>
              <a:rPr lang="fr-FR" dirty="0" err="1" smtClean="0"/>
              <a:t>showDialog</a:t>
            </a:r>
            <a:r>
              <a:rPr lang="fr-FR" dirty="0" smtClean="0"/>
              <a:t>(), </a:t>
            </a:r>
            <a:r>
              <a:rPr lang="fr-FR" dirty="0"/>
              <a:t>qui retourne un objet de type </a:t>
            </a:r>
            <a:r>
              <a:rPr lang="fr-FR" dirty="0" smtClean="0"/>
              <a:t>File représentant </a:t>
            </a:r>
            <a:r>
              <a:rPr lang="fr-FR" dirty="0"/>
              <a:t>un </a:t>
            </a:r>
            <a:r>
              <a:rPr lang="fr-FR" dirty="0" smtClean="0"/>
              <a:t>répertoire</a:t>
            </a:r>
            <a:r>
              <a:rPr lang="fr-FR" dirty="0"/>
              <a:t>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068312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DirectoryChooser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056" y="2264023"/>
            <a:ext cx="6960587" cy="377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1597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DatePicker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classe </a:t>
            </a:r>
            <a:r>
              <a:rPr lang="fr-FR" b="1" dirty="0" err="1" smtClean="0"/>
              <a:t>DatePicker</a:t>
            </a:r>
            <a:r>
              <a:rPr lang="fr-FR" b="1" dirty="0" smtClean="0"/>
              <a:t> </a:t>
            </a:r>
            <a:r>
              <a:rPr lang="fr-FR" dirty="0" smtClean="0"/>
              <a:t>représente </a:t>
            </a:r>
            <a:r>
              <a:rPr lang="fr-FR" dirty="0"/>
              <a:t>un composant qui permet à </a:t>
            </a:r>
            <a:r>
              <a:rPr lang="fr-FR" dirty="0" smtClean="0"/>
              <a:t>l'utilisateur </a:t>
            </a:r>
            <a:r>
              <a:rPr lang="fr-FR" dirty="0"/>
              <a:t>de </a:t>
            </a:r>
            <a:r>
              <a:rPr lang="fr-FR" b="1" dirty="0" smtClean="0"/>
              <a:t>sélectionner </a:t>
            </a:r>
            <a:r>
              <a:rPr lang="fr-FR" b="1" dirty="0"/>
              <a:t>une date </a:t>
            </a:r>
            <a:r>
              <a:rPr lang="fr-FR" dirty="0" smtClean="0"/>
              <a:t>dans </a:t>
            </a:r>
            <a:r>
              <a:rPr lang="fr-FR" dirty="0"/>
              <a:t>un calendrier qui est </a:t>
            </a:r>
            <a:r>
              <a:rPr lang="fr-FR" dirty="0" smtClean="0"/>
              <a:t>affiché </a:t>
            </a:r>
            <a:r>
              <a:rPr lang="fr-FR" dirty="0"/>
              <a:t>en fenêtre </a:t>
            </a:r>
            <a:r>
              <a:rPr lang="fr-FR" i="1" dirty="0" err="1" smtClean="0"/>
              <a:t>popup</a:t>
            </a:r>
            <a:r>
              <a:rPr lang="fr-FR" dirty="0" smtClean="0"/>
              <a:t>. </a:t>
            </a:r>
          </a:p>
          <a:p>
            <a:r>
              <a:rPr lang="fr-FR" dirty="0"/>
              <a:t>Le composant représente une forme de </a:t>
            </a:r>
            <a:r>
              <a:rPr lang="fr-FR" i="1" dirty="0" err="1" smtClean="0"/>
              <a:t>ComboBox</a:t>
            </a:r>
            <a:r>
              <a:rPr lang="fr-FR" i="1" dirty="0" smtClean="0"/>
              <a:t> </a:t>
            </a:r>
            <a:r>
              <a:rPr lang="fr-FR" dirty="0" smtClean="0"/>
              <a:t>éditable (il </a:t>
            </a:r>
            <a:r>
              <a:rPr lang="fr-FR" dirty="0"/>
              <a:t>a </a:t>
            </a:r>
            <a:r>
              <a:rPr lang="fr-FR" dirty="0" smtClean="0"/>
              <a:t>comme </a:t>
            </a:r>
            <a:r>
              <a:rPr lang="fr-FR" dirty="0"/>
              <a:t>classe </a:t>
            </a:r>
            <a:r>
              <a:rPr lang="fr-FR" dirty="0" smtClean="0"/>
              <a:t>parente </a:t>
            </a:r>
            <a:r>
              <a:rPr lang="fr-FR" dirty="0" err="1" smtClean="0"/>
              <a:t>ComboBoxBase</a:t>
            </a:r>
            <a:r>
              <a:rPr lang="fr-FR" dirty="0" smtClean="0"/>
              <a:t>) </a:t>
            </a:r>
            <a:r>
              <a:rPr lang="fr-FR" dirty="0"/>
              <a:t>et la date sélectionnée par </a:t>
            </a:r>
            <a:r>
              <a:rPr lang="fr-FR" dirty="0" smtClean="0"/>
              <a:t>l'utilisateur </a:t>
            </a:r>
            <a:r>
              <a:rPr lang="fr-FR" dirty="0"/>
              <a:t>peut être consultée avec la méthode </a:t>
            </a:r>
            <a:r>
              <a:rPr lang="fr-FR" dirty="0" err="1" smtClean="0"/>
              <a:t>getValue</a:t>
            </a:r>
            <a:r>
              <a:rPr lang="fr-FR" dirty="0" smtClean="0"/>
              <a:t>() qui retourne </a:t>
            </a:r>
            <a:r>
              <a:rPr lang="fr-FR" dirty="0"/>
              <a:t>un objet de type </a:t>
            </a:r>
            <a:r>
              <a:rPr lang="fr-FR" dirty="0" err="1" smtClean="0"/>
              <a:t>LocalDate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378" y="4557840"/>
            <a:ext cx="1669816" cy="169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95231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DatePicker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d'utilisation du composant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031" y="2558181"/>
            <a:ext cx="6612828" cy="318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7857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ColorPicker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classe </a:t>
            </a:r>
            <a:r>
              <a:rPr lang="fr-FR" b="1" dirty="0" err="1" smtClean="0"/>
              <a:t>ColorPicker</a:t>
            </a:r>
            <a:r>
              <a:rPr lang="fr-FR" b="1" dirty="0" smtClean="0"/>
              <a:t> </a:t>
            </a:r>
            <a:r>
              <a:rPr lang="fr-FR" dirty="0" smtClean="0"/>
              <a:t>représente </a:t>
            </a:r>
            <a:r>
              <a:rPr lang="fr-FR" dirty="0"/>
              <a:t>un composant qui permet à </a:t>
            </a:r>
            <a:r>
              <a:rPr lang="fr-FR" dirty="0" smtClean="0"/>
              <a:t>l'utilisateur </a:t>
            </a:r>
            <a:r>
              <a:rPr lang="fr-FR" dirty="0"/>
              <a:t>de </a:t>
            </a:r>
            <a:r>
              <a:rPr lang="fr-FR" b="1" dirty="0" smtClean="0"/>
              <a:t>sélectionner </a:t>
            </a:r>
            <a:r>
              <a:rPr lang="fr-FR" b="1" dirty="0"/>
              <a:t>une couleur </a:t>
            </a:r>
            <a:r>
              <a:rPr lang="fr-FR" dirty="0" smtClean="0"/>
              <a:t>dans </a:t>
            </a:r>
            <a:r>
              <a:rPr lang="fr-FR" dirty="0"/>
              <a:t>une palette ou selon </a:t>
            </a:r>
            <a:r>
              <a:rPr lang="fr-FR" dirty="0" smtClean="0"/>
              <a:t>différents </a:t>
            </a:r>
            <a:r>
              <a:rPr lang="fr-FR" dirty="0"/>
              <a:t>espaces de couleur </a:t>
            </a:r>
            <a:r>
              <a:rPr lang="fr-FR" dirty="0" smtClean="0"/>
              <a:t>(</a:t>
            </a:r>
            <a:r>
              <a:rPr lang="fr-FR" i="1" dirty="0" smtClean="0"/>
              <a:t>HSB</a:t>
            </a:r>
            <a:r>
              <a:rPr lang="fr-FR" dirty="0" smtClean="0"/>
              <a:t>, </a:t>
            </a:r>
            <a:r>
              <a:rPr lang="fr-FR" i="1" dirty="0" smtClean="0"/>
              <a:t>RBG</a:t>
            </a:r>
            <a:r>
              <a:rPr lang="fr-FR" dirty="0" smtClean="0"/>
              <a:t>, </a:t>
            </a:r>
            <a:r>
              <a:rPr lang="fr-FR" i="1" dirty="0" smtClean="0"/>
              <a:t>Web</a:t>
            </a:r>
            <a:r>
              <a:rPr lang="fr-FR" dirty="0" smtClean="0"/>
              <a:t>, …). </a:t>
            </a:r>
          </a:p>
          <a:p>
            <a:r>
              <a:rPr lang="fr-FR" dirty="0"/>
              <a:t>Le composant représente une forme de </a:t>
            </a:r>
            <a:r>
              <a:rPr lang="fr-FR" i="1" dirty="0" err="1" smtClean="0"/>
              <a:t>ComboBox</a:t>
            </a:r>
            <a:r>
              <a:rPr lang="fr-FR" i="1" dirty="0" smtClean="0"/>
              <a:t> </a:t>
            </a:r>
            <a:r>
              <a:rPr lang="fr-FR" dirty="0" smtClean="0"/>
              <a:t>éditable (il </a:t>
            </a:r>
            <a:r>
              <a:rPr lang="fr-FR" dirty="0"/>
              <a:t>a </a:t>
            </a:r>
            <a:r>
              <a:rPr lang="fr-FR" dirty="0" smtClean="0"/>
              <a:t>comme </a:t>
            </a:r>
            <a:r>
              <a:rPr lang="fr-FR" dirty="0"/>
              <a:t>classe parente </a:t>
            </a:r>
            <a:r>
              <a:rPr lang="fr-FR" dirty="0" err="1" smtClean="0"/>
              <a:t>ComboBoxBase</a:t>
            </a:r>
            <a:r>
              <a:rPr lang="fr-FR" dirty="0" smtClean="0"/>
              <a:t>) </a:t>
            </a:r>
            <a:r>
              <a:rPr lang="fr-FR" dirty="0"/>
              <a:t>et la couleur sélectionnée </a:t>
            </a:r>
            <a:r>
              <a:rPr lang="fr-FR" dirty="0" smtClean="0"/>
              <a:t>par l'utilisateur peut être consultée avec la méthode </a:t>
            </a:r>
            <a:r>
              <a:rPr lang="fr-FR" dirty="0" err="1" smtClean="0"/>
              <a:t>getValue</a:t>
            </a:r>
            <a:r>
              <a:rPr lang="fr-FR" dirty="0" smtClean="0"/>
              <a:t>(). </a:t>
            </a:r>
          </a:p>
          <a:p>
            <a:r>
              <a:rPr lang="fr-FR" dirty="0"/>
              <a:t>L'utilisateur peut définir et enregistrer des couleurs personnalisées </a:t>
            </a:r>
            <a:r>
              <a:rPr lang="fr-FR" i="1" dirty="0" smtClean="0"/>
              <a:t>(</a:t>
            </a:r>
            <a:r>
              <a:rPr lang="fr-FR" i="1" dirty="0"/>
              <a:t>custom </a:t>
            </a:r>
            <a:r>
              <a:rPr lang="fr-FR" i="1" dirty="0" err="1" smtClean="0"/>
              <a:t>colors</a:t>
            </a:r>
            <a:r>
              <a:rPr lang="fr-FR" i="1" dirty="0" smtClean="0"/>
              <a:t>) </a:t>
            </a:r>
            <a:r>
              <a:rPr lang="fr-FR" dirty="0" smtClean="0"/>
              <a:t>qui </a:t>
            </a:r>
            <a:r>
              <a:rPr lang="fr-FR" dirty="0"/>
              <a:t>peuvent être récupérées avec la méthode </a:t>
            </a:r>
            <a:r>
              <a:rPr lang="fr-FR" dirty="0" err="1" smtClean="0"/>
              <a:t>getCustomColors</a:t>
            </a:r>
            <a:r>
              <a:rPr lang="fr-FR" dirty="0" smtClean="0"/>
              <a:t>() qui </a:t>
            </a:r>
            <a:r>
              <a:rPr lang="fr-FR" dirty="0"/>
              <a:t>retourne une liste de couleurs. </a:t>
            </a:r>
            <a:endParaRPr lang="fr-FR" dirty="0" smtClean="0"/>
          </a:p>
          <a:p>
            <a:r>
              <a:rPr lang="fr-FR" dirty="0"/>
              <a:t>Une couleur par défaut peut être passée en paramètre au </a:t>
            </a:r>
            <a:r>
              <a:rPr lang="fr-FR" dirty="0" smtClean="0"/>
              <a:t>constructeur de </a:t>
            </a:r>
            <a:r>
              <a:rPr lang="fr-FR" dirty="0"/>
              <a:t>la classe </a:t>
            </a:r>
            <a:r>
              <a:rPr lang="fr-FR" dirty="0" smtClean="0"/>
              <a:t>(par défaut </a:t>
            </a:r>
            <a:r>
              <a:rPr lang="fr-FR" dirty="0" err="1" smtClean="0"/>
              <a:t>Color.WHITE</a:t>
            </a:r>
            <a:r>
              <a:rPr lang="fr-FR" dirty="0" smtClean="0"/>
              <a:t>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279277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ColorPicker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d'utilisation du composant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978" y="2458222"/>
            <a:ext cx="7414988" cy="40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38498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des évènements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013227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Programmation évènementielle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La programmation des applications avec interfaces graphiques est </a:t>
            </a:r>
            <a:r>
              <a:rPr lang="fr-FR" dirty="0" smtClean="0"/>
              <a:t>généralement </a:t>
            </a:r>
            <a:r>
              <a:rPr lang="fr-FR" dirty="0"/>
              <a:t>basée sur un paradigme nommé </a:t>
            </a:r>
            <a:r>
              <a:rPr lang="fr-FR" b="1" dirty="0" smtClean="0"/>
              <a:t>programmation événementielle </a:t>
            </a:r>
            <a:r>
              <a:rPr lang="fr-FR" i="1" dirty="0" smtClean="0"/>
              <a:t>(Event </a:t>
            </a:r>
            <a:r>
              <a:rPr lang="fr-FR" i="1" dirty="0" err="1" smtClean="0"/>
              <a:t>Programming</a:t>
            </a:r>
            <a:r>
              <a:rPr lang="fr-FR" i="1" dirty="0" smtClean="0"/>
              <a:t>). </a:t>
            </a:r>
          </a:p>
          <a:p>
            <a:r>
              <a:rPr lang="fr-FR" dirty="0"/>
              <a:t>Dans la </a:t>
            </a:r>
            <a:r>
              <a:rPr lang="fr-FR" b="1" dirty="0" smtClean="0"/>
              <a:t>programmation </a:t>
            </a:r>
            <a:r>
              <a:rPr lang="fr-FR" b="1" dirty="0"/>
              <a:t>impérative </a:t>
            </a:r>
            <a:r>
              <a:rPr lang="fr-FR" dirty="0" smtClean="0"/>
              <a:t>(</a:t>
            </a:r>
            <a:r>
              <a:rPr lang="fr-FR" dirty="0"/>
              <a:t>séquence d'instructions), c'est </a:t>
            </a:r>
            <a:r>
              <a:rPr lang="fr-FR" dirty="0" smtClean="0"/>
              <a:t>le </a:t>
            </a:r>
            <a:r>
              <a:rPr lang="fr-FR" dirty="0"/>
              <a:t>programme qui dirige les opérations </a:t>
            </a:r>
            <a:r>
              <a:rPr lang="fr-FR" dirty="0" smtClean="0"/>
              <a:t>(par </a:t>
            </a:r>
            <a:r>
              <a:rPr lang="fr-FR" dirty="0"/>
              <a:t>exemple, il demande à </a:t>
            </a:r>
            <a:r>
              <a:rPr lang="fr-FR" dirty="0" smtClean="0"/>
              <a:t>l'utilisateur </a:t>
            </a:r>
            <a:r>
              <a:rPr lang="fr-FR" dirty="0"/>
              <a:t>d'entrer des valeurs, calcule et affiche un résultat, etc</a:t>
            </a:r>
            <a:r>
              <a:rPr lang="fr-FR" dirty="0" smtClean="0"/>
              <a:t>.). </a:t>
            </a:r>
          </a:p>
          <a:p>
            <a:r>
              <a:rPr lang="fr-FR" dirty="0"/>
              <a:t>Avec la </a:t>
            </a:r>
            <a:r>
              <a:rPr lang="fr-FR" b="1" dirty="0" smtClean="0"/>
              <a:t>programmation événementielle</a:t>
            </a:r>
            <a:r>
              <a:rPr lang="fr-FR" dirty="0" smtClean="0"/>
              <a:t>, </a:t>
            </a:r>
            <a:r>
              <a:rPr lang="fr-FR" dirty="0"/>
              <a:t>ce sont les événements </a:t>
            </a:r>
            <a:r>
              <a:rPr lang="fr-FR" dirty="0" smtClean="0"/>
              <a:t>(généralement </a:t>
            </a:r>
            <a:r>
              <a:rPr lang="fr-FR" dirty="0"/>
              <a:t>déclenchés par l'utilisateur, mais aussi par le </a:t>
            </a:r>
            <a:r>
              <a:rPr lang="fr-FR" dirty="0" smtClean="0"/>
              <a:t>système) </a:t>
            </a:r>
            <a:r>
              <a:rPr lang="fr-FR" dirty="0"/>
              <a:t>qui </a:t>
            </a:r>
            <a:r>
              <a:rPr lang="fr-FR" dirty="0" smtClean="0"/>
              <a:t>pilotent </a:t>
            </a:r>
            <a:r>
              <a:rPr lang="fr-FR" dirty="0"/>
              <a:t>l'application. Ce mode non directif convient bien à la </a:t>
            </a:r>
            <a:r>
              <a:rPr lang="fr-FR" dirty="0" smtClean="0"/>
              <a:t>gestion des </a:t>
            </a:r>
            <a:r>
              <a:rPr lang="fr-FR" dirty="0"/>
              <a:t>interfaces graphiques où l'utilisateur à une grande liberté </a:t>
            </a:r>
            <a:r>
              <a:rPr lang="fr-FR" dirty="0" smtClean="0"/>
              <a:t>d'action (l'interface </a:t>
            </a:r>
            <a:r>
              <a:rPr lang="fr-FR" dirty="0"/>
              <a:t>est au service de l'utilisateur et </a:t>
            </a:r>
            <a:r>
              <a:rPr lang="fr-FR" dirty="0" smtClean="0"/>
              <a:t>on 'inverse). </a:t>
            </a:r>
          </a:p>
          <a:p>
            <a:r>
              <a:rPr lang="fr-FR" dirty="0"/>
              <a:t>La programmation événementielle nécessite qu'un processus (en </a:t>
            </a:r>
            <a:r>
              <a:rPr lang="fr-FR" dirty="0" smtClean="0"/>
              <a:t>tâche </a:t>
            </a:r>
            <a:r>
              <a:rPr lang="fr-FR" dirty="0"/>
              <a:t>de </a:t>
            </a:r>
            <a:r>
              <a:rPr lang="fr-FR" dirty="0" smtClean="0"/>
              <a:t>fond</a:t>
            </a:r>
            <a:r>
              <a:rPr lang="fr-FR" dirty="0"/>
              <a:t>) </a:t>
            </a:r>
            <a:r>
              <a:rPr lang="fr-FR" dirty="0" smtClean="0"/>
              <a:t>surveille </a:t>
            </a:r>
            <a:r>
              <a:rPr lang="fr-FR" dirty="0"/>
              <a:t>constamment les actions de l'utilisateur </a:t>
            </a:r>
            <a:r>
              <a:rPr lang="fr-FR" dirty="0" smtClean="0"/>
              <a:t>susceptibles </a:t>
            </a:r>
            <a:r>
              <a:rPr lang="fr-FR" dirty="0"/>
              <a:t>de </a:t>
            </a:r>
            <a:r>
              <a:rPr lang="fr-FR" dirty="0" smtClean="0"/>
              <a:t>déclencher </a:t>
            </a:r>
            <a:r>
              <a:rPr lang="fr-FR" dirty="0"/>
              <a:t>des événements qui pourront être </a:t>
            </a:r>
            <a:r>
              <a:rPr lang="fr-FR" dirty="0" smtClean="0"/>
              <a:t>ensuite </a:t>
            </a:r>
            <a:r>
              <a:rPr lang="fr-FR" dirty="0"/>
              <a:t>traités (ou non) par l'application (contrôleurs).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4704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GUI – Bref historique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Chronologie </a:t>
            </a:r>
            <a:r>
              <a:rPr lang="fr-FR" dirty="0"/>
              <a:t>des principales étapes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940" y="2750777"/>
            <a:ext cx="4417283" cy="27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65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génériques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Par </a:t>
            </a:r>
            <a:r>
              <a:rPr lang="fr-FR" dirty="0"/>
              <a:t>convention, on utilise une seule lettre majuscule pour nommer </a:t>
            </a:r>
            <a:r>
              <a:rPr lang="fr-FR" dirty="0" smtClean="0"/>
              <a:t>les </a:t>
            </a:r>
            <a:r>
              <a:rPr lang="fr-FR" dirty="0"/>
              <a:t>paramètres formels de type. </a:t>
            </a:r>
            <a:endParaRPr lang="fr-FR" dirty="0" smtClean="0"/>
          </a:p>
          <a:p>
            <a:r>
              <a:rPr lang="fr-FR" dirty="0"/>
              <a:t>La syntaxe </a:t>
            </a:r>
            <a:r>
              <a:rPr lang="fr-FR" b="1" dirty="0" smtClean="0"/>
              <a:t>&lt;&gt; </a:t>
            </a:r>
            <a:r>
              <a:rPr lang="fr-FR" dirty="0" smtClean="0"/>
              <a:t>(</a:t>
            </a:r>
            <a:r>
              <a:rPr lang="fr-FR" dirty="0"/>
              <a:t>nommée </a:t>
            </a:r>
            <a:r>
              <a:rPr lang="fr-FR" i="1" dirty="0" err="1" smtClean="0"/>
              <a:t>diamond</a:t>
            </a:r>
            <a:r>
              <a:rPr lang="fr-FR" dirty="0" smtClean="0"/>
              <a:t>) </a:t>
            </a:r>
            <a:r>
              <a:rPr lang="fr-FR" dirty="0"/>
              <a:t>peut être utilisée lorsque le </a:t>
            </a:r>
            <a:r>
              <a:rPr lang="fr-FR" dirty="0" smtClean="0"/>
              <a:t>compilateur </a:t>
            </a:r>
            <a:r>
              <a:rPr lang="fr-FR" dirty="0"/>
              <a:t>est capable de déterminer (d'inférer) le type en </a:t>
            </a:r>
            <a:r>
              <a:rPr lang="fr-FR" dirty="0" smtClean="0"/>
              <a:t>fonction du contexte. </a:t>
            </a:r>
          </a:p>
          <a:p>
            <a:r>
              <a:rPr lang="fr-FR" dirty="0"/>
              <a:t>Les interfaces génériques se basent exactement sur les mêmes </a:t>
            </a:r>
            <a:r>
              <a:rPr lang="fr-FR" dirty="0" smtClean="0"/>
              <a:t>conventions </a:t>
            </a:r>
            <a:r>
              <a:rPr lang="fr-FR" dirty="0"/>
              <a:t>que celles des classes génériques. </a:t>
            </a:r>
            <a:endParaRPr lang="fr-FR" dirty="0" smtClean="0"/>
          </a:p>
          <a:p>
            <a:r>
              <a:rPr lang="fr-FR" dirty="0"/>
              <a:t>De nombreuses interfaces et classes de la plateforme </a:t>
            </a:r>
            <a:r>
              <a:rPr lang="fr-FR" i="1" dirty="0" smtClean="0"/>
              <a:t>Java </a:t>
            </a:r>
            <a:r>
              <a:rPr lang="fr-FR" dirty="0" smtClean="0"/>
              <a:t>(</a:t>
            </a:r>
            <a:r>
              <a:rPr lang="fr-FR" dirty="0"/>
              <a:t>notamment les </a:t>
            </a:r>
            <a:r>
              <a:rPr lang="fr-FR" i="1" dirty="0" smtClean="0"/>
              <a:t>Collections</a:t>
            </a:r>
            <a:r>
              <a:rPr lang="fr-FR" dirty="0" smtClean="0"/>
              <a:t>) </a:t>
            </a:r>
            <a:r>
              <a:rPr lang="fr-FR" dirty="0"/>
              <a:t>utilisent la généricité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53" y="5367842"/>
            <a:ext cx="5391719" cy="88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8969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Programmation évènementielle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En </a:t>
            </a:r>
            <a:r>
              <a:rPr lang="fr-FR" b="1" dirty="0" smtClean="0"/>
              <a:t>programmation séquentielle</a:t>
            </a:r>
            <a:r>
              <a:rPr lang="fr-FR" dirty="0" smtClean="0"/>
              <a:t>, </a:t>
            </a:r>
            <a:r>
              <a:rPr lang="fr-FR" dirty="0"/>
              <a:t>une interface utilisateur </a:t>
            </a:r>
            <a:r>
              <a:rPr lang="fr-FR" dirty="0" smtClean="0"/>
              <a:t>(en </a:t>
            </a:r>
            <a:r>
              <a:rPr lang="fr-FR" dirty="0"/>
              <a:t>lignes </a:t>
            </a:r>
            <a:r>
              <a:rPr lang="fr-FR" dirty="0" smtClean="0"/>
              <a:t>de commandes) </a:t>
            </a:r>
            <a:r>
              <a:rPr lang="fr-FR" dirty="0"/>
              <a:t>pourrait être codée selon le </a:t>
            </a:r>
            <a:r>
              <a:rPr lang="fr-FR" dirty="0" err="1" smtClean="0"/>
              <a:t>pseudo-code</a:t>
            </a:r>
            <a:r>
              <a:rPr lang="fr-FR" dirty="0" smtClean="0"/>
              <a:t> suivant qui illustre </a:t>
            </a:r>
            <a:r>
              <a:rPr lang="fr-FR" dirty="0"/>
              <a:t>le principe.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743" y="3172340"/>
            <a:ext cx="5869804" cy="316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85098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Programmation évènementielle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En </a:t>
            </a:r>
            <a:r>
              <a:rPr lang="fr-FR" b="1" dirty="0" smtClean="0"/>
              <a:t>programmation événementielle</a:t>
            </a:r>
            <a:r>
              <a:rPr lang="fr-FR" dirty="0" smtClean="0"/>
              <a:t>, </a:t>
            </a:r>
            <a:r>
              <a:rPr lang="fr-FR" dirty="0"/>
              <a:t>on prépare les actions (code) à </a:t>
            </a:r>
            <a:r>
              <a:rPr lang="fr-FR" dirty="0" smtClean="0"/>
              <a:t>exécuter </a:t>
            </a:r>
            <a:r>
              <a:rPr lang="fr-FR" dirty="0"/>
              <a:t>en les associant aux événements que l'on souhaite traiter </a:t>
            </a:r>
            <a:r>
              <a:rPr lang="fr-FR" dirty="0" smtClean="0"/>
              <a:t>(</a:t>
            </a:r>
            <a:r>
              <a:rPr lang="fr-FR" dirty="0"/>
              <a:t>enregistrement des </a:t>
            </a:r>
            <a:r>
              <a:rPr lang="fr-FR" i="1" dirty="0" smtClean="0"/>
              <a:t>callback</a:t>
            </a:r>
            <a:r>
              <a:rPr lang="fr-FR" dirty="0" smtClean="0"/>
              <a:t>) </a:t>
            </a:r>
            <a:r>
              <a:rPr lang="fr-FR" dirty="0"/>
              <a:t>et on attend que le processus de </a:t>
            </a:r>
            <a:r>
              <a:rPr lang="fr-FR" dirty="0" smtClean="0"/>
              <a:t>surveillance </a:t>
            </a:r>
            <a:r>
              <a:rPr lang="fr-FR" dirty="0"/>
              <a:t>nous avertisse en exécutant le code prévu.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05" y="3438267"/>
            <a:ext cx="6138497" cy="307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910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Evenement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Un </a:t>
            </a:r>
            <a:r>
              <a:rPr lang="fr-FR" b="1" dirty="0" smtClean="0"/>
              <a:t>événement </a:t>
            </a:r>
            <a:r>
              <a:rPr lang="fr-FR" i="1" dirty="0" smtClean="0"/>
              <a:t>(</a:t>
            </a:r>
            <a:r>
              <a:rPr lang="fr-FR" i="1" dirty="0" err="1" smtClean="0"/>
              <a:t>event</a:t>
            </a:r>
            <a:r>
              <a:rPr lang="fr-FR" i="1" dirty="0" smtClean="0"/>
              <a:t>) </a:t>
            </a:r>
            <a:r>
              <a:rPr lang="fr-FR" dirty="0" smtClean="0"/>
              <a:t>constitue </a:t>
            </a:r>
            <a:r>
              <a:rPr lang="fr-FR" dirty="0"/>
              <a:t>une notification qui signale que </a:t>
            </a:r>
            <a:r>
              <a:rPr lang="fr-FR" dirty="0" smtClean="0"/>
              <a:t>quelque </a:t>
            </a:r>
            <a:r>
              <a:rPr lang="fr-FR" dirty="0"/>
              <a:t>chose s'est passé (un fait, un acte digne d'intérêt). </a:t>
            </a:r>
            <a:endParaRPr lang="fr-FR" dirty="0" smtClean="0"/>
          </a:p>
          <a:p>
            <a:r>
              <a:rPr lang="fr-FR" dirty="0"/>
              <a:t>Un événement peut être provoqué par : </a:t>
            </a:r>
            <a:endParaRPr lang="fr-FR" dirty="0" smtClean="0"/>
          </a:p>
          <a:p>
            <a:pPr lvl="1"/>
            <a:r>
              <a:rPr lang="fr-FR" dirty="0"/>
              <a:t>Une </a:t>
            </a:r>
            <a:r>
              <a:rPr lang="fr-FR" b="1" dirty="0" smtClean="0"/>
              <a:t>action </a:t>
            </a:r>
            <a:r>
              <a:rPr lang="fr-FR" b="1" dirty="0"/>
              <a:t>de l'utilisateur </a:t>
            </a:r>
            <a:endParaRPr lang="fr-FR" dirty="0"/>
          </a:p>
          <a:p>
            <a:pPr lvl="2"/>
            <a:r>
              <a:rPr lang="fr-FR" dirty="0" smtClean="0"/>
              <a:t>Un </a:t>
            </a:r>
            <a:r>
              <a:rPr lang="fr-FR" dirty="0"/>
              <a:t>clic avec la souris </a:t>
            </a:r>
            <a:endParaRPr lang="fr-FR" dirty="0" smtClean="0"/>
          </a:p>
          <a:p>
            <a:pPr lvl="2"/>
            <a:r>
              <a:rPr lang="fr-FR" dirty="0" smtClean="0"/>
              <a:t>La </a:t>
            </a:r>
            <a:r>
              <a:rPr lang="fr-FR" dirty="0"/>
              <a:t>pression sur une touche du clavier </a:t>
            </a:r>
            <a:endParaRPr lang="fr-FR" dirty="0" smtClean="0"/>
          </a:p>
          <a:p>
            <a:pPr lvl="2"/>
            <a:r>
              <a:rPr lang="fr-FR" dirty="0" smtClean="0"/>
              <a:t>Le déplacement </a:t>
            </a:r>
            <a:r>
              <a:rPr lang="fr-FR" dirty="0"/>
              <a:t>d'une </a:t>
            </a:r>
            <a:r>
              <a:rPr lang="fr-FR" dirty="0" smtClean="0"/>
              <a:t>fenêtre </a:t>
            </a:r>
          </a:p>
          <a:p>
            <a:pPr lvl="2"/>
            <a:r>
              <a:rPr lang="fr-FR" dirty="0" smtClean="0"/>
              <a:t>Un </a:t>
            </a:r>
            <a:r>
              <a:rPr lang="fr-FR" dirty="0"/>
              <a:t>geste sur un </a:t>
            </a:r>
            <a:r>
              <a:rPr lang="fr-FR" dirty="0" smtClean="0"/>
              <a:t>écran </a:t>
            </a:r>
            <a:r>
              <a:rPr lang="fr-FR" dirty="0"/>
              <a:t>tactile </a:t>
            </a:r>
            <a:endParaRPr lang="fr-FR" dirty="0" smtClean="0"/>
          </a:p>
          <a:p>
            <a:pPr lvl="2"/>
            <a:r>
              <a:rPr lang="fr-FR" dirty="0" smtClean="0"/>
              <a:t>. </a:t>
            </a:r>
            <a:r>
              <a:rPr lang="fr-FR" dirty="0"/>
              <a:t>. . </a:t>
            </a:r>
            <a:endParaRPr lang="fr-FR" dirty="0" smtClean="0"/>
          </a:p>
          <a:p>
            <a:pPr lvl="1"/>
            <a:r>
              <a:rPr lang="fr-FR" dirty="0"/>
              <a:t>Un </a:t>
            </a:r>
            <a:r>
              <a:rPr lang="fr-FR" b="1" dirty="0" smtClean="0"/>
              <a:t>changement </a:t>
            </a:r>
            <a:r>
              <a:rPr lang="fr-FR" b="1" dirty="0"/>
              <a:t>provoqué par le système </a:t>
            </a:r>
            <a:endParaRPr lang="fr-FR" b="1" dirty="0" smtClean="0"/>
          </a:p>
          <a:p>
            <a:pPr lvl="2"/>
            <a:r>
              <a:rPr lang="fr-FR" dirty="0"/>
              <a:t>Une valeur a changé (propriété) </a:t>
            </a:r>
            <a:endParaRPr lang="fr-FR" dirty="0" smtClean="0"/>
          </a:p>
          <a:p>
            <a:pPr lvl="2"/>
            <a:r>
              <a:rPr lang="fr-FR" dirty="0" smtClean="0"/>
              <a:t>Un </a:t>
            </a:r>
            <a:r>
              <a:rPr lang="fr-FR" i="1" dirty="0" err="1" smtClean="0"/>
              <a:t>timer</a:t>
            </a:r>
            <a:r>
              <a:rPr lang="fr-FR" i="1" dirty="0" smtClean="0"/>
              <a:t> </a:t>
            </a:r>
            <a:r>
              <a:rPr lang="fr-FR" dirty="0" smtClean="0"/>
              <a:t>est </a:t>
            </a:r>
            <a:r>
              <a:rPr lang="fr-FR" dirty="0"/>
              <a:t>arrivé à échéance </a:t>
            </a:r>
            <a:endParaRPr lang="fr-FR" dirty="0" smtClean="0"/>
          </a:p>
          <a:p>
            <a:pPr lvl="2"/>
            <a:r>
              <a:rPr lang="fr-FR" dirty="0"/>
              <a:t>Un processus a terminé un calcul </a:t>
            </a:r>
            <a:endParaRPr lang="fr-FR" dirty="0" smtClean="0"/>
          </a:p>
          <a:p>
            <a:pPr lvl="2"/>
            <a:r>
              <a:rPr lang="fr-FR" dirty="0" smtClean="0"/>
              <a:t>Une </a:t>
            </a:r>
            <a:r>
              <a:rPr lang="fr-FR" dirty="0"/>
              <a:t>information est </a:t>
            </a:r>
            <a:r>
              <a:rPr lang="fr-FR" dirty="0" smtClean="0"/>
              <a:t>arrivée</a:t>
            </a:r>
            <a:r>
              <a:rPr lang="ja-JP" altLang="fr-FR" dirty="0" smtClean="0"/>
              <a:t> </a:t>
            </a:r>
            <a:r>
              <a:rPr lang="fr-FR" dirty="0"/>
              <a:t>par le </a:t>
            </a:r>
            <a:r>
              <a:rPr lang="fr-FR" dirty="0" smtClean="0"/>
              <a:t>réseau </a:t>
            </a:r>
          </a:p>
          <a:p>
            <a:pPr lvl="2"/>
            <a:r>
              <a:rPr lang="fr-FR" dirty="0" smtClean="0"/>
              <a:t>. </a:t>
            </a:r>
            <a:r>
              <a:rPr lang="fr-FR" dirty="0"/>
              <a:t>. 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06665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Evenement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En </a:t>
            </a:r>
            <a:r>
              <a:rPr lang="fr-FR" i="1" dirty="0" err="1" smtClean="0"/>
              <a:t>JavaFX</a:t>
            </a:r>
            <a:r>
              <a:rPr lang="fr-FR" i="1" dirty="0" smtClean="0"/>
              <a:t> </a:t>
            </a:r>
            <a:r>
              <a:rPr lang="fr-FR" dirty="0" smtClean="0"/>
              <a:t>les </a:t>
            </a:r>
            <a:r>
              <a:rPr lang="fr-FR" dirty="0"/>
              <a:t>événements sont représentés par des objets de la </a:t>
            </a:r>
            <a:r>
              <a:rPr lang="fr-FR" dirty="0" smtClean="0"/>
              <a:t>classe </a:t>
            </a:r>
            <a:r>
              <a:rPr lang="fr-FR" b="1" dirty="0" smtClean="0"/>
              <a:t>Event </a:t>
            </a:r>
            <a:r>
              <a:rPr lang="fr-FR" dirty="0" smtClean="0"/>
              <a:t>ou</a:t>
            </a:r>
            <a:r>
              <a:rPr lang="fr-FR" dirty="0"/>
              <a:t>, plus généralement, d'une de ses </a:t>
            </a:r>
            <a:r>
              <a:rPr lang="fr-FR" dirty="0" smtClean="0"/>
              <a:t>sous-classes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/>
              <a:t>De nombreux événements sont prédéfinis </a:t>
            </a:r>
            <a:r>
              <a:rPr lang="fr-FR" dirty="0" smtClean="0"/>
              <a:t>(</a:t>
            </a:r>
            <a:r>
              <a:rPr lang="fr-FR" dirty="0" err="1" smtClean="0"/>
              <a:t>MouseEvent</a:t>
            </a:r>
            <a:r>
              <a:rPr lang="fr-FR" dirty="0" smtClean="0"/>
              <a:t>, </a:t>
            </a:r>
            <a:r>
              <a:rPr lang="fr-FR" dirty="0" err="1" smtClean="0"/>
              <a:t>KeyEvent</a:t>
            </a:r>
            <a:r>
              <a:rPr lang="fr-FR" dirty="0" smtClean="0"/>
              <a:t>, </a:t>
            </a:r>
            <a:r>
              <a:rPr lang="fr-FR" dirty="0" err="1" smtClean="0"/>
              <a:t>DragEvent</a:t>
            </a:r>
            <a:r>
              <a:rPr lang="fr-FR" dirty="0" smtClean="0"/>
              <a:t>, </a:t>
            </a:r>
            <a:r>
              <a:rPr lang="fr-FR" dirty="0" err="1" smtClean="0"/>
              <a:t>ScrollEvent</a:t>
            </a:r>
            <a:r>
              <a:rPr lang="fr-FR" dirty="0" smtClean="0"/>
              <a:t>, …) </a:t>
            </a:r>
            <a:r>
              <a:rPr lang="fr-FR" dirty="0"/>
              <a:t>mais il est également possible de créer </a:t>
            </a:r>
            <a:r>
              <a:rPr lang="fr-FR" dirty="0" smtClean="0"/>
              <a:t>ses </a:t>
            </a:r>
            <a:r>
              <a:rPr lang="fr-FR" dirty="0"/>
              <a:t>propres événements en créant des </a:t>
            </a:r>
            <a:r>
              <a:rPr lang="fr-FR" dirty="0" smtClean="0"/>
              <a:t>sous-classes </a:t>
            </a:r>
            <a:r>
              <a:rPr lang="fr-FR" dirty="0"/>
              <a:t>de </a:t>
            </a:r>
            <a:r>
              <a:rPr lang="fr-FR" dirty="0" smtClean="0"/>
              <a:t>Event </a:t>
            </a:r>
          </a:p>
          <a:p>
            <a:r>
              <a:rPr lang="fr-FR" dirty="0"/>
              <a:t>Chaque objet de type "événement" comprend (au moins) les </a:t>
            </a:r>
            <a:r>
              <a:rPr lang="fr-FR" dirty="0" smtClean="0"/>
              <a:t>informations </a:t>
            </a:r>
            <a:r>
              <a:rPr lang="fr-FR" dirty="0"/>
              <a:t>suivantes : </a:t>
            </a:r>
            <a:endParaRPr lang="fr-FR" dirty="0" smtClean="0"/>
          </a:p>
          <a:p>
            <a:pPr lvl="1"/>
            <a:r>
              <a:rPr lang="fr-FR" dirty="0"/>
              <a:t>Le </a:t>
            </a:r>
            <a:r>
              <a:rPr lang="fr-FR" b="1" dirty="0" smtClean="0"/>
              <a:t>type </a:t>
            </a:r>
            <a:r>
              <a:rPr lang="fr-FR" b="1" dirty="0"/>
              <a:t>de l'événement </a:t>
            </a:r>
            <a:r>
              <a:rPr lang="fr-FR" dirty="0" smtClean="0"/>
              <a:t>(</a:t>
            </a:r>
            <a:r>
              <a:rPr lang="fr-FR" dirty="0" err="1" smtClean="0"/>
              <a:t>EventType</a:t>
            </a:r>
            <a:r>
              <a:rPr lang="fr-FR" dirty="0" smtClean="0"/>
              <a:t> consultable </a:t>
            </a:r>
            <a:r>
              <a:rPr lang="fr-FR" dirty="0"/>
              <a:t>avec </a:t>
            </a:r>
            <a:r>
              <a:rPr lang="fr-FR" dirty="0" err="1" smtClean="0"/>
              <a:t>getEventType</a:t>
            </a:r>
            <a:r>
              <a:rPr lang="fr-FR" dirty="0" smtClean="0"/>
              <a:t>()) </a:t>
            </a:r>
          </a:p>
          <a:p>
            <a:pPr lvl="2"/>
            <a:r>
              <a:rPr lang="fr-FR" dirty="0"/>
              <a:t>Le type permet de classifier les événements à l'intérieur d'une même classe </a:t>
            </a:r>
            <a:r>
              <a:rPr lang="fr-FR" dirty="0" smtClean="0"/>
              <a:t>(</a:t>
            </a:r>
            <a:r>
              <a:rPr lang="fr-FR" dirty="0"/>
              <a:t>par exemple, la classe </a:t>
            </a:r>
            <a:r>
              <a:rPr lang="fr-FR" dirty="0" err="1" smtClean="0"/>
              <a:t>KeyEvent</a:t>
            </a:r>
            <a:r>
              <a:rPr lang="fr-FR" dirty="0" smtClean="0"/>
              <a:t> englobe KEY_PRESSED, KEY_RELEASED, KEY_TYPED) </a:t>
            </a:r>
          </a:p>
          <a:p>
            <a:pPr lvl="1"/>
            <a:r>
              <a:rPr lang="fr-FR" dirty="0"/>
              <a:t>La </a:t>
            </a:r>
            <a:r>
              <a:rPr lang="fr-FR" b="1" dirty="0" smtClean="0"/>
              <a:t>source </a:t>
            </a:r>
            <a:r>
              <a:rPr lang="fr-FR" b="1" dirty="0"/>
              <a:t>de l'événement </a:t>
            </a:r>
            <a:r>
              <a:rPr lang="fr-FR" dirty="0" smtClean="0"/>
              <a:t>(Object consultable </a:t>
            </a:r>
            <a:r>
              <a:rPr lang="fr-FR" dirty="0"/>
              <a:t>avec </a:t>
            </a:r>
            <a:r>
              <a:rPr lang="fr-FR" dirty="0" err="1" smtClean="0"/>
              <a:t>getSource</a:t>
            </a:r>
            <a:r>
              <a:rPr lang="fr-FR" dirty="0" smtClean="0"/>
              <a:t>()) </a:t>
            </a:r>
          </a:p>
          <a:p>
            <a:pPr lvl="2"/>
            <a:r>
              <a:rPr lang="fr-FR" dirty="0"/>
              <a:t>Objet qui est à l'origine de l'événement selon la position dans la chaîne de </a:t>
            </a:r>
            <a:r>
              <a:rPr lang="fr-FR" dirty="0" smtClean="0"/>
              <a:t>traitement </a:t>
            </a:r>
            <a:r>
              <a:rPr lang="fr-FR" dirty="0"/>
              <a:t>des événements </a:t>
            </a:r>
            <a:r>
              <a:rPr lang="fr-FR" i="1" dirty="0" smtClean="0"/>
              <a:t>(</a:t>
            </a:r>
            <a:r>
              <a:rPr lang="fr-FR" i="1" dirty="0" err="1" smtClean="0"/>
              <a:t>event</a:t>
            </a:r>
            <a:r>
              <a:rPr lang="fr-FR" i="1" dirty="0" smtClean="0"/>
              <a:t> </a:t>
            </a:r>
            <a:r>
              <a:rPr lang="fr-FR" i="1" dirty="0" err="1" smtClean="0"/>
              <a:t>dispatch</a:t>
            </a:r>
            <a:r>
              <a:rPr lang="fr-FR" i="1" dirty="0" smtClean="0"/>
              <a:t> </a:t>
            </a:r>
            <a:r>
              <a:rPr lang="fr-FR" i="1" dirty="0" err="1" smtClean="0"/>
              <a:t>chain</a:t>
            </a:r>
            <a:r>
              <a:rPr lang="fr-FR" i="1" dirty="0" smtClean="0"/>
              <a:t>)</a:t>
            </a:r>
            <a:r>
              <a:rPr lang="fr-FR" dirty="0" smtClean="0"/>
              <a:t>. </a:t>
            </a:r>
          </a:p>
          <a:p>
            <a:pPr lvl="1"/>
            <a:r>
              <a:rPr lang="fr-FR" dirty="0" smtClean="0"/>
              <a:t>La </a:t>
            </a:r>
            <a:r>
              <a:rPr lang="fr-FR" b="1" dirty="0" smtClean="0"/>
              <a:t>cible </a:t>
            </a:r>
            <a:r>
              <a:rPr lang="fr-FR" b="1" dirty="0"/>
              <a:t>de l'événement </a:t>
            </a:r>
            <a:r>
              <a:rPr lang="fr-FR" dirty="0" smtClean="0"/>
              <a:t>(</a:t>
            </a:r>
            <a:r>
              <a:rPr lang="fr-FR" dirty="0" err="1" smtClean="0"/>
              <a:t>EventTarget</a:t>
            </a:r>
            <a:r>
              <a:rPr lang="fr-FR" dirty="0" smtClean="0"/>
              <a:t> consultable </a:t>
            </a:r>
            <a:r>
              <a:rPr lang="fr-FR" dirty="0"/>
              <a:t>avec </a:t>
            </a:r>
            <a:r>
              <a:rPr lang="fr-FR" dirty="0" err="1" smtClean="0"/>
              <a:t>getTarget</a:t>
            </a:r>
            <a:r>
              <a:rPr lang="fr-FR" dirty="0" smtClean="0"/>
              <a:t>())</a:t>
            </a:r>
          </a:p>
          <a:p>
            <a:pPr lvl="2"/>
            <a:r>
              <a:rPr lang="fr-FR" dirty="0"/>
              <a:t>Composant cible de l'événement (indépendamment de la position dans la </a:t>
            </a:r>
            <a:r>
              <a:rPr lang="fr-FR" dirty="0" smtClean="0"/>
              <a:t>chaîne </a:t>
            </a:r>
            <a:r>
              <a:rPr lang="fr-FR" dirty="0"/>
              <a:t>de traitement des événements </a:t>
            </a:r>
            <a:r>
              <a:rPr lang="fr-FR" i="1" dirty="0" smtClean="0"/>
              <a:t>(</a:t>
            </a:r>
            <a:r>
              <a:rPr lang="fr-FR" i="1" dirty="0" err="1" smtClean="0"/>
              <a:t>event</a:t>
            </a:r>
            <a:r>
              <a:rPr lang="fr-FR" i="1" dirty="0" smtClean="0"/>
              <a:t> </a:t>
            </a:r>
            <a:r>
              <a:rPr lang="fr-FR" i="1" dirty="0" err="1" smtClean="0"/>
              <a:t>dispatch</a:t>
            </a:r>
            <a:r>
              <a:rPr lang="fr-FR" i="1" dirty="0" smtClean="0"/>
              <a:t> </a:t>
            </a:r>
            <a:r>
              <a:rPr lang="fr-FR" i="1" dirty="0" err="1" smtClean="0"/>
              <a:t>chain</a:t>
            </a:r>
            <a:r>
              <a:rPr lang="fr-FR" i="1" dirty="0" smtClean="0"/>
              <a:t>) </a:t>
            </a: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0234529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d'évènements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Chaque événement est d'un certain type (objet de type </a:t>
            </a:r>
            <a:r>
              <a:rPr lang="fr-FR" dirty="0" err="1" smtClean="0"/>
              <a:t>EventType</a:t>
            </a:r>
            <a:r>
              <a:rPr lang="fr-FR" dirty="0" smtClean="0"/>
              <a:t>). </a:t>
            </a:r>
          </a:p>
          <a:p>
            <a:r>
              <a:rPr lang="fr-FR" dirty="0"/>
              <a:t>Chaque type d'événement possède un nom </a:t>
            </a:r>
            <a:r>
              <a:rPr lang="fr-FR" dirty="0" smtClean="0"/>
              <a:t>(</a:t>
            </a:r>
            <a:r>
              <a:rPr lang="fr-FR" dirty="0" err="1" smtClean="0"/>
              <a:t>getName</a:t>
            </a:r>
            <a:r>
              <a:rPr lang="fr-FR" dirty="0" smtClean="0"/>
              <a:t>()) </a:t>
            </a:r>
            <a:r>
              <a:rPr lang="fr-FR" dirty="0"/>
              <a:t>et un </a:t>
            </a:r>
            <a:r>
              <a:rPr lang="fr-FR" dirty="0" err="1" smtClean="0"/>
              <a:t>ype</a:t>
            </a:r>
            <a:r>
              <a:rPr lang="fr-FR" dirty="0" smtClean="0"/>
              <a:t> parent (</a:t>
            </a:r>
            <a:r>
              <a:rPr lang="fr-FR" dirty="0" err="1" smtClean="0"/>
              <a:t>getSuperType</a:t>
            </a:r>
            <a:r>
              <a:rPr lang="fr-FR" dirty="0" smtClean="0"/>
              <a:t>()). </a:t>
            </a:r>
          </a:p>
          <a:p>
            <a:pPr lvl="1"/>
            <a:r>
              <a:rPr lang="fr-FR" dirty="0"/>
              <a:t>Les types d'événement forment donc une hiérarchie. </a:t>
            </a:r>
            <a:endParaRPr lang="fr-FR" dirty="0" smtClean="0"/>
          </a:p>
          <a:p>
            <a:pPr lvl="2"/>
            <a:r>
              <a:rPr lang="fr-FR" dirty="0"/>
              <a:t>Par exemple si on presse une touche le nom de l'événement est </a:t>
            </a:r>
            <a:r>
              <a:rPr lang="fr-FR" dirty="0" smtClean="0"/>
              <a:t>KEY_PRESSED et </a:t>
            </a:r>
            <a:r>
              <a:rPr lang="fr-FR" dirty="0"/>
              <a:t>le type parent est </a:t>
            </a:r>
            <a:r>
              <a:rPr lang="fr-FR" dirty="0" err="1" smtClean="0"/>
              <a:t>KeyEvent.ANY</a:t>
            </a:r>
            <a:r>
              <a:rPr lang="fr-FR" dirty="0" smtClean="0"/>
              <a:t>. </a:t>
            </a:r>
          </a:p>
          <a:p>
            <a:pPr lvl="1"/>
            <a:r>
              <a:rPr lang="fr-FR" dirty="0"/>
              <a:t>A la racine, on a </a:t>
            </a:r>
            <a:r>
              <a:rPr lang="fr-FR" dirty="0" err="1"/>
              <a:t>Event.ANY</a:t>
            </a:r>
            <a:r>
              <a:rPr lang="fr-FR" dirty="0"/>
              <a:t> </a:t>
            </a:r>
            <a:r>
              <a:rPr lang="fr-FR" dirty="0" smtClean="0"/>
              <a:t>(= </a:t>
            </a:r>
            <a:r>
              <a:rPr lang="fr-FR" dirty="0" err="1" smtClean="0"/>
              <a:t>EventType.ROOT</a:t>
            </a:r>
            <a:r>
              <a:rPr lang="fr-FR" dirty="0" smtClean="0"/>
              <a:t>)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681" y="4298227"/>
            <a:ext cx="6458465" cy="234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0750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des évènements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Le traitement des événements implique les étapes suivantes : </a:t>
            </a:r>
            <a:endParaRPr lang="fr-FR" dirty="0" smtClean="0"/>
          </a:p>
          <a:p>
            <a:pPr lvl="1"/>
            <a:r>
              <a:rPr lang="fr-FR" dirty="0"/>
              <a:t>La </a:t>
            </a:r>
            <a:r>
              <a:rPr lang="fr-FR" b="1" dirty="0" smtClean="0"/>
              <a:t>sélection </a:t>
            </a:r>
            <a:r>
              <a:rPr lang="fr-FR" b="1" dirty="0"/>
              <a:t>de la cible </a:t>
            </a:r>
            <a:r>
              <a:rPr lang="fr-FR" i="1" dirty="0" smtClean="0"/>
              <a:t>(</a:t>
            </a:r>
            <a:r>
              <a:rPr lang="fr-FR" i="1" dirty="0"/>
              <a:t>Target) </a:t>
            </a:r>
            <a:r>
              <a:rPr lang="fr-FR" dirty="0" smtClean="0"/>
              <a:t>de </a:t>
            </a:r>
            <a:r>
              <a:rPr lang="fr-FR" dirty="0"/>
              <a:t>l'événement </a:t>
            </a:r>
            <a:endParaRPr lang="fr-FR" dirty="0" smtClean="0"/>
          </a:p>
          <a:p>
            <a:pPr lvl="2"/>
            <a:r>
              <a:rPr lang="fr-FR" dirty="0"/>
              <a:t>Événement clavier </a:t>
            </a:r>
            <a:r>
              <a:rPr lang="fr-FR" dirty="0" smtClean="0">
                <a:sym typeface="Wingdings" panose="05000000000000000000" pitchFamily="2" charset="2"/>
              </a:rPr>
              <a:t></a:t>
            </a:r>
            <a:r>
              <a:rPr lang="fr-FR" dirty="0" smtClean="0"/>
              <a:t> le </a:t>
            </a:r>
            <a:r>
              <a:rPr lang="fr-FR" dirty="0"/>
              <a:t>composant qui possède le </a:t>
            </a:r>
            <a:r>
              <a:rPr lang="fr-FR" dirty="0" smtClean="0"/>
              <a:t>focus </a:t>
            </a:r>
          </a:p>
          <a:p>
            <a:pPr lvl="2"/>
            <a:r>
              <a:rPr lang="fr-FR" dirty="0"/>
              <a:t>Événement </a:t>
            </a:r>
            <a:r>
              <a:rPr lang="fr-FR" dirty="0" smtClean="0"/>
              <a:t>souris </a:t>
            </a: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smtClean="0"/>
              <a:t>le </a:t>
            </a:r>
            <a:r>
              <a:rPr lang="fr-FR" dirty="0"/>
              <a:t>composant sur lequel se trouve le curseur </a:t>
            </a:r>
            <a:endParaRPr lang="fr-FR" dirty="0" smtClean="0"/>
          </a:p>
          <a:p>
            <a:pPr lvl="2"/>
            <a:r>
              <a:rPr lang="fr-FR" dirty="0"/>
              <a:t>Gestes continus </a:t>
            </a:r>
            <a:r>
              <a:rPr lang="fr-FR" dirty="0" smtClean="0">
                <a:sym typeface="Wingdings" panose="05000000000000000000" pitchFamily="2" charset="2"/>
              </a:rPr>
              <a:t> l</a:t>
            </a:r>
            <a:r>
              <a:rPr lang="fr-FR" dirty="0" smtClean="0"/>
              <a:t>e </a:t>
            </a:r>
            <a:r>
              <a:rPr lang="fr-FR" dirty="0"/>
              <a:t>composant au centre de la position </a:t>
            </a:r>
            <a:r>
              <a:rPr lang="fr-FR" dirty="0" smtClean="0"/>
              <a:t>initiale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/>
              <a:t>La </a:t>
            </a:r>
            <a:r>
              <a:rPr lang="fr-FR" b="1" dirty="0" smtClean="0"/>
              <a:t>détermination </a:t>
            </a:r>
            <a:r>
              <a:rPr lang="fr-FR" b="1" dirty="0"/>
              <a:t>de la chaîne de traitement </a:t>
            </a:r>
            <a:r>
              <a:rPr lang="fr-FR" dirty="0" smtClean="0"/>
              <a:t>des </a:t>
            </a:r>
            <a:r>
              <a:rPr lang="fr-FR" dirty="0"/>
              <a:t>événements </a:t>
            </a:r>
            <a:r>
              <a:rPr lang="fr-FR" dirty="0" smtClean="0"/>
              <a:t> (</a:t>
            </a:r>
            <a:r>
              <a:rPr lang="fr-FR" i="1" dirty="0" smtClean="0"/>
              <a:t>Event </a:t>
            </a:r>
            <a:r>
              <a:rPr lang="fr-FR" i="1" dirty="0" err="1" smtClean="0"/>
              <a:t>Dispatch</a:t>
            </a:r>
            <a:r>
              <a:rPr lang="fr-FR" i="1" dirty="0" smtClean="0"/>
              <a:t> Chain </a:t>
            </a:r>
            <a:r>
              <a:rPr lang="fr-FR" dirty="0" smtClean="0"/>
              <a:t>: </a:t>
            </a:r>
            <a:r>
              <a:rPr lang="fr-FR" dirty="0"/>
              <a:t>chemin des événements dans le graphe de </a:t>
            </a:r>
            <a:r>
              <a:rPr lang="fr-FR" dirty="0" smtClean="0"/>
              <a:t>cène</a:t>
            </a:r>
            <a:r>
              <a:rPr lang="fr-FR" dirty="0"/>
              <a:t>) </a:t>
            </a:r>
            <a:endParaRPr lang="fr-FR" dirty="0" smtClean="0"/>
          </a:p>
          <a:p>
            <a:pPr lvl="2"/>
            <a:r>
              <a:rPr lang="fr-FR" dirty="0"/>
              <a:t>Le chemin part de la racine </a:t>
            </a:r>
            <a:r>
              <a:rPr lang="fr-FR" i="1" dirty="0" smtClean="0"/>
              <a:t>(</a:t>
            </a:r>
            <a:r>
              <a:rPr lang="fr-FR" i="1" dirty="0"/>
              <a:t>Stage) </a:t>
            </a:r>
            <a:r>
              <a:rPr lang="fr-FR" dirty="0" smtClean="0"/>
              <a:t>et </a:t>
            </a:r>
            <a:r>
              <a:rPr lang="fr-FR" dirty="0"/>
              <a:t>va jusqu'au composant cible en </a:t>
            </a:r>
            <a:r>
              <a:rPr lang="fr-FR" dirty="0" smtClean="0"/>
              <a:t>parcourant </a:t>
            </a:r>
            <a:r>
              <a:rPr lang="fr-FR" dirty="0"/>
              <a:t>tous les </a:t>
            </a:r>
            <a:r>
              <a:rPr lang="fr-FR" dirty="0" err="1"/>
              <a:t>noeuds</a:t>
            </a:r>
            <a:r>
              <a:rPr lang="fr-FR" dirty="0"/>
              <a:t> intermédiaires </a:t>
            </a:r>
            <a:endParaRPr lang="fr-FR" dirty="0" smtClean="0"/>
          </a:p>
          <a:p>
            <a:pPr lvl="1"/>
            <a:r>
              <a:rPr lang="fr-FR" dirty="0"/>
              <a:t>Le </a:t>
            </a:r>
            <a:r>
              <a:rPr lang="fr-FR" b="1" dirty="0" smtClean="0"/>
              <a:t>traitement </a:t>
            </a:r>
            <a:r>
              <a:rPr lang="fr-FR" b="1" dirty="0"/>
              <a:t>des filtres d'événement </a:t>
            </a:r>
            <a:r>
              <a:rPr lang="fr-FR" i="1" dirty="0" smtClean="0"/>
              <a:t>(Event </a:t>
            </a:r>
            <a:r>
              <a:rPr lang="fr-FR" i="1" dirty="0" err="1" smtClean="0"/>
              <a:t>Filter</a:t>
            </a:r>
            <a:r>
              <a:rPr lang="fr-FR" i="1" dirty="0" smtClean="0"/>
              <a:t>) </a:t>
            </a:r>
          </a:p>
          <a:p>
            <a:pPr lvl="2"/>
            <a:r>
              <a:rPr lang="fr-FR" dirty="0"/>
              <a:t>Exécute le code des filtres en suivant le chemin descendant, de la racine </a:t>
            </a:r>
            <a:r>
              <a:rPr lang="fr-FR" i="1" dirty="0" smtClean="0"/>
              <a:t>(</a:t>
            </a:r>
            <a:r>
              <a:rPr lang="fr-FR" i="1" dirty="0"/>
              <a:t>Stage) </a:t>
            </a:r>
            <a:r>
              <a:rPr lang="fr-FR" dirty="0" smtClean="0"/>
              <a:t>jusqu'au </a:t>
            </a:r>
            <a:r>
              <a:rPr lang="fr-FR" dirty="0"/>
              <a:t>composant cible </a:t>
            </a:r>
            <a:endParaRPr lang="fr-FR" dirty="0" smtClean="0"/>
          </a:p>
          <a:p>
            <a:pPr lvl="1"/>
            <a:r>
              <a:rPr lang="fr-FR" dirty="0"/>
              <a:t>Le </a:t>
            </a:r>
            <a:r>
              <a:rPr lang="fr-FR" b="1" dirty="0" smtClean="0"/>
              <a:t>traitement </a:t>
            </a:r>
            <a:r>
              <a:rPr lang="fr-FR" b="1" dirty="0"/>
              <a:t>des gestionnaires d'événement </a:t>
            </a:r>
            <a:r>
              <a:rPr lang="fr-FR" i="1" dirty="0" smtClean="0"/>
              <a:t>(Event Handler</a:t>
            </a:r>
            <a:r>
              <a:rPr lang="fr-FR" i="1" dirty="0"/>
              <a:t>) </a:t>
            </a:r>
            <a:endParaRPr lang="fr-FR" i="1" dirty="0" smtClean="0"/>
          </a:p>
          <a:p>
            <a:pPr lvl="2"/>
            <a:r>
              <a:rPr lang="fr-FR" dirty="0"/>
              <a:t>Exécute le code des gestionnaires d'événement en suivant le </a:t>
            </a:r>
            <a:r>
              <a:rPr lang="fr-FR" dirty="0" smtClean="0"/>
              <a:t>chemin montant, du </a:t>
            </a:r>
            <a:r>
              <a:rPr lang="fr-FR" dirty="0"/>
              <a:t>composant cible à </a:t>
            </a:r>
            <a:r>
              <a:rPr lang="fr-FR" dirty="0" smtClean="0"/>
              <a:t>la </a:t>
            </a:r>
            <a:r>
              <a:rPr lang="fr-FR" dirty="0"/>
              <a:t>racine </a:t>
            </a:r>
            <a:r>
              <a:rPr lang="fr-FR" i="1" dirty="0" smtClean="0"/>
              <a:t>(Stage) 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806476" y="3392777"/>
            <a:ext cx="7083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FFC000"/>
                </a:solidFill>
              </a:rPr>
              <a:t>Si plusieurs composant se trouvent à un emplacement donné c'est celui qui est </a:t>
            </a:r>
          </a:p>
          <a:p>
            <a:r>
              <a:rPr lang="fr-FR" sz="1400" dirty="0">
                <a:solidFill>
                  <a:srgbClr val="FFC000"/>
                </a:solidFill>
              </a:rPr>
              <a:t>"</a:t>
            </a:r>
            <a:r>
              <a:rPr lang="fr-FR" sz="1400" dirty="0" smtClean="0">
                <a:solidFill>
                  <a:srgbClr val="FFC000"/>
                </a:solidFill>
              </a:rPr>
              <a:t>au-dessus</a:t>
            </a:r>
            <a:r>
              <a:rPr lang="fr-FR" sz="1400" dirty="0">
                <a:solidFill>
                  <a:srgbClr val="FFC000"/>
                </a:solidFill>
              </a:rPr>
              <a:t>" qui est considéré comme la cible. </a:t>
            </a:r>
            <a:endParaRPr lang="fr-FR" sz="1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91295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des évènements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Un exemple d'application avec son graphe de scène. </a:t>
            </a:r>
            <a:endParaRPr lang="fr-FR" dirty="0" smtClean="0"/>
          </a:p>
          <a:p>
            <a:r>
              <a:rPr lang="fr-FR" dirty="0"/>
              <a:t>Si l'utilisateur clique sur le </a:t>
            </a:r>
            <a:r>
              <a:rPr lang="fr-FR" dirty="0" smtClean="0"/>
              <a:t>bouton </a:t>
            </a:r>
            <a:r>
              <a:rPr lang="fr-FR" i="1" dirty="0" smtClean="0"/>
              <a:t>Insert</a:t>
            </a:r>
            <a:r>
              <a:rPr lang="fr-FR" dirty="0" smtClean="0"/>
              <a:t>, </a:t>
            </a:r>
            <a:r>
              <a:rPr lang="fr-FR" dirty="0"/>
              <a:t>un événement de type </a:t>
            </a:r>
            <a:r>
              <a:rPr lang="fr-FR" dirty="0" smtClean="0"/>
              <a:t>Action va </a:t>
            </a:r>
            <a:r>
              <a:rPr lang="fr-FR" dirty="0"/>
              <a:t>être déclenché et va se propager le long du chemin </a:t>
            </a:r>
            <a:r>
              <a:rPr lang="fr-FR" dirty="0" smtClean="0"/>
              <a:t>correspondant </a:t>
            </a:r>
            <a:r>
              <a:rPr lang="fr-FR" dirty="0"/>
              <a:t>à la chaîne de traitement </a:t>
            </a:r>
            <a:r>
              <a:rPr lang="fr-FR" dirty="0" smtClean="0"/>
              <a:t>(</a:t>
            </a:r>
            <a:r>
              <a:rPr lang="fr-FR" i="1" dirty="0" smtClean="0"/>
              <a:t>Event </a:t>
            </a:r>
            <a:r>
              <a:rPr lang="fr-FR" i="1" dirty="0" err="1" smtClean="0"/>
              <a:t>Dispatch</a:t>
            </a:r>
            <a:r>
              <a:rPr lang="fr-FR" i="1" dirty="0" smtClean="0"/>
              <a:t> Chain</a:t>
            </a:r>
            <a:r>
              <a:rPr lang="fr-FR" dirty="0" smtClean="0"/>
              <a:t>).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502" y="3742422"/>
            <a:ext cx="5758979" cy="250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3885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des évènements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L'événement se propage d'abord vers le bas, depuis le </a:t>
            </a:r>
            <a:r>
              <a:rPr lang="fr-FR" dirty="0" err="1"/>
              <a:t>noeud</a:t>
            </a:r>
            <a:r>
              <a:rPr lang="fr-FR" dirty="0"/>
              <a:t> racine </a:t>
            </a:r>
            <a:r>
              <a:rPr lang="fr-FR" i="1" dirty="0" smtClean="0"/>
              <a:t>(</a:t>
            </a:r>
            <a:r>
              <a:rPr lang="fr-FR" i="1" dirty="0"/>
              <a:t>Stage) </a:t>
            </a:r>
            <a:r>
              <a:rPr lang="fr-FR" dirty="0" smtClean="0"/>
              <a:t>jusqu'à </a:t>
            </a:r>
            <a:r>
              <a:rPr lang="fr-FR" dirty="0"/>
              <a:t>la cible </a:t>
            </a:r>
            <a:r>
              <a:rPr lang="fr-FR" i="1" dirty="0" smtClean="0"/>
              <a:t>(</a:t>
            </a:r>
            <a:r>
              <a:rPr lang="fr-FR" i="1" dirty="0"/>
              <a:t>Target) </a:t>
            </a:r>
            <a:r>
              <a:rPr lang="fr-FR" dirty="0" smtClean="0"/>
              <a:t>- c'est-à-dire </a:t>
            </a:r>
            <a:r>
              <a:rPr lang="fr-FR" dirty="0"/>
              <a:t>le bouton cliqué </a:t>
            </a:r>
            <a:r>
              <a:rPr lang="fr-FR" dirty="0" smtClean="0"/>
              <a:t>- et </a:t>
            </a:r>
            <a:r>
              <a:rPr lang="fr-FR" b="1" dirty="0" smtClean="0"/>
              <a:t>les filtres </a:t>
            </a:r>
            <a:r>
              <a:rPr lang="fr-FR" i="1" dirty="0" smtClean="0"/>
              <a:t>(Event </a:t>
            </a:r>
            <a:r>
              <a:rPr lang="fr-FR" i="1" dirty="0" err="1" smtClean="0"/>
              <a:t>Filter</a:t>
            </a:r>
            <a:r>
              <a:rPr lang="fr-FR" i="1" dirty="0" smtClean="0"/>
              <a:t>) </a:t>
            </a:r>
            <a:r>
              <a:rPr lang="fr-FR" dirty="0" smtClean="0"/>
              <a:t>éventuellement </a:t>
            </a:r>
            <a:r>
              <a:rPr lang="fr-FR" dirty="0"/>
              <a:t>enregistrés </a:t>
            </a:r>
            <a:r>
              <a:rPr lang="fr-FR" b="1" dirty="0" smtClean="0"/>
              <a:t>sont </a:t>
            </a:r>
            <a:r>
              <a:rPr lang="fr-FR" b="1" dirty="0"/>
              <a:t>exécutés </a:t>
            </a:r>
            <a:r>
              <a:rPr lang="fr-FR" dirty="0" smtClean="0"/>
              <a:t>(</a:t>
            </a:r>
            <a:r>
              <a:rPr lang="fr-FR" dirty="0"/>
              <a:t>dans </a:t>
            </a:r>
            <a:r>
              <a:rPr lang="fr-FR" dirty="0" smtClean="0"/>
              <a:t>l'ordre </a:t>
            </a:r>
            <a:r>
              <a:rPr lang="fr-FR" dirty="0"/>
              <a:t>de passage).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335" y="3526824"/>
            <a:ext cx="6352274" cy="286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9869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des évènements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L'événement remonte ensuite depuis la cible jusqu'à la racine et </a:t>
            </a:r>
            <a:r>
              <a:rPr lang="fr-FR" b="1" dirty="0" smtClean="0"/>
              <a:t>les gestionnaires </a:t>
            </a:r>
            <a:r>
              <a:rPr lang="fr-FR" b="1" dirty="0"/>
              <a:t>d'événements </a:t>
            </a:r>
            <a:r>
              <a:rPr lang="fr-FR" i="1" dirty="0" smtClean="0"/>
              <a:t>(Event </a:t>
            </a:r>
            <a:r>
              <a:rPr lang="fr-FR" i="1" dirty="0" err="1" smtClean="0"/>
              <a:t>Listener</a:t>
            </a:r>
            <a:r>
              <a:rPr lang="fr-FR" i="1" dirty="0" smtClean="0"/>
              <a:t>) </a:t>
            </a:r>
            <a:r>
              <a:rPr lang="fr-FR" dirty="0" smtClean="0"/>
              <a:t>éventuellement enregistrés </a:t>
            </a:r>
            <a:r>
              <a:rPr lang="fr-FR" b="1" dirty="0" smtClean="0"/>
              <a:t>sont </a:t>
            </a:r>
            <a:r>
              <a:rPr lang="fr-FR" b="1" dirty="0"/>
              <a:t>exécutés </a:t>
            </a:r>
            <a:r>
              <a:rPr lang="fr-FR" dirty="0" smtClean="0"/>
              <a:t>(</a:t>
            </a:r>
            <a:r>
              <a:rPr lang="fr-FR" dirty="0"/>
              <a:t>dans l'ordre de passage</a:t>
            </a:r>
            <a:r>
              <a:rPr lang="fr-FR" dirty="0" smtClean="0"/>
              <a:t>).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320" y="3329373"/>
            <a:ext cx="6417130" cy="291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5561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des évènements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Pour gérer un événement (exécuter des instructions), il faut créer un </a:t>
            </a:r>
            <a:r>
              <a:rPr lang="fr-FR" b="1" dirty="0" smtClean="0"/>
              <a:t>récepteur </a:t>
            </a:r>
            <a:r>
              <a:rPr lang="fr-FR" b="1" dirty="0"/>
              <a:t>d'événement </a:t>
            </a:r>
            <a:r>
              <a:rPr lang="fr-FR" i="1" dirty="0" smtClean="0"/>
              <a:t>(</a:t>
            </a:r>
            <a:r>
              <a:rPr lang="fr-FR" b="1" i="1" dirty="0" smtClean="0"/>
              <a:t>Event </a:t>
            </a:r>
            <a:r>
              <a:rPr lang="fr-FR" b="1" i="1" dirty="0" err="1" smtClean="0"/>
              <a:t>Listener</a:t>
            </a:r>
            <a:r>
              <a:rPr lang="fr-FR" dirty="0" smtClean="0"/>
              <a:t>), appelé </a:t>
            </a:r>
            <a:r>
              <a:rPr lang="fr-FR" dirty="0"/>
              <a:t>aussi </a:t>
            </a:r>
            <a:r>
              <a:rPr lang="fr-FR" dirty="0" smtClean="0"/>
              <a:t>écouteur d'événement, </a:t>
            </a:r>
            <a:r>
              <a:rPr lang="fr-FR" dirty="0"/>
              <a:t>et l'enregistrer sur les </a:t>
            </a:r>
            <a:r>
              <a:rPr lang="fr-FR" dirty="0" err="1"/>
              <a:t>noeuds</a:t>
            </a:r>
            <a:r>
              <a:rPr lang="fr-FR" dirty="0"/>
              <a:t> du graphe de scène où </a:t>
            </a:r>
            <a:r>
              <a:rPr lang="fr-FR" dirty="0" smtClean="0"/>
              <a:t>l'on </a:t>
            </a:r>
            <a:r>
              <a:rPr lang="fr-FR" dirty="0"/>
              <a:t>souhaite intercepter l'événement et effectuer un traitement </a:t>
            </a:r>
            <a:endParaRPr lang="fr-FR" dirty="0" smtClean="0"/>
          </a:p>
          <a:p>
            <a:r>
              <a:rPr lang="fr-FR" dirty="0"/>
              <a:t>Un récepteur d'événement peut être </a:t>
            </a:r>
            <a:r>
              <a:rPr lang="fr-FR" b="1" dirty="0" smtClean="0"/>
              <a:t>enregistré </a:t>
            </a:r>
            <a:r>
              <a:rPr lang="fr-FR" b="1" dirty="0"/>
              <a:t>comme filtre ou </a:t>
            </a:r>
            <a:r>
              <a:rPr lang="fr-FR" b="1" dirty="0" smtClean="0"/>
              <a:t>comme </a:t>
            </a:r>
            <a:r>
              <a:rPr lang="fr-FR" b="1" dirty="0"/>
              <a:t>gestionnaire </a:t>
            </a:r>
            <a:r>
              <a:rPr lang="fr-FR" b="1" dirty="0" smtClean="0"/>
              <a:t>d'événement</a:t>
            </a:r>
            <a:r>
              <a:rPr lang="fr-FR" dirty="0" smtClean="0"/>
              <a:t>. </a:t>
            </a:r>
            <a:r>
              <a:rPr lang="fr-FR" dirty="0"/>
              <a:t>La différence principale entre </a:t>
            </a:r>
            <a:r>
              <a:rPr lang="fr-FR" dirty="0" smtClean="0"/>
              <a:t>les </a:t>
            </a:r>
            <a:r>
              <a:rPr lang="fr-FR" dirty="0"/>
              <a:t>deux réside dans le moment où le code est exécuté : </a:t>
            </a:r>
            <a:endParaRPr lang="fr-FR" dirty="0" smtClean="0"/>
          </a:p>
          <a:p>
            <a:pPr lvl="1"/>
            <a:r>
              <a:rPr lang="fr-FR" dirty="0"/>
              <a:t>Les </a:t>
            </a:r>
            <a:r>
              <a:rPr lang="fr-FR" b="1" dirty="0" smtClean="0"/>
              <a:t>filtres </a:t>
            </a:r>
            <a:r>
              <a:rPr lang="fr-FR" i="1" dirty="0" smtClean="0"/>
              <a:t>(</a:t>
            </a:r>
            <a:r>
              <a:rPr lang="fr-FR" i="1" dirty="0" err="1" smtClean="0"/>
              <a:t>filters</a:t>
            </a:r>
            <a:r>
              <a:rPr lang="fr-FR" i="1" dirty="0" smtClean="0"/>
              <a:t>) </a:t>
            </a:r>
            <a:r>
              <a:rPr lang="fr-FR" dirty="0" smtClean="0"/>
              <a:t>sont </a:t>
            </a:r>
            <a:r>
              <a:rPr lang="fr-FR" dirty="0"/>
              <a:t>exécutés dans la phase descendante de la </a:t>
            </a:r>
            <a:r>
              <a:rPr lang="fr-FR" dirty="0" smtClean="0"/>
              <a:t>chaîne de </a:t>
            </a:r>
            <a:r>
              <a:rPr lang="fr-FR" dirty="0"/>
              <a:t>traitement des événements (avant les gestionnaires) </a:t>
            </a:r>
            <a:endParaRPr lang="fr-FR" dirty="0" smtClean="0"/>
          </a:p>
          <a:p>
            <a:pPr lvl="1"/>
            <a:r>
              <a:rPr lang="fr-FR" dirty="0"/>
              <a:t>Les </a:t>
            </a:r>
            <a:r>
              <a:rPr lang="fr-FR" b="1" dirty="0" smtClean="0"/>
              <a:t>gestionnaires </a:t>
            </a:r>
            <a:r>
              <a:rPr lang="fr-FR" i="1" dirty="0" smtClean="0"/>
              <a:t>(</a:t>
            </a:r>
            <a:r>
              <a:rPr lang="fr-FR" i="1" dirty="0" err="1" smtClean="0"/>
              <a:t>handlers</a:t>
            </a:r>
            <a:r>
              <a:rPr lang="fr-FR" i="1" dirty="0" smtClean="0"/>
              <a:t>) </a:t>
            </a:r>
            <a:r>
              <a:rPr lang="fr-FR" dirty="0" smtClean="0"/>
              <a:t>sont </a:t>
            </a:r>
            <a:r>
              <a:rPr lang="fr-FR" dirty="0"/>
              <a:t>exécutés dans la phase montante de la </a:t>
            </a:r>
            <a:r>
              <a:rPr lang="fr-FR" dirty="0" smtClean="0"/>
              <a:t>chaîne </a:t>
            </a:r>
            <a:r>
              <a:rPr lang="fr-FR" dirty="0"/>
              <a:t>de traitement des événements (après les filtres) </a:t>
            </a:r>
            <a:endParaRPr lang="fr-FR" dirty="0" smtClean="0"/>
          </a:p>
          <a:p>
            <a:r>
              <a:rPr lang="fr-FR" dirty="0"/>
              <a:t>Les filtres, comme les gestionnaires d'événements, sont des objets </a:t>
            </a:r>
            <a:r>
              <a:rPr lang="fr-FR" dirty="0" smtClean="0"/>
              <a:t>qui </a:t>
            </a:r>
            <a:r>
              <a:rPr lang="fr-FR" dirty="0"/>
              <a:t>doivent implémenter l'interface fonctionnelle (générique) </a:t>
            </a:r>
            <a:r>
              <a:rPr lang="fr-FR" b="1" dirty="0" err="1" smtClean="0"/>
              <a:t>EventHandler</a:t>
            </a:r>
            <a:r>
              <a:rPr lang="fr-FR" dirty="0" smtClean="0"/>
              <a:t>&lt;T </a:t>
            </a:r>
            <a:r>
              <a:rPr lang="fr-FR" dirty="0" err="1" smtClean="0"/>
              <a:t>extends</a:t>
            </a:r>
            <a:r>
              <a:rPr lang="fr-FR" dirty="0" smtClean="0"/>
              <a:t> Event&gt; qui </a:t>
            </a:r>
            <a:r>
              <a:rPr lang="fr-FR" dirty="0"/>
              <a:t>impose l'unique méthode </a:t>
            </a:r>
            <a:r>
              <a:rPr lang="fr-FR" dirty="0" err="1" smtClean="0"/>
              <a:t>handle</a:t>
            </a:r>
            <a:r>
              <a:rPr lang="fr-FR" dirty="0" smtClean="0"/>
              <a:t>(T </a:t>
            </a:r>
            <a:r>
              <a:rPr lang="fr-FR" dirty="0" err="1" smtClean="0"/>
              <a:t>event</a:t>
            </a:r>
            <a:r>
              <a:rPr lang="fr-FR" dirty="0" smtClean="0"/>
              <a:t>) qui </a:t>
            </a:r>
            <a:r>
              <a:rPr lang="fr-FR" dirty="0"/>
              <a:t>se charge de traiter l'événement.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2224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génériques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On peut aussi utiliser un type générique comme paramètre effectif </a:t>
            </a:r>
            <a:r>
              <a:rPr lang="fr-FR" dirty="0" smtClean="0"/>
              <a:t>d'un </a:t>
            </a:r>
            <a:r>
              <a:rPr lang="fr-FR" dirty="0"/>
              <a:t>type paramétré. 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Pour </a:t>
            </a:r>
            <a:r>
              <a:rPr lang="fr-FR" dirty="0"/>
              <a:t>assurer la compatibilité du code écrit avant le </a:t>
            </a:r>
            <a:r>
              <a:rPr lang="fr-FR" dirty="0" smtClean="0"/>
              <a:t>JDK 5.0, </a:t>
            </a:r>
            <a:r>
              <a:rPr lang="fr-FR" dirty="0"/>
              <a:t>il est </a:t>
            </a:r>
            <a:r>
              <a:rPr lang="fr-FR" dirty="0" smtClean="0"/>
              <a:t>possible </a:t>
            </a:r>
            <a:r>
              <a:rPr lang="fr-FR" dirty="0"/>
              <a:t>d'omettre le paramètre effectif et de déclarer ce que l'on </a:t>
            </a:r>
            <a:r>
              <a:rPr lang="fr-FR" dirty="0" smtClean="0"/>
              <a:t>nomme </a:t>
            </a:r>
            <a:r>
              <a:rPr lang="fr-FR" dirty="0"/>
              <a:t>un </a:t>
            </a:r>
            <a:r>
              <a:rPr lang="fr-FR" b="1" i="1" dirty="0" err="1" smtClean="0"/>
              <a:t>raw</a:t>
            </a:r>
            <a:r>
              <a:rPr lang="fr-FR" b="1" i="1" dirty="0" smtClean="0"/>
              <a:t> type</a:t>
            </a:r>
            <a:r>
              <a:rPr lang="fr-FR" i="1" dirty="0" smtClean="0"/>
              <a:t>. </a:t>
            </a:r>
          </a:p>
          <a:p>
            <a:r>
              <a:rPr lang="fr-FR" dirty="0"/>
              <a:t>Dans ce cas, le type du paramètre est implicitement </a:t>
            </a:r>
            <a:r>
              <a:rPr lang="fr-FR" dirty="0" smtClean="0"/>
              <a:t>Object, certaines </a:t>
            </a:r>
            <a:r>
              <a:rPr lang="fr-FR" dirty="0"/>
              <a:t>limitations s'appliquent et des mises en garde peuvent </a:t>
            </a:r>
            <a:r>
              <a:rPr lang="fr-FR" dirty="0" smtClean="0"/>
              <a:t>apparaître </a:t>
            </a:r>
            <a:r>
              <a:rPr lang="fr-FR" dirty="0"/>
              <a:t>à la </a:t>
            </a:r>
            <a:r>
              <a:rPr lang="fr-FR" dirty="0" smtClean="0"/>
              <a:t>compilation </a:t>
            </a:r>
            <a:r>
              <a:rPr lang="fr-FR" i="1" dirty="0" smtClean="0"/>
              <a:t>(</a:t>
            </a:r>
            <a:r>
              <a:rPr lang="fr-FR" i="1" dirty="0" err="1" smtClean="0"/>
              <a:t>unchecked</a:t>
            </a:r>
            <a:r>
              <a:rPr lang="fr-FR" i="1" dirty="0" smtClean="0"/>
              <a:t> conversions)</a:t>
            </a:r>
            <a:r>
              <a:rPr lang="fr-FR" dirty="0" smtClean="0"/>
              <a:t>.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530" y="2836133"/>
            <a:ext cx="6362443" cy="75286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039" y="5804578"/>
            <a:ext cx="6587568" cy="88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971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des évènements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Pour </a:t>
            </a:r>
            <a:r>
              <a:rPr lang="fr-FR" b="1" dirty="0" smtClean="0"/>
              <a:t>enregistrer </a:t>
            </a:r>
            <a:r>
              <a:rPr lang="fr-FR" b="1" dirty="0"/>
              <a:t>un récepteur d'événement </a:t>
            </a:r>
            <a:r>
              <a:rPr lang="fr-FR" dirty="0" smtClean="0"/>
              <a:t>sur </a:t>
            </a:r>
            <a:r>
              <a:rPr lang="fr-FR" dirty="0"/>
              <a:t>un </a:t>
            </a:r>
            <a:r>
              <a:rPr lang="fr-FR" dirty="0" err="1"/>
              <a:t>noeud</a:t>
            </a:r>
            <a:r>
              <a:rPr lang="fr-FR" dirty="0"/>
              <a:t> du graphe </a:t>
            </a:r>
            <a:r>
              <a:rPr lang="fr-FR" dirty="0" smtClean="0"/>
              <a:t>de </a:t>
            </a:r>
            <a:r>
              <a:rPr lang="fr-FR" dirty="0"/>
              <a:t>scène, on peut : </a:t>
            </a:r>
            <a:endParaRPr lang="fr-FR" dirty="0" smtClean="0"/>
          </a:p>
          <a:p>
            <a:pPr lvl="1"/>
            <a:r>
              <a:rPr lang="fr-FR" dirty="0"/>
              <a:t>Utiliser la méthode </a:t>
            </a:r>
            <a:r>
              <a:rPr lang="fr-FR" b="1" dirty="0" err="1" smtClean="0"/>
              <a:t>addEventFilter</a:t>
            </a:r>
            <a:r>
              <a:rPr lang="fr-FR" b="1" dirty="0" smtClean="0"/>
              <a:t>() </a:t>
            </a:r>
            <a:r>
              <a:rPr lang="fr-FR" dirty="0" smtClean="0"/>
              <a:t>que </a:t>
            </a:r>
            <a:r>
              <a:rPr lang="fr-FR" dirty="0"/>
              <a:t>possèdent tous les </a:t>
            </a:r>
            <a:r>
              <a:rPr lang="fr-FR" dirty="0" err="1"/>
              <a:t>noeuds</a:t>
            </a:r>
            <a:r>
              <a:rPr lang="fr-FR" dirty="0"/>
              <a:t> </a:t>
            </a:r>
            <a:r>
              <a:rPr lang="fr-FR" dirty="0" smtClean="0"/>
              <a:t>(</a:t>
            </a:r>
            <a:r>
              <a:rPr lang="fr-FR" dirty="0"/>
              <a:t>les </a:t>
            </a:r>
            <a:r>
              <a:rPr lang="fr-FR" dirty="0" smtClean="0"/>
              <a:t>sous-classes </a:t>
            </a:r>
            <a:r>
              <a:rPr lang="fr-FR" dirty="0"/>
              <a:t>de </a:t>
            </a:r>
            <a:r>
              <a:rPr lang="fr-FR" dirty="0" err="1" smtClean="0"/>
              <a:t>Node</a:t>
            </a:r>
            <a:r>
              <a:rPr lang="fr-FR" dirty="0" smtClean="0"/>
              <a:t>) </a:t>
            </a:r>
            <a:r>
              <a:rPr lang="fr-FR" dirty="0"/>
              <a:t>et qui permet </a:t>
            </a:r>
            <a:r>
              <a:rPr lang="fr-FR" dirty="0" smtClean="0"/>
              <a:t>d'</a:t>
            </a:r>
            <a:r>
              <a:rPr lang="fr-FR" b="1" dirty="0" smtClean="0"/>
              <a:t>enregistrer </a:t>
            </a:r>
            <a:r>
              <a:rPr lang="fr-FR" b="1" dirty="0"/>
              <a:t>un filtre </a:t>
            </a:r>
            <a:endParaRPr lang="fr-FR" b="1" dirty="0" smtClean="0"/>
          </a:p>
          <a:p>
            <a:pPr lvl="1"/>
            <a:r>
              <a:rPr lang="fr-FR" dirty="0"/>
              <a:t>Utiliser la méthode </a:t>
            </a:r>
            <a:r>
              <a:rPr lang="fr-FR" b="1" dirty="0" err="1" smtClean="0"/>
              <a:t>addEventHandler</a:t>
            </a:r>
            <a:r>
              <a:rPr lang="fr-FR" b="1" dirty="0" smtClean="0"/>
              <a:t>() </a:t>
            </a:r>
            <a:r>
              <a:rPr lang="fr-FR" dirty="0" smtClean="0"/>
              <a:t>que </a:t>
            </a:r>
            <a:r>
              <a:rPr lang="fr-FR" dirty="0"/>
              <a:t>possèdent tous les </a:t>
            </a:r>
            <a:r>
              <a:rPr lang="fr-FR" dirty="0" err="1"/>
              <a:t>noeuds</a:t>
            </a:r>
            <a:r>
              <a:rPr lang="fr-FR" dirty="0"/>
              <a:t> </a:t>
            </a:r>
            <a:r>
              <a:rPr lang="fr-FR" dirty="0" smtClean="0"/>
              <a:t>(</a:t>
            </a:r>
            <a:r>
              <a:rPr lang="fr-FR" dirty="0"/>
              <a:t>les </a:t>
            </a:r>
            <a:r>
              <a:rPr lang="fr-FR" dirty="0" smtClean="0"/>
              <a:t>sous-classes </a:t>
            </a:r>
            <a:r>
              <a:rPr lang="fr-FR" dirty="0"/>
              <a:t>de </a:t>
            </a:r>
            <a:r>
              <a:rPr lang="fr-FR" dirty="0" err="1" smtClean="0"/>
              <a:t>Node</a:t>
            </a:r>
            <a:r>
              <a:rPr lang="fr-FR" dirty="0" smtClean="0"/>
              <a:t>) </a:t>
            </a:r>
            <a:r>
              <a:rPr lang="fr-FR" dirty="0"/>
              <a:t>et qui permet </a:t>
            </a:r>
            <a:r>
              <a:rPr lang="fr-FR" dirty="0" smtClean="0"/>
              <a:t>d'</a:t>
            </a:r>
            <a:r>
              <a:rPr lang="fr-FR" b="1" dirty="0" smtClean="0"/>
              <a:t>enregistrer </a:t>
            </a:r>
            <a:r>
              <a:rPr lang="fr-FR" b="1" dirty="0"/>
              <a:t>un </a:t>
            </a:r>
            <a:r>
              <a:rPr lang="fr-FR" b="1" dirty="0" smtClean="0"/>
              <a:t>gestionnaire d'événement </a:t>
            </a:r>
          </a:p>
          <a:p>
            <a:pPr lvl="1"/>
            <a:r>
              <a:rPr lang="fr-FR" dirty="0"/>
              <a:t>Utiliser une des </a:t>
            </a:r>
            <a:r>
              <a:rPr lang="fr-FR" b="1" dirty="0" smtClean="0"/>
              <a:t>méthodes </a:t>
            </a:r>
            <a:r>
              <a:rPr lang="fr-FR" b="1" dirty="0"/>
              <a:t>utilitaires </a:t>
            </a:r>
            <a:r>
              <a:rPr lang="fr-FR" i="1" dirty="0" smtClean="0"/>
              <a:t>(</a:t>
            </a:r>
            <a:r>
              <a:rPr lang="fr-FR" i="1" dirty="0" err="1" smtClean="0"/>
              <a:t>convenience</a:t>
            </a:r>
            <a:r>
              <a:rPr lang="fr-FR" i="1" dirty="0" smtClean="0"/>
              <a:t> </a:t>
            </a:r>
            <a:r>
              <a:rPr lang="fr-FR" i="1" dirty="0" err="1" smtClean="0"/>
              <a:t>methods</a:t>
            </a:r>
            <a:r>
              <a:rPr lang="fr-FR" i="1" dirty="0" smtClean="0"/>
              <a:t>) </a:t>
            </a:r>
            <a:r>
              <a:rPr lang="fr-FR" dirty="0" smtClean="0"/>
              <a:t>dont disposent </a:t>
            </a:r>
            <a:r>
              <a:rPr lang="fr-FR" dirty="0"/>
              <a:t>certains composants et qui permettent </a:t>
            </a:r>
            <a:r>
              <a:rPr lang="fr-FR" dirty="0" smtClean="0"/>
              <a:t>d'</a:t>
            </a:r>
            <a:r>
              <a:rPr lang="fr-FR" b="1" dirty="0" smtClean="0"/>
              <a:t>enregistrer </a:t>
            </a:r>
            <a:r>
              <a:rPr lang="fr-FR" b="1" dirty="0"/>
              <a:t>un </a:t>
            </a:r>
            <a:r>
              <a:rPr lang="fr-FR" b="1" dirty="0" smtClean="0"/>
              <a:t>gestionnaire </a:t>
            </a:r>
            <a:r>
              <a:rPr lang="fr-FR" b="1" dirty="0"/>
              <a:t>d'événement </a:t>
            </a:r>
            <a:r>
              <a:rPr lang="fr-FR" dirty="0" smtClean="0"/>
              <a:t>en </a:t>
            </a:r>
            <a:r>
              <a:rPr lang="fr-FR" dirty="0"/>
              <a:t>tant que propriété du composant. </a:t>
            </a:r>
            <a:r>
              <a:rPr lang="fr-FR" dirty="0" smtClean="0"/>
              <a:t>La </a:t>
            </a:r>
            <a:r>
              <a:rPr lang="fr-FR" dirty="0"/>
              <a:t>plupart des composants disposent de méthodes nommées selon le </a:t>
            </a:r>
            <a:r>
              <a:rPr lang="fr-FR" dirty="0" smtClean="0"/>
              <a:t>schéma </a:t>
            </a:r>
            <a:r>
              <a:rPr lang="fr-FR" b="1" dirty="0" err="1" smtClean="0"/>
              <a:t>setOn</a:t>
            </a:r>
            <a:r>
              <a:rPr lang="fr-FR" i="1" dirty="0" err="1" smtClean="0"/>
              <a:t>EventType</a:t>
            </a:r>
            <a:r>
              <a:rPr lang="fr-FR" b="1" dirty="0" smtClean="0"/>
              <a:t>(</a:t>
            </a:r>
            <a:r>
              <a:rPr lang="fr-FR" i="1" dirty="0" err="1" smtClean="0"/>
              <a:t>EventHandler</a:t>
            </a:r>
            <a:r>
              <a:rPr lang="fr-FR" b="1" dirty="0" smtClean="0"/>
              <a:t>)</a:t>
            </a:r>
            <a:r>
              <a:rPr lang="fr-FR" dirty="0" smtClean="0"/>
              <a:t>, </a:t>
            </a:r>
            <a:r>
              <a:rPr lang="fr-FR" dirty="0"/>
              <a:t>par exemple : </a:t>
            </a:r>
            <a:endParaRPr lang="fr-FR" dirty="0" smtClean="0"/>
          </a:p>
          <a:p>
            <a:pPr lvl="2"/>
            <a:r>
              <a:rPr lang="fr-FR" dirty="0" err="1" smtClean="0"/>
              <a:t>setOnAction</a:t>
            </a:r>
            <a:r>
              <a:rPr lang="fr-FR" dirty="0" smtClean="0"/>
              <a:t>(</a:t>
            </a:r>
            <a:r>
              <a:rPr lang="fr-FR" i="1" dirty="0" smtClean="0"/>
              <a:t>Handler</a:t>
            </a:r>
            <a:r>
              <a:rPr lang="fr-FR" dirty="0" smtClean="0"/>
              <a:t>) </a:t>
            </a:r>
          </a:p>
          <a:p>
            <a:pPr lvl="2"/>
            <a:r>
              <a:rPr lang="fr-FR" dirty="0" err="1" smtClean="0"/>
              <a:t>setOnKeyTyped</a:t>
            </a:r>
            <a:r>
              <a:rPr lang="fr-FR" dirty="0" smtClean="0"/>
              <a:t>(</a:t>
            </a:r>
            <a:r>
              <a:rPr lang="fr-FR" i="1" dirty="0" smtClean="0"/>
              <a:t>Handler</a:t>
            </a:r>
            <a:r>
              <a:rPr lang="fr-FR" dirty="0" smtClean="0"/>
              <a:t>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1360250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des évènements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Par défaut, les événements se propagent donc le long de la chaîne </a:t>
            </a:r>
            <a:r>
              <a:rPr lang="fr-FR" dirty="0" smtClean="0"/>
              <a:t>de </a:t>
            </a:r>
            <a:r>
              <a:rPr lang="fr-FR" dirty="0"/>
              <a:t>traitement </a:t>
            </a:r>
            <a:r>
              <a:rPr lang="fr-FR" i="1" dirty="0" smtClean="0"/>
              <a:t>(Event </a:t>
            </a:r>
            <a:r>
              <a:rPr lang="fr-FR" i="1" dirty="0" err="1" smtClean="0"/>
              <a:t>Dispatch</a:t>
            </a:r>
            <a:r>
              <a:rPr lang="fr-FR" i="1" dirty="0" smtClean="0"/>
              <a:t> Chain</a:t>
            </a:r>
            <a:r>
              <a:rPr lang="fr-FR" i="1" dirty="0"/>
              <a:t>) </a:t>
            </a:r>
            <a:r>
              <a:rPr lang="fr-FR" dirty="0" smtClean="0"/>
              <a:t>en </a:t>
            </a:r>
            <a:r>
              <a:rPr lang="fr-FR" dirty="0"/>
              <a:t>traversant le graphe de </a:t>
            </a:r>
            <a:r>
              <a:rPr lang="fr-FR" dirty="0" smtClean="0"/>
              <a:t>scène </a:t>
            </a:r>
            <a:r>
              <a:rPr lang="fr-FR" dirty="0"/>
              <a:t>de la racine jusqu'au composant cible et retour </a:t>
            </a:r>
            <a:endParaRPr lang="fr-FR" dirty="0" smtClean="0"/>
          </a:p>
          <a:p>
            <a:r>
              <a:rPr lang="fr-FR" dirty="0"/>
              <a:t>Sur chaque </a:t>
            </a:r>
            <a:r>
              <a:rPr lang="fr-FR" dirty="0" smtClean="0"/>
              <a:t>nœud </a:t>
            </a:r>
            <a:r>
              <a:rPr lang="fr-FR" dirty="0"/>
              <a:t>du graphe de scène peuvent être enregistrés </a:t>
            </a:r>
            <a:endParaRPr lang="fr-FR" dirty="0" smtClean="0"/>
          </a:p>
          <a:p>
            <a:pPr lvl="1"/>
            <a:r>
              <a:rPr lang="fr-FR" dirty="0"/>
              <a:t>un ou plusieurs filtres </a:t>
            </a:r>
            <a:endParaRPr lang="fr-FR" dirty="0" smtClean="0"/>
          </a:p>
          <a:p>
            <a:pPr lvl="1"/>
            <a:r>
              <a:rPr lang="fr-FR" dirty="0" smtClean="0"/>
              <a:t>un </a:t>
            </a:r>
            <a:r>
              <a:rPr lang="fr-FR" dirty="0"/>
              <a:t>ou plusieurs gestionnaires </a:t>
            </a:r>
            <a:r>
              <a:rPr lang="fr-FR" dirty="0" smtClean="0"/>
              <a:t>d'événements </a:t>
            </a:r>
          </a:p>
          <a:p>
            <a:pPr marL="400050" lvl="1" indent="0">
              <a:buNone/>
            </a:pPr>
            <a:r>
              <a:rPr lang="fr-FR" dirty="0" smtClean="0"/>
              <a:t>qui </a:t>
            </a:r>
            <a:r>
              <a:rPr lang="fr-FR" dirty="0"/>
              <a:t>se chargeront de traiter différents types d'événements avant </a:t>
            </a:r>
            <a:r>
              <a:rPr lang="fr-FR" dirty="0" smtClean="0"/>
              <a:t>de les </a:t>
            </a:r>
            <a:r>
              <a:rPr lang="fr-FR" dirty="0"/>
              <a:t>propager au </a:t>
            </a:r>
            <a:r>
              <a:rPr lang="fr-FR" dirty="0" smtClean="0"/>
              <a:t>nœud </a:t>
            </a:r>
            <a:r>
              <a:rPr lang="fr-FR" dirty="0"/>
              <a:t>suivant en parcourant la chaîne de traitement </a:t>
            </a:r>
            <a:endParaRPr lang="fr-FR" dirty="0" smtClean="0"/>
          </a:p>
          <a:p>
            <a:r>
              <a:rPr lang="fr-FR" dirty="0"/>
              <a:t>Cependant, chaque récepteur d'événement </a:t>
            </a:r>
            <a:r>
              <a:rPr lang="fr-FR" dirty="0" smtClean="0"/>
              <a:t>(filtre </a:t>
            </a:r>
            <a:r>
              <a:rPr lang="fr-FR" dirty="0"/>
              <a:t>ou </a:t>
            </a:r>
            <a:r>
              <a:rPr lang="fr-FR" dirty="0" smtClean="0"/>
              <a:t>gestionnaire) peut </a:t>
            </a:r>
            <a:r>
              <a:rPr lang="fr-FR" b="1" dirty="0" smtClean="0"/>
              <a:t>interrompre </a:t>
            </a:r>
            <a:r>
              <a:rPr lang="fr-FR" b="1" dirty="0"/>
              <a:t>la chaîne de traitement </a:t>
            </a:r>
            <a:r>
              <a:rPr lang="fr-FR" dirty="0" smtClean="0"/>
              <a:t>en </a:t>
            </a:r>
            <a:r>
              <a:rPr lang="fr-FR" b="1" dirty="0" smtClean="0"/>
              <a:t>consommant l'événement</a:t>
            </a:r>
            <a:r>
              <a:rPr lang="fr-FR" dirty="0" smtClean="0"/>
              <a:t>, c’est-à-dire </a:t>
            </a:r>
            <a:r>
              <a:rPr lang="fr-FR" dirty="0"/>
              <a:t>en invoquant la méthode </a:t>
            </a:r>
            <a:r>
              <a:rPr lang="fr-FR" b="1" dirty="0" smtClean="0"/>
              <a:t>consume()</a:t>
            </a:r>
            <a:r>
              <a:rPr lang="fr-FR" dirty="0" smtClean="0"/>
              <a:t>. </a:t>
            </a:r>
          </a:p>
          <a:p>
            <a:r>
              <a:rPr lang="fr-FR" dirty="0"/>
              <a:t>Si un récepteur d'événement appelle la méthode </a:t>
            </a:r>
            <a:r>
              <a:rPr lang="fr-FR" dirty="0" smtClean="0"/>
              <a:t>consume(), </a:t>
            </a:r>
            <a:r>
              <a:rPr lang="fr-FR" dirty="0"/>
              <a:t>la </a:t>
            </a:r>
            <a:r>
              <a:rPr lang="fr-FR" dirty="0" smtClean="0"/>
              <a:t>propagation </a:t>
            </a:r>
            <a:r>
              <a:rPr lang="fr-FR" dirty="0"/>
              <a:t>de l'événement </a:t>
            </a:r>
            <a:r>
              <a:rPr lang="fr-FR" dirty="0" smtClean="0"/>
              <a:t>'interrompt </a:t>
            </a:r>
            <a:r>
              <a:rPr lang="fr-FR" dirty="0"/>
              <a:t>et les autres récepteurs </a:t>
            </a:r>
            <a:r>
              <a:rPr lang="fr-FR" dirty="0" smtClean="0"/>
              <a:t>(qui </a:t>
            </a:r>
            <a:r>
              <a:rPr lang="fr-FR" dirty="0"/>
              <a:t>suivent dans la chaîne </a:t>
            </a:r>
            <a:r>
              <a:rPr lang="fr-FR" dirty="0" smtClean="0"/>
              <a:t>e traitement) </a:t>
            </a:r>
            <a:r>
              <a:rPr lang="fr-FR" dirty="0"/>
              <a:t>ne seront plus activés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0436123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des évènements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2052918"/>
            <a:ext cx="6145985" cy="4195481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Si un </a:t>
            </a:r>
            <a:r>
              <a:rPr lang="fr-FR" dirty="0" err="1"/>
              <a:t>noeud</a:t>
            </a:r>
            <a:r>
              <a:rPr lang="fr-FR" dirty="0"/>
              <a:t> du graphe de scène possède </a:t>
            </a:r>
            <a:r>
              <a:rPr lang="fr-FR" b="1" dirty="0" smtClean="0"/>
              <a:t>plusieurs </a:t>
            </a:r>
            <a:r>
              <a:rPr lang="fr-FR" b="1" dirty="0"/>
              <a:t>récepteurs </a:t>
            </a:r>
            <a:r>
              <a:rPr lang="fr-FR" dirty="0" smtClean="0"/>
              <a:t>d'événements </a:t>
            </a:r>
            <a:r>
              <a:rPr lang="fr-FR" dirty="0"/>
              <a:t>enregistrés, </a:t>
            </a:r>
            <a:r>
              <a:rPr lang="fr-FR" dirty="0" smtClean="0"/>
              <a:t>l'</a:t>
            </a:r>
            <a:r>
              <a:rPr lang="fr-FR" b="1" dirty="0" smtClean="0"/>
              <a:t>ordre </a:t>
            </a:r>
            <a:r>
              <a:rPr lang="fr-FR" b="1" dirty="0"/>
              <a:t>d'activation </a:t>
            </a:r>
            <a:r>
              <a:rPr lang="fr-FR" dirty="0" smtClean="0"/>
              <a:t>de </a:t>
            </a:r>
            <a:r>
              <a:rPr lang="fr-FR" dirty="0"/>
              <a:t>ces récepteurs </a:t>
            </a:r>
            <a:r>
              <a:rPr lang="fr-FR" dirty="0" smtClean="0"/>
              <a:t>sera </a:t>
            </a:r>
            <a:r>
              <a:rPr lang="fr-FR" dirty="0"/>
              <a:t>basé sur la hiérarchie des types d'événement : </a:t>
            </a:r>
            <a:endParaRPr lang="fr-FR" dirty="0" smtClean="0"/>
          </a:p>
          <a:p>
            <a:pPr lvl="1"/>
            <a:r>
              <a:rPr lang="fr-FR" dirty="0"/>
              <a:t>Un récepteur pour un </a:t>
            </a:r>
            <a:r>
              <a:rPr lang="fr-FR" b="1" dirty="0" smtClean="0"/>
              <a:t>type </a:t>
            </a:r>
            <a:r>
              <a:rPr lang="fr-FR" b="1" dirty="0"/>
              <a:t>spécifique </a:t>
            </a:r>
            <a:r>
              <a:rPr lang="fr-FR" dirty="0" smtClean="0"/>
              <a:t>sera </a:t>
            </a:r>
            <a:r>
              <a:rPr lang="fr-FR" dirty="0"/>
              <a:t>toujours exécuté </a:t>
            </a:r>
            <a:r>
              <a:rPr lang="fr-FR" b="1" dirty="0" smtClean="0"/>
              <a:t>avant </a:t>
            </a:r>
            <a:r>
              <a:rPr lang="fr-FR" dirty="0" smtClean="0"/>
              <a:t>un récepteur </a:t>
            </a:r>
            <a:r>
              <a:rPr lang="fr-FR" dirty="0"/>
              <a:t>pour un </a:t>
            </a:r>
            <a:r>
              <a:rPr lang="fr-FR" b="1" dirty="0" smtClean="0"/>
              <a:t>type </a:t>
            </a:r>
            <a:r>
              <a:rPr lang="fr-FR" b="1" dirty="0"/>
              <a:t>plus générique </a:t>
            </a:r>
            <a:endParaRPr lang="fr-FR" b="1" dirty="0" smtClean="0"/>
          </a:p>
          <a:p>
            <a:pPr lvl="1"/>
            <a:r>
              <a:rPr lang="fr-FR" dirty="0"/>
              <a:t>Par exemple un filtre enregistré pour </a:t>
            </a:r>
            <a:r>
              <a:rPr lang="fr-FR" dirty="0" err="1" smtClean="0"/>
              <a:t>MouseEvent.MOUSE_PRESSED</a:t>
            </a:r>
            <a:r>
              <a:rPr lang="fr-FR" dirty="0" smtClean="0"/>
              <a:t> sera exécuté </a:t>
            </a:r>
            <a:r>
              <a:rPr lang="fr-FR" dirty="0"/>
              <a:t>avant un filtre pour </a:t>
            </a:r>
            <a:r>
              <a:rPr lang="fr-FR" dirty="0" err="1" smtClean="0"/>
              <a:t>MouseEvent.ANY</a:t>
            </a:r>
            <a:r>
              <a:rPr lang="fr-FR" dirty="0" smtClean="0"/>
              <a:t> qui </a:t>
            </a:r>
            <a:r>
              <a:rPr lang="fr-FR" dirty="0"/>
              <a:t>sera exécuté </a:t>
            </a:r>
            <a:r>
              <a:rPr lang="fr-FR" dirty="0" smtClean="0"/>
              <a:t>avant </a:t>
            </a:r>
            <a:r>
              <a:rPr lang="fr-FR" dirty="0"/>
              <a:t>un </a:t>
            </a:r>
            <a:r>
              <a:rPr lang="fr-FR" dirty="0" smtClean="0"/>
              <a:t>filtre </a:t>
            </a:r>
            <a:r>
              <a:rPr lang="fr-FR" dirty="0"/>
              <a:t>pour </a:t>
            </a:r>
            <a:r>
              <a:rPr lang="fr-FR" dirty="0" err="1" smtClean="0"/>
              <a:t>InputEvent.ANY</a:t>
            </a:r>
            <a:r>
              <a:rPr lang="fr-FR" dirty="0" smtClean="0"/>
              <a:t> </a:t>
            </a:r>
          </a:p>
          <a:p>
            <a:pPr lvl="1"/>
            <a:r>
              <a:rPr lang="fr-FR" dirty="0"/>
              <a:t>L'ordre d'exécution des </a:t>
            </a:r>
            <a:r>
              <a:rPr lang="fr-FR" dirty="0" smtClean="0"/>
              <a:t>récepteurs </a:t>
            </a:r>
            <a:r>
              <a:rPr lang="fr-FR" dirty="0"/>
              <a:t>pour des types </a:t>
            </a:r>
            <a:r>
              <a:rPr lang="fr-FR" dirty="0" smtClean="0"/>
              <a:t>de </a:t>
            </a:r>
            <a:r>
              <a:rPr lang="fr-FR" dirty="0"/>
              <a:t>même niveau </a:t>
            </a:r>
            <a:r>
              <a:rPr lang="fr-FR" dirty="0" smtClean="0"/>
              <a:t>n'est pas défini </a:t>
            </a:r>
          </a:p>
          <a:p>
            <a:pPr lvl="1"/>
            <a:r>
              <a:rPr lang="fr-FR" dirty="0"/>
              <a:t>La consommation d'un </a:t>
            </a:r>
            <a:r>
              <a:rPr lang="fr-FR" dirty="0" smtClean="0"/>
              <a:t>événement </a:t>
            </a:r>
            <a:r>
              <a:rPr lang="fr-FR" dirty="0"/>
              <a:t>n'interrompt </a:t>
            </a:r>
            <a:r>
              <a:rPr lang="fr-FR" dirty="0" smtClean="0"/>
              <a:t>pas </a:t>
            </a:r>
            <a:r>
              <a:rPr lang="fr-FR" dirty="0"/>
              <a:t>le traitement des </a:t>
            </a:r>
            <a:r>
              <a:rPr lang="fr-FR" dirty="0" smtClean="0"/>
              <a:t>autres récepteurs </a:t>
            </a:r>
            <a:r>
              <a:rPr lang="fr-FR" dirty="0"/>
              <a:t>enregistrés sur le </a:t>
            </a:r>
            <a:r>
              <a:rPr lang="fr-FR" dirty="0" smtClean="0"/>
              <a:t>même </a:t>
            </a:r>
            <a:r>
              <a:rPr lang="fr-FR" dirty="0" err="1"/>
              <a:t>noeud</a:t>
            </a:r>
            <a:r>
              <a:rPr lang="fr-FR" dirty="0"/>
              <a:t>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297" y="2844902"/>
            <a:ext cx="4800804" cy="219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2254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Event Handling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908" y="1219200"/>
            <a:ext cx="6887832" cy="4390768"/>
          </a:xfrm>
          <a:prstGeom prst="rect">
            <a:avLst/>
          </a:prstGeom>
        </p:spPr>
      </p:pic>
      <p:sp>
        <p:nvSpPr>
          <p:cNvPr id="6" name="Flèche vers le bas 5"/>
          <p:cNvSpPr/>
          <p:nvPr/>
        </p:nvSpPr>
        <p:spPr>
          <a:xfrm>
            <a:off x="5263978" y="5379308"/>
            <a:ext cx="387179" cy="7816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368609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Event Handling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96" y="1720680"/>
            <a:ext cx="7095724" cy="4576680"/>
          </a:xfrm>
          <a:prstGeom prst="rect">
            <a:avLst/>
          </a:prstGeom>
        </p:spPr>
      </p:pic>
      <p:sp>
        <p:nvSpPr>
          <p:cNvPr id="6" name="Flèche vers le bas 5"/>
          <p:cNvSpPr/>
          <p:nvPr/>
        </p:nvSpPr>
        <p:spPr>
          <a:xfrm>
            <a:off x="6977448" y="1329848"/>
            <a:ext cx="387179" cy="7816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71487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Event Handling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 traiter les événements des boutons, on peut créer une classe </a:t>
            </a:r>
            <a:r>
              <a:rPr lang="fr-FR" i="1" dirty="0" smtClean="0"/>
              <a:t>contrôleur </a:t>
            </a:r>
            <a:r>
              <a:rPr lang="fr-FR" dirty="0" smtClean="0"/>
              <a:t>qui </a:t>
            </a:r>
            <a:r>
              <a:rPr lang="fr-FR" dirty="0"/>
              <a:t>implémente </a:t>
            </a:r>
            <a:r>
              <a:rPr lang="fr-FR" dirty="0" err="1" smtClean="0"/>
              <a:t>EventHandler</a:t>
            </a:r>
            <a:r>
              <a:rPr lang="fr-FR" dirty="0" smtClean="0"/>
              <a:t> et </a:t>
            </a:r>
            <a:r>
              <a:rPr lang="fr-FR" dirty="0"/>
              <a:t>effectue les opérations </a:t>
            </a:r>
            <a:r>
              <a:rPr lang="fr-FR" dirty="0" smtClean="0"/>
              <a:t>souhaitées </a:t>
            </a:r>
            <a:r>
              <a:rPr lang="fr-FR" dirty="0"/>
              <a:t>dans la méthode </a:t>
            </a:r>
            <a:r>
              <a:rPr lang="fr-FR" dirty="0" err="1" smtClean="0"/>
              <a:t>handle</a:t>
            </a:r>
            <a:r>
              <a:rPr lang="fr-FR" dirty="0" smtClean="0"/>
              <a:t>().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697" y="3168606"/>
            <a:ext cx="6809217" cy="31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528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Event Handling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Dans la vue, il faut ensuite créer une instance de ce contrôleur et </a:t>
            </a:r>
            <a:r>
              <a:rPr lang="fr-FR" dirty="0" smtClean="0"/>
              <a:t>l'enregistrer </a:t>
            </a:r>
            <a:r>
              <a:rPr lang="fr-FR" dirty="0"/>
              <a:t>comme gestionnaire d'événement </a:t>
            </a:r>
            <a:r>
              <a:rPr lang="fr-FR" dirty="0" smtClean="0"/>
              <a:t>(type ACTION) </a:t>
            </a:r>
            <a:r>
              <a:rPr lang="fr-FR" dirty="0"/>
              <a:t>sur le </a:t>
            </a:r>
            <a:r>
              <a:rPr lang="fr-FR" dirty="0" smtClean="0"/>
              <a:t>bouton </a:t>
            </a:r>
            <a:r>
              <a:rPr lang="fr-FR" dirty="0"/>
              <a:t>concerné en invoquant la méthode </a:t>
            </a:r>
            <a:r>
              <a:rPr lang="fr-FR" dirty="0" err="1" smtClean="0"/>
              <a:t>addEventHandler</a:t>
            </a:r>
            <a:r>
              <a:rPr lang="fr-FR" dirty="0" smtClean="0"/>
              <a:t>().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536" y="3143122"/>
            <a:ext cx="5963037" cy="94447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75" y="3739078"/>
            <a:ext cx="1571211" cy="220864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966311" y="4429333"/>
            <a:ext cx="56284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 chaque clic sur le bouton </a:t>
            </a:r>
            <a:r>
              <a:rPr lang="fr-FR" i="1" dirty="0"/>
              <a:t>Insert</a:t>
            </a:r>
            <a:r>
              <a:rPr lang="fr-FR" dirty="0"/>
              <a:t>, </a:t>
            </a:r>
            <a:endParaRPr lang="fr-FR" dirty="0" smtClean="0"/>
          </a:p>
          <a:p>
            <a:r>
              <a:rPr lang="fr-FR" dirty="0" smtClean="0"/>
              <a:t>le </a:t>
            </a:r>
            <a:r>
              <a:rPr lang="fr-FR" dirty="0"/>
              <a:t>gestionnaire d'événement sera exécuté et un </a:t>
            </a:r>
            <a:endParaRPr lang="fr-FR" dirty="0" smtClean="0"/>
          </a:p>
          <a:p>
            <a:r>
              <a:rPr lang="fr-FR" dirty="0" smtClean="0"/>
              <a:t>caractère </a:t>
            </a:r>
            <a:r>
              <a:rPr lang="fr-FR" dirty="0"/>
              <a:t>'A' sera ajouté dans le composant </a:t>
            </a:r>
            <a:endParaRPr lang="fr-FR" dirty="0" smtClean="0"/>
          </a:p>
          <a:p>
            <a:r>
              <a:rPr lang="fr-FR" dirty="0" err="1" smtClean="0"/>
              <a:t>TextArea</a:t>
            </a:r>
            <a:r>
              <a:rPr lang="fr-FR" dirty="0"/>
              <a:t>. 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313120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Event Handling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Une autre manière de faire consiste à créer le contrôleur sous la forme d'une classe locale anonyme. Par exemple, pour le bouton </a:t>
            </a:r>
            <a:r>
              <a:rPr lang="fr-FR" i="1" dirty="0" err="1"/>
              <a:t>Delete</a:t>
            </a:r>
            <a:r>
              <a:rPr lang="fr-FR" i="1" dirty="0"/>
              <a:t> </a:t>
            </a:r>
            <a:r>
              <a:rPr lang="fr-FR" dirty="0"/>
              <a:t>: 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966311" y="4429333"/>
            <a:ext cx="5867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 chaque clic sur le bouton </a:t>
            </a:r>
          </a:p>
          <a:p>
            <a:r>
              <a:rPr lang="fr-FR" i="1" dirty="0" err="1" smtClean="0"/>
              <a:t>Delete</a:t>
            </a:r>
            <a:r>
              <a:rPr lang="fr-FR" dirty="0" smtClean="0"/>
              <a:t>, </a:t>
            </a:r>
            <a:r>
              <a:rPr lang="fr-FR" dirty="0"/>
              <a:t>le </a:t>
            </a:r>
            <a:r>
              <a:rPr lang="fr-FR" dirty="0" smtClean="0"/>
              <a:t>gestionnaire </a:t>
            </a:r>
            <a:r>
              <a:rPr lang="fr-FR" dirty="0"/>
              <a:t>d'événement sera exécuté </a:t>
            </a:r>
          </a:p>
          <a:p>
            <a:r>
              <a:rPr lang="fr-FR" dirty="0"/>
              <a:t>et un caractère sera supprimé dans le </a:t>
            </a:r>
            <a:r>
              <a:rPr lang="fr-FR" dirty="0" smtClean="0"/>
              <a:t>composant </a:t>
            </a:r>
            <a:endParaRPr lang="fr-FR" dirty="0"/>
          </a:p>
          <a:p>
            <a:r>
              <a:rPr lang="fr-FR" dirty="0" err="1" smtClean="0"/>
              <a:t>TextArea</a:t>
            </a:r>
            <a:r>
              <a:rPr lang="fr-FR" dirty="0" smtClean="0"/>
              <a:t>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41" y="2892240"/>
            <a:ext cx="4150103" cy="125841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854" y="3808842"/>
            <a:ext cx="1826920" cy="251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6916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Event Handling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Une troisième possibilité pour traiter les événements des boutons, </a:t>
            </a:r>
            <a:r>
              <a:rPr lang="fr-FR" dirty="0" smtClean="0"/>
              <a:t>est 'utiliser </a:t>
            </a:r>
            <a:r>
              <a:rPr lang="fr-FR" dirty="0"/>
              <a:t>la méthode </a:t>
            </a:r>
            <a:r>
              <a:rPr lang="fr-FR" dirty="0" err="1" smtClean="0"/>
              <a:t>setOnAction</a:t>
            </a:r>
            <a:r>
              <a:rPr lang="fr-FR" dirty="0" smtClean="0"/>
              <a:t>() et </a:t>
            </a:r>
            <a:r>
              <a:rPr lang="fr-FR" dirty="0"/>
              <a:t>passer en paramètre </a:t>
            </a:r>
            <a:r>
              <a:rPr lang="fr-FR" dirty="0" smtClean="0"/>
              <a:t>une expression </a:t>
            </a:r>
            <a:r>
              <a:rPr lang="fr-FR" dirty="0"/>
              <a:t>lambda implémentant la méthode </a:t>
            </a:r>
            <a:r>
              <a:rPr lang="fr-FR" dirty="0" err="1" smtClean="0"/>
              <a:t>handle</a:t>
            </a:r>
            <a:r>
              <a:rPr lang="fr-FR" dirty="0" smtClean="0"/>
              <a:t>() de l'interface </a:t>
            </a:r>
            <a:r>
              <a:rPr lang="fr-FR" dirty="0" err="1" smtClean="0"/>
              <a:t>EventHandler</a:t>
            </a:r>
            <a:r>
              <a:rPr lang="fr-FR" dirty="0" smtClean="0"/>
              <a:t>. </a:t>
            </a:r>
          </a:p>
          <a:p>
            <a:r>
              <a:rPr lang="fr-FR" dirty="0"/>
              <a:t>Par exemple pour traiter les trois boutons de l'interface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736" y="4023412"/>
            <a:ext cx="5317407" cy="216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64741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Classe </a:t>
            </a:r>
            <a:r>
              <a:rPr lang="fr-FR" dirty="0" err="1" smtClean="0"/>
              <a:t>Controleur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Dans la </a:t>
            </a:r>
            <a:r>
              <a:rPr lang="fr-FR" dirty="0" smtClean="0"/>
              <a:t>variante MVC synchrone</a:t>
            </a:r>
            <a:r>
              <a:rPr lang="fr-FR" dirty="0"/>
              <a:t>, il est fréquent que la classe du </a:t>
            </a:r>
            <a:r>
              <a:rPr lang="fr-FR" dirty="0" smtClean="0"/>
              <a:t>contrôleur </a:t>
            </a:r>
            <a:r>
              <a:rPr lang="fr-FR" dirty="0"/>
              <a:t>reçoive dans son constructeur les références du modèle </a:t>
            </a:r>
            <a:r>
              <a:rPr lang="fr-FR" dirty="0" smtClean="0"/>
              <a:t>et </a:t>
            </a:r>
            <a:r>
              <a:rPr lang="fr-FR" dirty="0"/>
              <a:t>de la vue.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963" y="3360295"/>
            <a:ext cx="5790284" cy="308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28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génériques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Pour définir un paramètre générique qui inclut une classe donnée </a:t>
            </a:r>
            <a:r>
              <a:rPr lang="fr-FR" dirty="0" smtClean="0"/>
              <a:t>ainsi </a:t>
            </a:r>
            <a:r>
              <a:rPr lang="fr-FR" dirty="0"/>
              <a:t>que toutes ses </a:t>
            </a:r>
            <a:r>
              <a:rPr lang="fr-FR" dirty="0" smtClean="0"/>
              <a:t>sous-classes</a:t>
            </a:r>
            <a:r>
              <a:rPr lang="fr-FR" dirty="0"/>
              <a:t>, on utilise la syntaxe : </a:t>
            </a:r>
            <a:endParaRPr lang="fr-FR" dirty="0" smtClean="0"/>
          </a:p>
          <a:p>
            <a:pPr lvl="1"/>
            <a:r>
              <a:rPr lang="fr-FR" b="1" dirty="0" smtClean="0"/>
              <a:t>&lt; T </a:t>
            </a:r>
            <a:r>
              <a:rPr lang="fr-FR" b="1" dirty="0" err="1" smtClean="0"/>
              <a:t>extends</a:t>
            </a:r>
            <a:r>
              <a:rPr lang="fr-FR" b="1" dirty="0" smtClean="0"/>
              <a:t> </a:t>
            </a:r>
            <a:r>
              <a:rPr lang="fr-FR" i="1" dirty="0" smtClean="0"/>
              <a:t>type </a:t>
            </a:r>
            <a:r>
              <a:rPr lang="fr-FR" b="1" dirty="0" smtClean="0"/>
              <a:t>&gt; </a:t>
            </a:r>
            <a:endParaRPr lang="fr-FR" dirty="0"/>
          </a:p>
          <a:p>
            <a:r>
              <a:rPr lang="fr-FR" dirty="0"/>
              <a:t>Par exemple </a:t>
            </a:r>
            <a:r>
              <a:rPr lang="fr-FR" dirty="0" smtClean="0"/>
              <a:t>: 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/>
              <a:t>La formulation </a:t>
            </a:r>
            <a:r>
              <a:rPr lang="fr-FR" dirty="0" smtClean="0"/>
              <a:t>"</a:t>
            </a:r>
            <a:r>
              <a:rPr lang="fr-FR" dirty="0" err="1" smtClean="0"/>
              <a:t>extends</a:t>
            </a:r>
            <a:r>
              <a:rPr lang="fr-FR" dirty="0" smtClean="0"/>
              <a:t> </a:t>
            </a:r>
            <a:r>
              <a:rPr lang="fr-FR" i="1" dirty="0" smtClean="0"/>
              <a:t>type</a:t>
            </a:r>
            <a:r>
              <a:rPr lang="fr-FR" dirty="0" smtClean="0"/>
              <a:t>" doit </a:t>
            </a:r>
            <a:r>
              <a:rPr lang="fr-FR" dirty="0"/>
              <a:t>être prise ici dans un sens </a:t>
            </a:r>
            <a:r>
              <a:rPr lang="fr-FR" dirty="0" smtClean="0"/>
              <a:t>général (</a:t>
            </a:r>
            <a:r>
              <a:rPr lang="fr-FR" i="1" dirty="0" err="1" smtClean="0"/>
              <a:t>extends</a:t>
            </a:r>
            <a:r>
              <a:rPr lang="fr-FR" i="1" dirty="0" smtClean="0"/>
              <a:t> or </a:t>
            </a:r>
            <a:r>
              <a:rPr lang="fr-FR" i="1" dirty="0" err="1" smtClean="0"/>
              <a:t>implements</a:t>
            </a:r>
            <a:r>
              <a:rPr lang="fr-FR" dirty="0" smtClean="0"/>
              <a:t>). </a:t>
            </a:r>
            <a:r>
              <a:rPr lang="fr-FR" dirty="0"/>
              <a:t>Elle doit être interprétée comme : </a:t>
            </a:r>
            <a:endParaRPr lang="fr-FR" dirty="0" smtClean="0"/>
          </a:p>
          <a:p>
            <a:pPr lvl="1"/>
            <a:r>
              <a:rPr lang="fr-FR" dirty="0"/>
              <a:t>La classe </a:t>
            </a:r>
            <a:r>
              <a:rPr lang="fr-FR" i="1" dirty="0" smtClean="0"/>
              <a:t>type </a:t>
            </a:r>
            <a:r>
              <a:rPr lang="fr-FR" dirty="0" smtClean="0"/>
              <a:t>ainsi </a:t>
            </a:r>
            <a:r>
              <a:rPr lang="fr-FR" dirty="0"/>
              <a:t>que toutes ses </a:t>
            </a:r>
            <a:r>
              <a:rPr lang="fr-FR" dirty="0" smtClean="0"/>
              <a:t>sous-classes </a:t>
            </a:r>
            <a:r>
              <a:rPr lang="fr-FR" i="1" dirty="0" smtClean="0"/>
              <a:t>ou </a:t>
            </a:r>
          </a:p>
          <a:p>
            <a:pPr lvl="1"/>
            <a:r>
              <a:rPr lang="fr-FR" dirty="0"/>
              <a:t>Toute classe qui implémente l'interface </a:t>
            </a:r>
            <a:r>
              <a:rPr lang="fr-FR" i="1" dirty="0" smtClean="0"/>
              <a:t>type </a:t>
            </a:r>
          </a:p>
          <a:p>
            <a:r>
              <a:rPr lang="fr-FR" dirty="0"/>
              <a:t>Avec cette syntaxe, on indique ainsi la </a:t>
            </a:r>
            <a:r>
              <a:rPr lang="fr-FR" i="1" dirty="0" smtClean="0"/>
              <a:t>"</a:t>
            </a:r>
            <a:r>
              <a:rPr lang="fr-FR" i="1" dirty="0"/>
              <a:t>borne supérieure" </a:t>
            </a:r>
            <a:r>
              <a:rPr lang="fr-FR" dirty="0" smtClean="0"/>
              <a:t>du </a:t>
            </a:r>
            <a:r>
              <a:rPr lang="fr-FR" dirty="0"/>
              <a:t>type </a:t>
            </a:r>
            <a:r>
              <a:rPr lang="fr-FR" dirty="0" smtClean="0"/>
              <a:t>accepté </a:t>
            </a:r>
            <a:r>
              <a:rPr lang="fr-FR" dirty="0"/>
              <a:t>comme paramètre </a:t>
            </a:r>
            <a:r>
              <a:rPr lang="fr-FR" i="1" dirty="0" smtClean="0"/>
              <a:t>(</a:t>
            </a:r>
            <a:r>
              <a:rPr lang="fr-FR" i="1" dirty="0" err="1" smtClean="0"/>
              <a:t>upper</a:t>
            </a:r>
            <a:r>
              <a:rPr lang="fr-FR" i="1" dirty="0" smtClean="0"/>
              <a:t> </a:t>
            </a:r>
            <a:r>
              <a:rPr lang="fr-FR" i="1" dirty="0" err="1" smtClean="0"/>
              <a:t>bound</a:t>
            </a:r>
            <a:r>
              <a:rPr lang="fr-FR" i="1" dirty="0" smtClean="0"/>
              <a:t>)</a:t>
            </a:r>
            <a:r>
              <a:rPr lang="fr-FR" dirty="0" smtClean="0"/>
              <a:t>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980" y="3067565"/>
            <a:ext cx="6808702" cy="99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6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Methodes</a:t>
            </a:r>
            <a:r>
              <a:rPr lang="fr-FR" dirty="0" smtClean="0"/>
              <a:t> </a:t>
            </a:r>
            <a:r>
              <a:rPr lang="fr-FR" dirty="0" err="1" smtClean="0"/>
              <a:t>setOn</a:t>
            </a:r>
            <a:r>
              <a:rPr lang="fr-FR" dirty="0" smtClean="0"/>
              <a:t>…()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Liste des principales actions associées à des méthodes utilitaires qui </a:t>
            </a:r>
            <a:r>
              <a:rPr lang="fr-FR" dirty="0" smtClean="0"/>
              <a:t>permettent </a:t>
            </a:r>
            <a:r>
              <a:rPr lang="fr-FR" dirty="0"/>
              <a:t>d'enregistrer des gestionnaires d'événements </a:t>
            </a:r>
            <a:r>
              <a:rPr lang="fr-FR" dirty="0" smtClean="0"/>
              <a:t>(il </a:t>
            </a:r>
            <a:r>
              <a:rPr lang="fr-FR" dirty="0"/>
              <a:t>faut </a:t>
            </a:r>
            <a:r>
              <a:rPr lang="fr-FR" dirty="0" smtClean="0"/>
              <a:t>rechercher </a:t>
            </a:r>
            <a:r>
              <a:rPr lang="fr-FR" dirty="0"/>
              <a:t>les méthodes </a:t>
            </a:r>
            <a:r>
              <a:rPr lang="fr-FR" b="1" dirty="0" err="1" smtClean="0"/>
              <a:t>setOn</a:t>
            </a:r>
            <a:r>
              <a:rPr lang="fr-FR" i="1" dirty="0" err="1" smtClean="0"/>
              <a:t>EventType</a:t>
            </a:r>
            <a:r>
              <a:rPr lang="fr-FR" b="1" dirty="0" smtClean="0"/>
              <a:t>() </a:t>
            </a:r>
            <a:r>
              <a:rPr lang="fr-FR" dirty="0" smtClean="0"/>
              <a:t>dans </a:t>
            </a:r>
            <a:r>
              <a:rPr lang="fr-FR" dirty="0"/>
              <a:t>la </a:t>
            </a:r>
            <a:r>
              <a:rPr lang="fr-FR" dirty="0" smtClean="0"/>
              <a:t>classe).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834" y="3088802"/>
            <a:ext cx="7453343" cy="36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3891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Methodes</a:t>
            </a:r>
            <a:r>
              <a:rPr lang="fr-FR" dirty="0" smtClean="0"/>
              <a:t> </a:t>
            </a:r>
            <a:r>
              <a:rPr lang="fr-FR" dirty="0" err="1" smtClean="0"/>
              <a:t>setOn</a:t>
            </a:r>
            <a:r>
              <a:rPr lang="fr-FR" dirty="0" smtClean="0"/>
              <a:t>…()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49" y="1853247"/>
            <a:ext cx="7261554" cy="439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3226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FXML </a:t>
            </a:r>
            <a:r>
              <a:rPr lang="fr-FR" dirty="0" err="1" smtClean="0"/>
              <a:t>SceneBuilder</a:t>
            </a:r>
            <a:r>
              <a:rPr lang="fr-FR" dirty="0" smtClean="0"/>
              <a:t> - MVC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703791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I/F procédurales </a:t>
            </a:r>
            <a:r>
              <a:rPr lang="fr-FR" smtClean="0"/>
              <a:t>&lt;-&gt; déclaratives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Avec </a:t>
            </a:r>
            <a:r>
              <a:rPr lang="fr-FR" i="1" dirty="0" err="1" smtClean="0"/>
              <a:t>JavaFX</a:t>
            </a:r>
            <a:r>
              <a:rPr lang="fr-FR" dirty="0" smtClean="0"/>
              <a:t>, </a:t>
            </a:r>
            <a:r>
              <a:rPr lang="fr-FR" dirty="0"/>
              <a:t>les interfaces peuvent être créées de deux manières : </a:t>
            </a:r>
            <a:endParaRPr lang="fr-FR" dirty="0" smtClean="0"/>
          </a:p>
          <a:p>
            <a:pPr lvl="1"/>
            <a:r>
              <a:rPr lang="fr-FR" b="1" i="1" dirty="0"/>
              <a:t>Procédurale </a:t>
            </a:r>
            <a:r>
              <a:rPr lang="fr-FR" dirty="0" smtClean="0"/>
              <a:t>: en </a:t>
            </a:r>
            <a:r>
              <a:rPr lang="fr-FR" dirty="0"/>
              <a:t>écrivant du code </a:t>
            </a:r>
            <a:r>
              <a:rPr lang="fr-FR" i="1" dirty="0" smtClean="0"/>
              <a:t>Java </a:t>
            </a:r>
            <a:r>
              <a:rPr lang="fr-FR" dirty="0" smtClean="0"/>
              <a:t>qui </a:t>
            </a:r>
            <a:r>
              <a:rPr lang="fr-FR" dirty="0"/>
              <a:t>fait appel aux API de la </a:t>
            </a:r>
            <a:r>
              <a:rPr lang="fr-FR" dirty="0" smtClean="0"/>
              <a:t>plateforme </a:t>
            </a:r>
            <a:r>
              <a:rPr lang="fr-FR" dirty="0"/>
              <a:t>et qui utilise les composants/conteneurs à </a:t>
            </a:r>
            <a:r>
              <a:rPr lang="fr-FR" dirty="0" smtClean="0"/>
              <a:t>disposition </a:t>
            </a:r>
            <a:r>
              <a:rPr lang="fr-FR" dirty="0"/>
              <a:t>(classes et interfaces) </a:t>
            </a:r>
            <a:endParaRPr lang="fr-FR" dirty="0" smtClean="0"/>
          </a:p>
          <a:p>
            <a:pPr lvl="1"/>
            <a:r>
              <a:rPr lang="fr-FR" b="1" i="1" dirty="0"/>
              <a:t>Déclarative </a:t>
            </a:r>
            <a:r>
              <a:rPr lang="fr-FR" dirty="0" smtClean="0"/>
              <a:t>: en </a:t>
            </a:r>
            <a:r>
              <a:rPr lang="fr-FR" dirty="0"/>
              <a:t>décrivant l'interface dans un fichier au format FXML </a:t>
            </a:r>
            <a:r>
              <a:rPr lang="fr-FR" dirty="0" smtClean="0"/>
              <a:t>qui </a:t>
            </a:r>
            <a:r>
              <a:rPr lang="fr-FR" dirty="0"/>
              <a:t>sera ensuite chargé dynamiquement dans </a:t>
            </a:r>
            <a:r>
              <a:rPr lang="fr-FR" dirty="0" smtClean="0"/>
              <a:t>l'application </a:t>
            </a:r>
          </a:p>
          <a:p>
            <a:r>
              <a:rPr lang="fr-FR" dirty="0"/>
              <a:t>Les </a:t>
            </a:r>
            <a:r>
              <a:rPr lang="fr-FR" dirty="0" smtClean="0"/>
              <a:t>premières parties du </a:t>
            </a:r>
            <a:r>
              <a:rPr lang="fr-FR" dirty="0"/>
              <a:t>cours ont décrit les bases de la technique </a:t>
            </a:r>
            <a:r>
              <a:rPr lang="fr-FR" dirty="0" smtClean="0"/>
              <a:t>procédurale </a:t>
            </a:r>
            <a:r>
              <a:rPr lang="fr-FR" dirty="0"/>
              <a:t>(programmatique) permettant de créer des interfaces </a:t>
            </a:r>
            <a:endParaRPr lang="fr-FR" dirty="0" smtClean="0"/>
          </a:p>
          <a:p>
            <a:r>
              <a:rPr lang="fr-FR" dirty="0" smtClean="0"/>
              <a:t>Cette partie abordera </a:t>
            </a:r>
            <a:r>
              <a:rPr lang="fr-FR" dirty="0"/>
              <a:t>la deuxième possibilité de créer les </a:t>
            </a:r>
            <a:r>
              <a:rPr lang="fr-FR" dirty="0" smtClean="0"/>
              <a:t>interfaces </a:t>
            </a:r>
            <a:r>
              <a:rPr lang="fr-FR" dirty="0"/>
              <a:t>(les vues) en utilisant notamment l'outil </a:t>
            </a:r>
            <a:r>
              <a:rPr lang="fr-FR" i="1" dirty="0" err="1" smtClean="0"/>
              <a:t>SceneBuilder</a:t>
            </a:r>
            <a:r>
              <a:rPr lang="fr-FR" i="1" dirty="0" smtClean="0"/>
              <a:t> </a:t>
            </a:r>
            <a:r>
              <a:rPr lang="fr-FR" dirty="0" smtClean="0"/>
              <a:t>qui permet</a:t>
            </a:r>
            <a:r>
              <a:rPr lang="fr-FR" dirty="0"/>
              <a:t>, de manière interactive, de créer les fichiers FXML. </a:t>
            </a:r>
            <a:endParaRPr lang="fr-FR" dirty="0" smtClean="0"/>
          </a:p>
          <a:p>
            <a:r>
              <a:rPr lang="fr-FR" i="1" dirty="0" err="1"/>
              <a:t>SceneBuilder</a:t>
            </a:r>
            <a:r>
              <a:rPr lang="fr-FR" i="1" dirty="0"/>
              <a:t> </a:t>
            </a:r>
            <a:r>
              <a:rPr lang="fr-FR" dirty="0" smtClean="0"/>
              <a:t>est </a:t>
            </a:r>
            <a:r>
              <a:rPr lang="fr-FR" dirty="0"/>
              <a:t>une application qui doit être installée et, pour une </a:t>
            </a:r>
            <a:r>
              <a:rPr lang="fr-FR" dirty="0" smtClean="0"/>
              <a:t>utilisation </a:t>
            </a:r>
            <a:r>
              <a:rPr lang="fr-FR" dirty="0"/>
              <a:t>avec </a:t>
            </a:r>
            <a:r>
              <a:rPr lang="fr-FR" i="1" dirty="0" smtClean="0"/>
              <a:t>Eclipse</a:t>
            </a:r>
            <a:r>
              <a:rPr lang="fr-FR" dirty="0" smtClean="0"/>
              <a:t>, </a:t>
            </a:r>
            <a:r>
              <a:rPr lang="fr-FR" dirty="0"/>
              <a:t>le plugin </a:t>
            </a:r>
            <a:r>
              <a:rPr lang="fr-FR" i="1" dirty="0" smtClean="0"/>
              <a:t>e(fx)</a:t>
            </a:r>
            <a:r>
              <a:rPr lang="fr-FR" i="1" dirty="0" err="1" smtClean="0"/>
              <a:t>clipe</a:t>
            </a:r>
            <a:r>
              <a:rPr lang="fr-FR" i="1" dirty="0" smtClean="0"/>
              <a:t> </a:t>
            </a:r>
            <a:r>
              <a:rPr lang="fr-FR" dirty="0" smtClean="0"/>
              <a:t>est </a:t>
            </a:r>
            <a:r>
              <a:rPr lang="fr-FR" dirty="0"/>
              <a:t>recommandé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3466271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Fichiers FXML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Au centre de l'approche déclarative, se trouve les </a:t>
            </a:r>
            <a:r>
              <a:rPr lang="fr-FR" b="1" dirty="0" smtClean="0"/>
              <a:t>fichiers </a:t>
            </a:r>
            <a:r>
              <a:rPr lang="fr-FR" b="1" dirty="0"/>
              <a:t>FXML </a:t>
            </a:r>
            <a:endParaRPr lang="fr-FR" b="1" dirty="0" smtClean="0"/>
          </a:p>
          <a:p>
            <a:r>
              <a:rPr lang="fr-FR" dirty="0"/>
              <a:t>Un fichier FXML est un fichier au format XML dont la syntaxe est </a:t>
            </a:r>
            <a:r>
              <a:rPr lang="fr-FR" dirty="0" smtClean="0"/>
              <a:t>conçue </a:t>
            </a:r>
            <a:r>
              <a:rPr lang="fr-FR" dirty="0"/>
              <a:t>pour décrire l'interface (la vue) avec ses composants, </a:t>
            </a:r>
            <a:r>
              <a:rPr lang="fr-FR" dirty="0" smtClean="0"/>
              <a:t>ses conteneurs</a:t>
            </a:r>
            <a:r>
              <a:rPr lang="fr-FR" dirty="0"/>
              <a:t>, sa disposition, … </a:t>
            </a:r>
            <a:endParaRPr lang="fr-FR" dirty="0" smtClean="0"/>
          </a:p>
          <a:p>
            <a:pPr lvl="1"/>
            <a:r>
              <a:rPr lang="fr-FR" dirty="0"/>
              <a:t>Le fichier FXML décrit le </a:t>
            </a:r>
            <a:r>
              <a:rPr lang="fr-FR" i="1" dirty="0" smtClean="0"/>
              <a:t>"</a:t>
            </a:r>
            <a:r>
              <a:rPr lang="fr-FR" i="1" dirty="0"/>
              <a:t>quoi" </a:t>
            </a:r>
            <a:r>
              <a:rPr lang="fr-FR" dirty="0" smtClean="0"/>
              <a:t>mais </a:t>
            </a:r>
            <a:r>
              <a:rPr lang="fr-FR" dirty="0"/>
              <a:t>pas le </a:t>
            </a:r>
            <a:r>
              <a:rPr lang="fr-FR" i="1" dirty="0" smtClean="0"/>
              <a:t>"</a:t>
            </a:r>
            <a:r>
              <a:rPr lang="fr-FR" i="1" dirty="0"/>
              <a:t>comment" </a:t>
            </a:r>
            <a:endParaRPr lang="fr-FR" i="1" dirty="0" smtClean="0"/>
          </a:p>
          <a:p>
            <a:r>
              <a:rPr lang="fr-FR" dirty="0"/>
              <a:t>A l'exécution, le fichier FXML sera chargé par l'application </a:t>
            </a:r>
            <a:r>
              <a:rPr lang="fr-FR" dirty="0" smtClean="0"/>
              <a:t>(classe </a:t>
            </a:r>
            <a:r>
              <a:rPr lang="fr-FR" dirty="0" err="1" smtClean="0"/>
              <a:t>FXMLLoader</a:t>
            </a:r>
            <a:r>
              <a:rPr lang="fr-FR" dirty="0" smtClean="0"/>
              <a:t>) </a:t>
            </a:r>
            <a:r>
              <a:rPr lang="fr-FR" dirty="0"/>
              <a:t>et un </a:t>
            </a:r>
            <a:r>
              <a:rPr lang="fr-FR" dirty="0" smtClean="0"/>
              <a:t>objet </a:t>
            </a:r>
            <a:r>
              <a:rPr lang="fr-FR" i="1" dirty="0" smtClean="0"/>
              <a:t>Java </a:t>
            </a:r>
            <a:r>
              <a:rPr lang="fr-FR" dirty="0" smtClean="0"/>
              <a:t>sera </a:t>
            </a:r>
            <a:r>
              <a:rPr lang="fr-FR" dirty="0"/>
              <a:t>créé </a:t>
            </a:r>
            <a:r>
              <a:rPr lang="fr-FR" dirty="0" smtClean="0"/>
              <a:t>(généralement </a:t>
            </a:r>
            <a:r>
              <a:rPr lang="fr-FR" dirty="0"/>
              <a:t>la racine est un </a:t>
            </a:r>
            <a:r>
              <a:rPr lang="fr-FR" dirty="0" smtClean="0"/>
              <a:t>conteneur) </a:t>
            </a:r>
            <a:r>
              <a:rPr lang="fr-FR" dirty="0"/>
              <a:t>avec les éléments que le fichier décrit </a:t>
            </a:r>
            <a:r>
              <a:rPr lang="fr-FR" dirty="0" smtClean="0"/>
              <a:t>(les composants</a:t>
            </a:r>
            <a:r>
              <a:rPr lang="fr-FR" dirty="0"/>
              <a:t>, </a:t>
            </a:r>
            <a:r>
              <a:rPr lang="fr-FR" dirty="0" smtClean="0"/>
              <a:t>conteneurs</a:t>
            </a:r>
            <a:r>
              <a:rPr lang="fr-FR" dirty="0"/>
              <a:t>, graphiques, </a:t>
            </a:r>
            <a:r>
              <a:rPr lang="fr-FR" dirty="0" smtClean="0"/>
              <a:t>…). </a:t>
            </a:r>
          </a:p>
          <a:p>
            <a:pPr lvl="1"/>
            <a:r>
              <a:rPr lang="fr-FR" dirty="0"/>
              <a:t>Un fichier FXML constitue une forme particulière de sérialisation </a:t>
            </a:r>
            <a:r>
              <a:rPr lang="fr-FR" dirty="0" smtClean="0"/>
              <a:t>d'objets</a:t>
            </a:r>
            <a:r>
              <a:rPr lang="fr-FR" dirty="0"/>
              <a:t>, utilisée spécifiquement pour décrire les interfaces </a:t>
            </a:r>
            <a:endParaRPr lang="fr-FR" dirty="0" smtClean="0"/>
          </a:p>
          <a:p>
            <a:r>
              <a:rPr lang="fr-FR" dirty="0"/>
              <a:t>Il est possible de créer les fichiers FXML avec un éditeur de texte </a:t>
            </a:r>
            <a:r>
              <a:rPr lang="fr-FR" dirty="0" smtClean="0"/>
              <a:t>mais</a:t>
            </a:r>
            <a:r>
              <a:rPr lang="fr-FR" dirty="0"/>
              <a:t>, plus généralement, on </a:t>
            </a:r>
            <a:r>
              <a:rPr lang="fr-FR" dirty="0" smtClean="0"/>
              <a:t>utilise </a:t>
            </a:r>
            <a:r>
              <a:rPr lang="fr-FR" dirty="0"/>
              <a:t>un outil graphique </a:t>
            </a:r>
            <a:r>
              <a:rPr lang="fr-FR" i="1" dirty="0" smtClean="0"/>
              <a:t>(</a:t>
            </a:r>
            <a:r>
              <a:rPr lang="fr-FR" i="1" dirty="0" err="1" smtClean="0"/>
              <a:t>SceneBuilder</a:t>
            </a:r>
            <a:r>
              <a:rPr lang="fr-FR" i="1" dirty="0" smtClean="0"/>
              <a:t>) </a:t>
            </a:r>
            <a:r>
              <a:rPr lang="fr-FR" dirty="0" smtClean="0"/>
              <a:t>qui </a:t>
            </a:r>
            <a:r>
              <a:rPr lang="fr-FR" dirty="0"/>
              <a:t>permet de concevoir l'interface de manière conviviale et de </a:t>
            </a:r>
            <a:r>
              <a:rPr lang="fr-FR" dirty="0" smtClean="0"/>
              <a:t>générer </a:t>
            </a:r>
            <a:r>
              <a:rPr lang="fr-FR" dirty="0"/>
              <a:t>automatiquement le fichier FXML correspondant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335689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Fichiers FXML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Les objets créés par le chargement de fichiers FXML peuvent être </a:t>
            </a:r>
            <a:r>
              <a:rPr lang="fr-FR" dirty="0" smtClean="0"/>
              <a:t>assignés </a:t>
            </a:r>
            <a:r>
              <a:rPr lang="fr-FR" dirty="0"/>
              <a:t>à la </a:t>
            </a:r>
            <a:r>
              <a:rPr lang="fr-FR" b="1" dirty="0" smtClean="0"/>
              <a:t>racine </a:t>
            </a:r>
            <a:r>
              <a:rPr lang="fr-FR" b="1" dirty="0"/>
              <a:t>d'un graphe de scène </a:t>
            </a:r>
            <a:r>
              <a:rPr lang="fr-FR" b="1" dirty="0" smtClean="0"/>
              <a:t>ou </a:t>
            </a:r>
            <a:r>
              <a:rPr lang="fr-FR" dirty="0" smtClean="0"/>
              <a:t>représenter </a:t>
            </a:r>
            <a:r>
              <a:rPr lang="fr-FR" b="1" dirty="0" smtClean="0"/>
              <a:t>un </a:t>
            </a:r>
            <a:r>
              <a:rPr lang="fr-FR" b="1" dirty="0"/>
              <a:t>des </a:t>
            </a:r>
            <a:r>
              <a:rPr lang="fr-FR" b="1" dirty="0" err="1" smtClean="0"/>
              <a:t>noeuds</a:t>
            </a:r>
            <a:r>
              <a:rPr lang="fr-FR" b="1" dirty="0" smtClean="0"/>
              <a:t> </a:t>
            </a:r>
            <a:r>
              <a:rPr lang="fr-FR" dirty="0" smtClean="0"/>
              <a:t>dans </a:t>
            </a:r>
            <a:r>
              <a:rPr lang="fr-FR" dirty="0"/>
              <a:t>un graphe de scène créé de manière procédurale </a:t>
            </a:r>
            <a:endParaRPr lang="fr-FR" dirty="0" smtClean="0"/>
          </a:p>
          <a:p>
            <a:r>
              <a:rPr lang="fr-FR" dirty="0"/>
              <a:t>Une fois chargés, les </a:t>
            </a:r>
            <a:r>
              <a:rPr lang="fr-FR" dirty="0" err="1"/>
              <a:t>noeuds</a:t>
            </a:r>
            <a:r>
              <a:rPr lang="fr-FR" dirty="0"/>
              <a:t> issus de fichiers FXML sont totalement </a:t>
            </a:r>
            <a:r>
              <a:rPr lang="fr-FR" dirty="0" smtClean="0"/>
              <a:t>équivalents </a:t>
            </a:r>
            <a:r>
              <a:rPr lang="fr-FR" dirty="0"/>
              <a:t>à ceux créés de manière procédurale. Les mêmes </a:t>
            </a:r>
            <a:r>
              <a:rPr lang="fr-FR" dirty="0" smtClean="0"/>
              <a:t>opérations </a:t>
            </a:r>
            <a:r>
              <a:rPr lang="fr-FR" dirty="0"/>
              <a:t>et manipulations peuvent leur être appliquées. </a:t>
            </a:r>
            <a:endParaRPr lang="fr-FR" dirty="0" smtClean="0"/>
          </a:p>
          <a:p>
            <a:r>
              <a:rPr lang="fr-FR" dirty="0"/>
              <a:t>Le langage FXML n'est pas associé à un schéma XML mais la </a:t>
            </a:r>
            <a:r>
              <a:rPr lang="fr-FR" dirty="0" smtClean="0"/>
              <a:t>structure </a:t>
            </a:r>
            <a:r>
              <a:rPr lang="fr-FR" dirty="0"/>
              <a:t>de sa syntaxe correspond à celle des API </a:t>
            </a:r>
            <a:r>
              <a:rPr lang="fr-FR" i="1" dirty="0" err="1" smtClean="0"/>
              <a:t>JavaFX</a:t>
            </a:r>
            <a:r>
              <a:rPr lang="fr-FR" i="1" dirty="0" smtClean="0"/>
              <a:t> </a:t>
            </a:r>
            <a:r>
              <a:rPr lang="fr-FR" dirty="0" smtClean="0"/>
              <a:t>: </a:t>
            </a:r>
          </a:p>
          <a:p>
            <a:pPr lvl="1"/>
            <a:r>
              <a:rPr lang="fr-FR" dirty="0"/>
              <a:t>Les </a:t>
            </a:r>
            <a:r>
              <a:rPr lang="fr-FR" dirty="0" smtClean="0"/>
              <a:t>classes </a:t>
            </a:r>
            <a:r>
              <a:rPr lang="fr-FR" i="1" dirty="0" err="1" smtClean="0"/>
              <a:t>JavaFX</a:t>
            </a:r>
            <a:r>
              <a:rPr lang="fr-FR" i="1" dirty="0" smtClean="0"/>
              <a:t> </a:t>
            </a:r>
            <a:r>
              <a:rPr lang="fr-FR" dirty="0" smtClean="0"/>
              <a:t>(conteneurs</a:t>
            </a:r>
            <a:r>
              <a:rPr lang="fr-FR" dirty="0"/>
              <a:t>, </a:t>
            </a:r>
            <a:r>
              <a:rPr lang="fr-FR" dirty="0" smtClean="0"/>
              <a:t>composants) </a:t>
            </a:r>
            <a:r>
              <a:rPr lang="fr-FR" dirty="0"/>
              <a:t>peuvent être utilisées </a:t>
            </a:r>
            <a:r>
              <a:rPr lang="fr-FR" dirty="0" smtClean="0"/>
              <a:t>comme éléments dans </a:t>
            </a:r>
            <a:r>
              <a:rPr lang="fr-FR" dirty="0"/>
              <a:t>la syntaxe </a:t>
            </a:r>
            <a:r>
              <a:rPr lang="fr-FR" dirty="0" smtClean="0"/>
              <a:t>XML</a:t>
            </a:r>
          </a:p>
          <a:p>
            <a:pPr lvl="1"/>
            <a:r>
              <a:rPr lang="fr-FR" dirty="0"/>
              <a:t>Les </a:t>
            </a:r>
            <a:r>
              <a:rPr lang="fr-FR" dirty="0" smtClean="0"/>
              <a:t>propriétés des </a:t>
            </a:r>
            <a:r>
              <a:rPr lang="fr-FR" dirty="0"/>
              <a:t>composants correspondent à leurs </a:t>
            </a:r>
            <a:r>
              <a:rPr lang="fr-FR" dirty="0" smtClean="0"/>
              <a:t>attributs  </a:t>
            </a:r>
          </a:p>
          <a:p>
            <a:r>
              <a:rPr lang="fr-FR" dirty="0"/>
              <a:t>Même si certaines possibilités existent </a:t>
            </a:r>
            <a:r>
              <a:rPr lang="fr-FR" dirty="0" smtClean="0"/>
              <a:t>(en </a:t>
            </a:r>
            <a:r>
              <a:rPr lang="fr-FR" dirty="0"/>
              <a:t>lien notamment avec du </a:t>
            </a:r>
            <a:r>
              <a:rPr lang="fr-FR" dirty="0" smtClean="0"/>
              <a:t>code </a:t>
            </a:r>
            <a:r>
              <a:rPr lang="fr-FR" i="1" dirty="0" smtClean="0"/>
              <a:t>JavaScript</a:t>
            </a:r>
            <a:r>
              <a:rPr lang="fr-FR" dirty="0" smtClean="0"/>
              <a:t>) </a:t>
            </a:r>
            <a:r>
              <a:rPr lang="fr-FR" dirty="0"/>
              <a:t>on conseille généralement d'utiliser les </a:t>
            </a:r>
            <a:r>
              <a:rPr lang="fr-FR" dirty="0" smtClean="0"/>
              <a:t>fichiers </a:t>
            </a:r>
            <a:r>
              <a:rPr lang="fr-FR" dirty="0"/>
              <a:t>FXML </a:t>
            </a:r>
            <a:r>
              <a:rPr lang="fr-FR" dirty="0" smtClean="0"/>
              <a:t>exclusivement </a:t>
            </a:r>
            <a:r>
              <a:rPr lang="fr-FR" dirty="0"/>
              <a:t>pour décrire les interfaces, et d'effectuer tous les </a:t>
            </a:r>
            <a:r>
              <a:rPr lang="fr-FR" dirty="0" smtClean="0"/>
              <a:t>traitements (activité </a:t>
            </a:r>
            <a:r>
              <a:rPr lang="fr-FR" dirty="0"/>
              <a:t>des </a:t>
            </a:r>
            <a:r>
              <a:rPr lang="fr-FR" dirty="0" smtClean="0"/>
              <a:t>contrôleurs) </a:t>
            </a:r>
            <a:r>
              <a:rPr lang="fr-FR" dirty="0"/>
              <a:t>dans le code </a:t>
            </a:r>
            <a:r>
              <a:rPr lang="fr-FR" i="1" dirty="0" smtClean="0"/>
              <a:t>Java</a:t>
            </a:r>
            <a:r>
              <a:rPr lang="fr-FR" dirty="0" smtClean="0"/>
              <a:t>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5817025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ScneBuilder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L'outil graphique </a:t>
            </a:r>
            <a:r>
              <a:rPr lang="fr-FR" b="1" i="1" dirty="0" err="1" smtClean="0"/>
              <a:t>SceneBuilder</a:t>
            </a:r>
            <a:r>
              <a:rPr lang="fr-FR" b="1" i="1" dirty="0" smtClean="0"/>
              <a:t> </a:t>
            </a:r>
            <a:r>
              <a:rPr lang="fr-FR" dirty="0" smtClean="0"/>
              <a:t>permet </a:t>
            </a:r>
            <a:r>
              <a:rPr lang="fr-FR" dirty="0"/>
              <a:t>de concevoir l'interface de </a:t>
            </a:r>
            <a:r>
              <a:rPr lang="fr-FR" dirty="0" smtClean="0"/>
              <a:t>manière </a:t>
            </a:r>
            <a:r>
              <a:rPr lang="fr-FR" dirty="0"/>
              <a:t>interactive </a:t>
            </a:r>
            <a:r>
              <a:rPr lang="fr-FR" i="1" dirty="0" smtClean="0"/>
              <a:t>(WYSIWYG) </a:t>
            </a:r>
            <a:r>
              <a:rPr lang="fr-FR" dirty="0" smtClean="0"/>
              <a:t>en </a:t>
            </a:r>
            <a:r>
              <a:rPr lang="fr-FR" dirty="0"/>
              <a:t>assemblant les conteneurs et les </a:t>
            </a:r>
            <a:r>
              <a:rPr lang="fr-FR" dirty="0" smtClean="0"/>
              <a:t>composants </a:t>
            </a:r>
            <a:r>
              <a:rPr lang="fr-FR" dirty="0"/>
              <a:t>et en définissant leurs propriétés </a:t>
            </a:r>
            <a:endParaRPr lang="fr-FR" dirty="0" smtClean="0"/>
          </a:p>
          <a:p>
            <a:r>
              <a:rPr lang="fr-FR" dirty="0"/>
              <a:t>Le mode de fonctionnement de cet utilitaire est assez classique avec </a:t>
            </a:r>
            <a:r>
              <a:rPr lang="fr-FR" dirty="0" smtClean="0"/>
              <a:t>une </a:t>
            </a:r>
            <a:r>
              <a:rPr lang="fr-FR" dirty="0"/>
              <a:t>zone d'édition centrale, entourée d'un certain nombre </a:t>
            </a:r>
            <a:r>
              <a:rPr lang="fr-FR" dirty="0" smtClean="0"/>
              <a:t>d'outils </a:t>
            </a:r>
            <a:r>
              <a:rPr lang="fr-FR" dirty="0"/>
              <a:t>: </a:t>
            </a:r>
            <a:r>
              <a:rPr lang="fr-FR" dirty="0" smtClean="0"/>
              <a:t>palettes </a:t>
            </a:r>
            <a:r>
              <a:rPr lang="fr-FR" dirty="0"/>
              <a:t>de conteneurs, de composants, de menus, de graphiques, </a:t>
            </a:r>
            <a:r>
              <a:rPr lang="fr-FR" dirty="0" smtClean="0"/>
              <a:t>vue </a:t>
            </a:r>
            <a:r>
              <a:rPr lang="fr-FR" dirty="0"/>
              <a:t>de la structure hiérarchique de l'interface, inspecteurs de </a:t>
            </a:r>
            <a:r>
              <a:rPr lang="fr-FR" dirty="0" smtClean="0"/>
              <a:t>propriétés</a:t>
            </a:r>
            <a:r>
              <a:rPr lang="fr-FR" dirty="0"/>
              <a:t>, de </a:t>
            </a:r>
            <a:r>
              <a:rPr lang="fr-FR" i="1" dirty="0" err="1" smtClean="0"/>
              <a:t>layout</a:t>
            </a:r>
            <a:r>
              <a:rPr lang="fr-FR" dirty="0" smtClean="0"/>
              <a:t>, </a:t>
            </a:r>
            <a:r>
              <a:rPr lang="fr-FR" dirty="0" err="1"/>
              <a:t>etc</a:t>
            </a:r>
            <a:r>
              <a:rPr lang="fr-FR" dirty="0"/>
              <a:t> </a:t>
            </a:r>
            <a:endParaRPr lang="fr-FR" dirty="0" smtClean="0"/>
          </a:p>
          <a:p>
            <a:r>
              <a:rPr lang="fr-FR" dirty="0"/>
              <a:t>L'utilisation de cet outil n'est pas décrit en détail dans ce support de </a:t>
            </a:r>
            <a:r>
              <a:rPr lang="fr-FR" dirty="0" smtClean="0"/>
              <a:t>cours</a:t>
            </a:r>
            <a:r>
              <a:rPr lang="fr-FR" dirty="0"/>
              <a:t>, il faut se référer à la documentation disponible. Son utilisation </a:t>
            </a:r>
            <a:r>
              <a:rPr lang="fr-FR" dirty="0" smtClean="0"/>
              <a:t>est </a:t>
            </a:r>
            <a:r>
              <a:rPr lang="fr-FR" dirty="0"/>
              <a:t>cependant assez intuitive, pour autant que les éléments affichés </a:t>
            </a:r>
            <a:r>
              <a:rPr lang="fr-FR" dirty="0" smtClean="0"/>
              <a:t>soient </a:t>
            </a:r>
            <a:r>
              <a:rPr lang="fr-FR" dirty="0"/>
              <a:t>connus (conteneurs, composants avec leurs propriétés </a:t>
            </a:r>
            <a:r>
              <a:rPr lang="fr-FR" dirty="0" smtClean="0"/>
              <a:t>principales </a:t>
            </a:r>
            <a:r>
              <a:rPr lang="fr-FR" dirty="0"/>
              <a:t>notamment). </a:t>
            </a:r>
            <a:endParaRPr lang="fr-FR" dirty="0" smtClean="0"/>
          </a:p>
          <a:p>
            <a:pPr lvl="1"/>
            <a:r>
              <a:rPr lang="fr-FR" dirty="0"/>
              <a:t>Malgré l'outil graphique, on n'échappe donc pas à une compréhension </a:t>
            </a:r>
            <a:r>
              <a:rPr lang="fr-FR" dirty="0" smtClean="0"/>
              <a:t>minimale </a:t>
            </a:r>
            <a:r>
              <a:rPr lang="fr-FR" dirty="0"/>
              <a:t>des API (composants, conteneurs, propriétés, …).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708366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ScneBuilder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Aperçu de l'écran principal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248" y="2588095"/>
            <a:ext cx="6424090" cy="366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22650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Say Hello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Un exemple d'application très simple : </a:t>
            </a:r>
            <a:endParaRPr lang="fr-FR" dirty="0" smtClean="0"/>
          </a:p>
          <a:p>
            <a:pPr lvl="1"/>
            <a:r>
              <a:rPr lang="fr-FR" dirty="0"/>
              <a:t>Un conteneur </a:t>
            </a:r>
            <a:r>
              <a:rPr lang="fr-FR" dirty="0" err="1" smtClean="0"/>
              <a:t>BorderPane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Deux </a:t>
            </a:r>
            <a:r>
              <a:rPr lang="fr-FR" dirty="0"/>
              <a:t>composants : </a:t>
            </a:r>
            <a:r>
              <a:rPr lang="fr-FR" dirty="0" smtClean="0"/>
              <a:t>Label et </a:t>
            </a:r>
            <a:r>
              <a:rPr lang="fr-FR" dirty="0" err="1" smtClean="0"/>
              <a:t>Button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Quelques </a:t>
            </a:r>
            <a:r>
              <a:rPr lang="fr-FR" dirty="0"/>
              <a:t>adaptations de propriétés (taille, couleur, marge, …) </a:t>
            </a:r>
            <a:endParaRPr lang="fr-FR" dirty="0" smtClean="0"/>
          </a:p>
          <a:p>
            <a:r>
              <a:rPr lang="fr-FR" dirty="0"/>
              <a:t>Graphe de scène et apparence finale de l'application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230" y="4278141"/>
            <a:ext cx="5045290" cy="206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68981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Say Hello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Variante procédurale avec les API </a:t>
            </a:r>
            <a:r>
              <a:rPr lang="fr-FR" i="1" dirty="0" err="1" smtClean="0"/>
              <a:t>JavaFX</a:t>
            </a:r>
            <a:r>
              <a:rPr lang="fr-FR" i="1" dirty="0" smtClean="0"/>
              <a:t> </a:t>
            </a:r>
            <a:r>
              <a:rPr lang="fr-FR" dirty="0" smtClean="0"/>
              <a:t>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766" y="2624781"/>
            <a:ext cx="6813021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12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génériques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Le symbole </a:t>
            </a:r>
            <a:r>
              <a:rPr lang="fr-FR" dirty="0" smtClean="0"/>
              <a:t>'</a:t>
            </a:r>
            <a:r>
              <a:rPr lang="fr-FR" b="1" dirty="0" smtClean="0"/>
              <a:t>?</a:t>
            </a:r>
            <a:r>
              <a:rPr lang="fr-FR" dirty="0" smtClean="0"/>
              <a:t>' peut </a:t>
            </a:r>
            <a:r>
              <a:rPr lang="fr-FR" dirty="0"/>
              <a:t>être utilisé comme caractère </a:t>
            </a:r>
            <a:r>
              <a:rPr lang="fr-FR" i="1" dirty="0" smtClean="0"/>
              <a:t>joker (</a:t>
            </a:r>
            <a:r>
              <a:rPr lang="fr-FR" i="1" dirty="0" err="1" smtClean="0"/>
              <a:t>wildcard</a:t>
            </a:r>
            <a:r>
              <a:rPr lang="fr-FR" i="1" dirty="0" smtClean="0"/>
              <a:t>) </a:t>
            </a:r>
            <a:r>
              <a:rPr lang="fr-FR" dirty="0" smtClean="0"/>
              <a:t>dans </a:t>
            </a:r>
            <a:r>
              <a:rPr lang="fr-FR" dirty="0"/>
              <a:t>différentes situations en lien avec les classes et interfaces </a:t>
            </a:r>
            <a:r>
              <a:rPr lang="fr-FR" dirty="0" smtClean="0"/>
              <a:t>génériques </a:t>
            </a:r>
            <a:r>
              <a:rPr lang="fr-FR" dirty="0"/>
              <a:t>: type d'un paramètre, d'un champ, d'une variable </a:t>
            </a:r>
            <a:r>
              <a:rPr lang="fr-FR" dirty="0" smtClean="0"/>
              <a:t>locale</a:t>
            </a:r>
            <a:r>
              <a:rPr lang="fr-FR" dirty="0"/>
              <a:t>, </a:t>
            </a:r>
            <a:r>
              <a:rPr lang="fr-FR" dirty="0" smtClean="0"/>
              <a:t>etc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/>
              <a:t>Il représente un type (inconnu) quelconque. </a:t>
            </a:r>
            <a:endParaRPr lang="fr-FR" dirty="0" smtClean="0"/>
          </a:p>
          <a:p>
            <a:r>
              <a:rPr lang="fr-FR" dirty="0"/>
              <a:t>Par exemple </a:t>
            </a:r>
            <a:r>
              <a:rPr lang="fr-FR" dirty="0" smtClean="0"/>
              <a:t>: 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/>
              <a:t>Dans cet exemple, seules les méthodes de l'interface </a:t>
            </a:r>
            <a:r>
              <a:rPr lang="fr-FR" dirty="0" smtClean="0"/>
              <a:t>List ou </a:t>
            </a:r>
            <a:r>
              <a:rPr lang="fr-FR" dirty="0"/>
              <a:t>de </a:t>
            </a:r>
            <a:r>
              <a:rPr lang="fr-FR" dirty="0" smtClean="0"/>
              <a:t>Object (</a:t>
            </a:r>
            <a:r>
              <a:rPr lang="fr-FR" dirty="0"/>
              <a:t>sur les éléments de la liste) peuvent être utilisées.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548" y="3647046"/>
            <a:ext cx="6653084" cy="161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27437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Say Hello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même application a été créée de manière déclarative et la vue est </a:t>
            </a:r>
            <a:r>
              <a:rPr lang="fr-FR" dirty="0" smtClean="0"/>
              <a:t>donc </a:t>
            </a:r>
            <a:r>
              <a:rPr lang="fr-FR" dirty="0"/>
              <a:t>décrite dans un fichier FXML qui a été créé avec </a:t>
            </a:r>
            <a:r>
              <a:rPr lang="fr-FR" i="1" dirty="0" err="1" smtClean="0"/>
              <a:t>SceneBuilder</a:t>
            </a:r>
            <a:r>
              <a:rPr lang="fr-FR" dirty="0" smtClean="0"/>
              <a:t>. </a:t>
            </a:r>
          </a:p>
          <a:p>
            <a:r>
              <a:rPr lang="fr-FR" dirty="0"/>
              <a:t>Le fichier XML comporte tout d'abord une partie déclarative </a:t>
            </a:r>
            <a:r>
              <a:rPr lang="fr-FR" dirty="0" smtClean="0"/>
              <a:t>(en-tête et </a:t>
            </a:r>
            <a:r>
              <a:rPr lang="fr-FR" dirty="0"/>
              <a:t>importations nécessaires à la création dynamique de l'objet </a:t>
            </a:r>
            <a:r>
              <a:rPr lang="fr-FR" i="1" dirty="0" smtClean="0"/>
              <a:t>Java</a:t>
            </a:r>
            <a:r>
              <a:rPr lang="fr-FR" dirty="0" smtClean="0"/>
              <a:t>). </a:t>
            </a:r>
          </a:p>
          <a:p>
            <a:r>
              <a:rPr lang="fr-FR" dirty="0"/>
              <a:t>Ensuite on trouve la description de la structure de l'interface </a:t>
            </a:r>
            <a:r>
              <a:rPr lang="fr-FR" dirty="0" smtClean="0"/>
              <a:t>(graphe de </a:t>
            </a:r>
            <a:r>
              <a:rPr lang="fr-FR" dirty="0"/>
              <a:t>scène avec conteneurs, composants et </a:t>
            </a:r>
            <a:r>
              <a:rPr lang="fr-FR" dirty="0" smtClean="0"/>
              <a:t>propriétés).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223" y="4871393"/>
            <a:ext cx="4892498" cy="1677687"/>
          </a:xfrm>
          <a:prstGeom prst="rect">
            <a:avLst/>
          </a:prstGeom>
        </p:spPr>
      </p:pic>
      <p:sp>
        <p:nvSpPr>
          <p:cNvPr id="6" name="Flèche vers le bas 5"/>
          <p:cNvSpPr/>
          <p:nvPr/>
        </p:nvSpPr>
        <p:spPr>
          <a:xfrm>
            <a:off x="5857103" y="6376086"/>
            <a:ext cx="195861" cy="3954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0273981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Say Hello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Partie principale du fichier FXML créé avec </a:t>
            </a:r>
            <a:r>
              <a:rPr lang="fr-FR" i="1" dirty="0" err="1" smtClean="0"/>
              <a:t>SceneBuilder</a:t>
            </a:r>
            <a:r>
              <a:rPr lang="fr-FR" i="1" dirty="0" smtClean="0"/>
              <a:t>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053" y="2783745"/>
            <a:ext cx="6809960" cy="3790049"/>
          </a:xfrm>
          <a:prstGeom prst="rect">
            <a:avLst/>
          </a:prstGeom>
        </p:spPr>
      </p:pic>
      <p:sp>
        <p:nvSpPr>
          <p:cNvPr id="6" name="Flèche vers le bas 5"/>
          <p:cNvSpPr/>
          <p:nvPr/>
        </p:nvSpPr>
        <p:spPr>
          <a:xfrm>
            <a:off x="7059827" y="2584075"/>
            <a:ext cx="195861" cy="3954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1991359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Say Hello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méthode </a:t>
            </a:r>
            <a:r>
              <a:rPr lang="fr-FR" dirty="0" err="1" smtClean="0"/>
              <a:t>start</a:t>
            </a:r>
            <a:r>
              <a:rPr lang="fr-FR" dirty="0" smtClean="0"/>
              <a:t>() de </a:t>
            </a:r>
            <a:r>
              <a:rPr lang="fr-FR" dirty="0"/>
              <a:t>la classe principale peut charger le fichier </a:t>
            </a:r>
            <a:r>
              <a:rPr lang="fr-FR" dirty="0" smtClean="0"/>
              <a:t>FXML </a:t>
            </a:r>
            <a:r>
              <a:rPr lang="fr-FR" dirty="0"/>
              <a:t>en invoquant la méthode statique </a:t>
            </a:r>
            <a:r>
              <a:rPr lang="fr-FR" dirty="0" err="1" smtClean="0"/>
              <a:t>FXMLLoader.load</a:t>
            </a:r>
            <a:r>
              <a:rPr lang="fr-FR" dirty="0" smtClean="0"/>
              <a:t>(</a:t>
            </a:r>
            <a:r>
              <a:rPr lang="fr-FR" i="1" dirty="0" smtClean="0"/>
              <a:t>url</a:t>
            </a:r>
            <a:r>
              <a:rPr lang="fr-FR" dirty="0" smtClean="0"/>
              <a:t>) qui prend </a:t>
            </a:r>
            <a:r>
              <a:rPr lang="fr-FR" dirty="0"/>
              <a:t>en paramètre </a:t>
            </a:r>
            <a:r>
              <a:rPr lang="fr-FR" dirty="0" smtClean="0"/>
              <a:t>l'URL de </a:t>
            </a:r>
            <a:r>
              <a:rPr lang="fr-FR" dirty="0"/>
              <a:t>la ressource à charger. </a:t>
            </a:r>
            <a:endParaRPr lang="fr-FR" dirty="0" smtClean="0"/>
          </a:p>
          <a:p>
            <a:r>
              <a:rPr lang="fr-FR" dirty="0"/>
              <a:t>La méthode </a:t>
            </a:r>
            <a:r>
              <a:rPr lang="fr-FR" dirty="0" err="1" smtClean="0"/>
              <a:t>getResource</a:t>
            </a:r>
            <a:r>
              <a:rPr lang="fr-FR" dirty="0" smtClean="0"/>
              <a:t>(</a:t>
            </a:r>
            <a:r>
              <a:rPr lang="fr-FR" i="1" dirty="0" err="1" smtClean="0"/>
              <a:t>name</a:t>
            </a:r>
            <a:r>
              <a:rPr lang="fr-FR" dirty="0" smtClean="0"/>
              <a:t>) de </a:t>
            </a:r>
            <a:r>
              <a:rPr lang="fr-FR" dirty="0"/>
              <a:t>la classe </a:t>
            </a:r>
            <a:r>
              <a:rPr lang="fr-FR" dirty="0" smtClean="0"/>
              <a:t>Class permet </a:t>
            </a:r>
            <a:r>
              <a:rPr lang="fr-FR" dirty="0"/>
              <a:t>de </a:t>
            </a:r>
            <a:r>
              <a:rPr lang="fr-FR" dirty="0" smtClean="0"/>
              <a:t>trouver (par </a:t>
            </a:r>
            <a:r>
              <a:rPr lang="fr-FR" dirty="0"/>
              <a:t>le </a:t>
            </a:r>
            <a:r>
              <a:rPr lang="fr-FR" i="1" dirty="0" err="1" smtClean="0"/>
              <a:t>classloader</a:t>
            </a:r>
            <a:r>
              <a:rPr lang="fr-FR" dirty="0" smtClean="0"/>
              <a:t>) l'URL d'une </a:t>
            </a:r>
            <a:r>
              <a:rPr lang="fr-FR" dirty="0"/>
              <a:t>ressource à partir de son nom. </a:t>
            </a:r>
            <a:endParaRPr lang="fr-FR" dirty="0" smtClean="0"/>
          </a:p>
          <a:p>
            <a:pPr lvl="1"/>
            <a:r>
              <a:rPr lang="fr-FR" dirty="0"/>
              <a:t>Référence relative au package courant par défaut </a:t>
            </a:r>
            <a:r>
              <a:rPr lang="fr-FR" dirty="0" smtClean="0"/>
              <a:t>("</a:t>
            </a:r>
            <a:r>
              <a:rPr lang="fr-FR" dirty="0" err="1" smtClean="0"/>
              <a:t>views</a:t>
            </a:r>
            <a:r>
              <a:rPr lang="fr-FR" dirty="0" smtClean="0"/>
              <a:t>/</a:t>
            </a:r>
            <a:r>
              <a:rPr lang="fr-FR" dirty="0" err="1" smtClean="0"/>
              <a:t>Login.fxml</a:t>
            </a:r>
            <a:r>
              <a:rPr lang="fr-FR" dirty="0" smtClean="0"/>
              <a:t>") </a:t>
            </a:r>
          </a:p>
          <a:p>
            <a:pPr lvl="1"/>
            <a:r>
              <a:rPr lang="fr-FR" dirty="0"/>
              <a:t>Référence absolue si </a:t>
            </a:r>
            <a:r>
              <a:rPr lang="fr-FR" dirty="0" smtClean="0"/>
              <a:t>'</a:t>
            </a:r>
            <a:r>
              <a:rPr lang="fr-FR" b="1" dirty="0" smtClean="0"/>
              <a:t>/</a:t>
            </a:r>
            <a:r>
              <a:rPr lang="fr-FR" dirty="0" smtClean="0"/>
              <a:t>' </a:t>
            </a:r>
            <a:r>
              <a:rPr lang="fr-FR" dirty="0"/>
              <a:t>initial dans le nom </a:t>
            </a:r>
            <a:r>
              <a:rPr lang="fr-FR" dirty="0" smtClean="0"/>
              <a:t>("/</a:t>
            </a:r>
            <a:r>
              <a:rPr lang="fr-FR" dirty="0" err="1" smtClean="0"/>
              <a:t>resources</a:t>
            </a:r>
            <a:r>
              <a:rPr lang="fr-FR" dirty="0" smtClean="0"/>
              <a:t>/log/</a:t>
            </a:r>
            <a:r>
              <a:rPr lang="fr-FR" dirty="0" err="1" smtClean="0"/>
              <a:t>Error.fxml</a:t>
            </a:r>
            <a:r>
              <a:rPr lang="fr-FR" dirty="0" smtClean="0"/>
              <a:t>") (</a:t>
            </a:r>
            <a:r>
              <a:rPr lang="fr-FR" dirty="0"/>
              <a:t>attention: le caractère </a:t>
            </a:r>
            <a:r>
              <a:rPr lang="fr-FR" dirty="0" smtClean="0"/>
              <a:t>'</a:t>
            </a:r>
            <a:r>
              <a:rPr lang="fr-FR" b="1" dirty="0" smtClean="0"/>
              <a:t>/</a:t>
            </a:r>
            <a:r>
              <a:rPr lang="fr-FR" dirty="0" smtClean="0"/>
              <a:t>' </a:t>
            </a:r>
            <a:r>
              <a:rPr lang="fr-FR" dirty="0"/>
              <a:t>est aussi utilisé même s'il s'agit de packages </a:t>
            </a:r>
            <a:r>
              <a:rPr lang="fr-FR" dirty="0" smtClean="0"/>
              <a:t>et sous-packages</a:t>
            </a:r>
            <a:r>
              <a:rPr lang="fr-FR" dirty="0"/>
              <a:t>)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499" y="5173217"/>
            <a:ext cx="5587571" cy="159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4068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Say Hello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Dans la variante déclarative, une classe séparée joue le rôle de </a:t>
            </a:r>
            <a:r>
              <a:rPr lang="fr-FR" dirty="0" smtClean="0"/>
              <a:t>contrôleur </a:t>
            </a:r>
            <a:r>
              <a:rPr lang="fr-FR" dirty="0"/>
              <a:t>pour traiter l'action du clic sur le bouton </a:t>
            </a:r>
            <a:endParaRPr lang="fr-FR" dirty="0" smtClean="0"/>
          </a:p>
          <a:p>
            <a:r>
              <a:rPr lang="fr-FR" dirty="0"/>
              <a:t>Le principe de fonctionnement et le rôle des annotations seront </a:t>
            </a:r>
            <a:r>
              <a:rPr lang="fr-FR" dirty="0" smtClean="0"/>
              <a:t>expliqués </a:t>
            </a:r>
            <a:r>
              <a:rPr lang="fr-FR" dirty="0"/>
              <a:t>dans les pages qui suivent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903" y="3793410"/>
            <a:ext cx="6048504" cy="236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20248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Say Hello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deux variantes de l'application (avec interface créée de manière </a:t>
            </a:r>
            <a:r>
              <a:rPr lang="fr-FR" dirty="0" smtClean="0"/>
              <a:t>procédurale </a:t>
            </a:r>
            <a:r>
              <a:rPr lang="fr-FR" dirty="0"/>
              <a:t>et déclarative) fonctionnent de manière strictement </a:t>
            </a:r>
            <a:r>
              <a:rPr lang="fr-FR" dirty="0" smtClean="0"/>
              <a:t>identique</a:t>
            </a:r>
            <a:r>
              <a:rPr lang="fr-FR" dirty="0"/>
              <a:t>. </a:t>
            </a:r>
            <a:endParaRPr lang="fr-FR" dirty="0" smtClean="0"/>
          </a:p>
          <a:p>
            <a:pPr lvl="1"/>
            <a:r>
              <a:rPr lang="fr-FR" dirty="0"/>
              <a:t>Un clic sur le bouton modifie le texte et la couleur du composant </a:t>
            </a:r>
            <a:r>
              <a:rPr lang="fr-FR" dirty="0" smtClean="0"/>
              <a:t>Label.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600" y="3922885"/>
            <a:ext cx="1996260" cy="211527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568" y="3922885"/>
            <a:ext cx="1990210" cy="211527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257168" y="6263403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Variante procédurale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316668" y="6248399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Variante déclarative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6178635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Interprétation des fichiers FXML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Lors du chargement du fichier FXML, son contenu est interprété et </a:t>
            </a:r>
            <a:r>
              <a:rPr lang="fr-FR" dirty="0" smtClean="0"/>
              <a:t>des </a:t>
            </a:r>
            <a:r>
              <a:rPr lang="fr-FR" dirty="0"/>
              <a:t>objets </a:t>
            </a:r>
            <a:r>
              <a:rPr lang="fr-FR" i="1" dirty="0" smtClean="0"/>
              <a:t>Java </a:t>
            </a:r>
            <a:r>
              <a:rPr lang="fr-FR" dirty="0" smtClean="0"/>
              <a:t>correspondants </a:t>
            </a:r>
            <a:r>
              <a:rPr lang="fr-FR" dirty="0"/>
              <a:t>sont créés. </a:t>
            </a:r>
            <a:endParaRPr lang="fr-FR" dirty="0" smtClean="0"/>
          </a:p>
          <a:p>
            <a:r>
              <a:rPr lang="fr-FR" dirty="0"/>
              <a:t>Par exemple, l'élément </a:t>
            </a:r>
            <a:endParaRPr lang="fr-FR" dirty="0" smtClean="0"/>
          </a:p>
          <a:p>
            <a:endParaRPr lang="fr-FR" dirty="0"/>
          </a:p>
          <a:p>
            <a:r>
              <a:rPr lang="fr-FR" dirty="0"/>
              <a:t>sera interprété comme </a:t>
            </a:r>
            <a:endParaRPr lang="fr-FR" dirty="0" smtClean="0"/>
          </a:p>
          <a:p>
            <a:endParaRPr lang="fr-FR" dirty="0"/>
          </a:p>
          <a:p>
            <a:r>
              <a:rPr lang="fr-FR" dirty="0"/>
              <a:t>Quand un attribut commence par le nom d'une classe suivi d'un </a:t>
            </a:r>
            <a:r>
              <a:rPr lang="fr-FR" dirty="0" smtClean="0"/>
              <a:t>point </a:t>
            </a:r>
            <a:r>
              <a:rPr lang="fr-FR" dirty="0"/>
              <a:t>et d'un identificateur, par exemple </a:t>
            </a:r>
            <a:endParaRPr lang="fr-FR" dirty="0" smtClean="0"/>
          </a:p>
          <a:p>
            <a:endParaRPr lang="fr-FR" dirty="0"/>
          </a:p>
          <a:p>
            <a:r>
              <a:rPr lang="fr-FR" dirty="0"/>
              <a:t>l'attribut sera interprété comme une invocation de méthode statique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140" y="2800042"/>
            <a:ext cx="5737011" cy="26924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240" y="3303746"/>
            <a:ext cx="3832911" cy="88070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984" y="4759411"/>
            <a:ext cx="4506999" cy="22712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657" y="5874570"/>
            <a:ext cx="3386653" cy="68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5636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Interprétation des fichiers FXML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 les propriétés qui ne peuvent pas facilement être représentées </a:t>
            </a:r>
            <a:r>
              <a:rPr lang="fr-FR" dirty="0" smtClean="0"/>
              <a:t>par </a:t>
            </a:r>
            <a:r>
              <a:rPr lang="fr-FR" dirty="0"/>
              <a:t>une chaîne de caractères, un élément est imbriqué </a:t>
            </a:r>
            <a:r>
              <a:rPr lang="fr-FR" dirty="0" smtClean="0"/>
              <a:t>(plutôt </a:t>
            </a:r>
            <a:r>
              <a:rPr lang="fr-FR" dirty="0"/>
              <a:t>que </a:t>
            </a:r>
            <a:r>
              <a:rPr lang="fr-FR" dirty="0" smtClean="0"/>
              <a:t>de déclarer </a:t>
            </a:r>
            <a:r>
              <a:rPr lang="fr-FR" dirty="0"/>
              <a:t>des </a:t>
            </a:r>
            <a:r>
              <a:rPr lang="fr-FR" dirty="0" smtClean="0"/>
              <a:t>attributs). </a:t>
            </a:r>
          </a:p>
          <a:p>
            <a:r>
              <a:rPr lang="fr-FR" dirty="0"/>
              <a:t>Par exemple, si l'on considère l'élément </a:t>
            </a:r>
            <a:endParaRPr lang="fr-FR" dirty="0" smtClean="0"/>
          </a:p>
          <a:p>
            <a:endParaRPr lang="fr-FR" dirty="0"/>
          </a:p>
          <a:p>
            <a:r>
              <a:rPr lang="fr-FR" dirty="0"/>
              <a:t>on constate que la propriété </a:t>
            </a:r>
            <a:r>
              <a:rPr lang="fr-FR" dirty="0" smtClean="0"/>
              <a:t>Font est </a:t>
            </a:r>
            <a:r>
              <a:rPr lang="fr-FR" dirty="0"/>
              <a:t>codée comme un élément </a:t>
            </a:r>
            <a:r>
              <a:rPr lang="fr-FR" dirty="0" smtClean="0"/>
              <a:t>imbriqué </a:t>
            </a:r>
            <a:r>
              <a:rPr lang="fr-FR" dirty="0"/>
              <a:t>dans l'élément </a:t>
            </a:r>
            <a:r>
              <a:rPr lang="fr-FR" dirty="0" smtClean="0"/>
              <a:t>Label. </a:t>
            </a:r>
          </a:p>
          <a:p>
            <a:r>
              <a:rPr lang="fr-FR" dirty="0"/>
              <a:t>Pour </a:t>
            </a:r>
            <a:r>
              <a:rPr lang="fr-FR" dirty="0" smtClean="0"/>
              <a:t>les </a:t>
            </a:r>
            <a:r>
              <a:rPr lang="fr-FR" dirty="0"/>
              <a:t>propriétés de type </a:t>
            </a:r>
            <a:r>
              <a:rPr lang="fr-FR" i="1" dirty="0" smtClean="0"/>
              <a:t>liste </a:t>
            </a:r>
            <a:r>
              <a:rPr lang="fr-FR" dirty="0" smtClean="0"/>
              <a:t>(par </a:t>
            </a:r>
            <a:r>
              <a:rPr lang="fr-FR" dirty="0"/>
              <a:t>exemple </a:t>
            </a:r>
            <a:r>
              <a:rPr lang="fr-FR" dirty="0" err="1" smtClean="0"/>
              <a:t>children</a:t>
            </a:r>
            <a:r>
              <a:rPr lang="fr-FR" dirty="0" smtClean="0"/>
              <a:t>), </a:t>
            </a:r>
            <a:r>
              <a:rPr lang="fr-FR" dirty="0"/>
              <a:t>les éléments </a:t>
            </a:r>
            <a:r>
              <a:rPr lang="fr-FR" dirty="0" smtClean="0"/>
              <a:t>de </a:t>
            </a:r>
            <a:r>
              <a:rPr lang="fr-FR" dirty="0"/>
              <a:t>la liste sont simplement imbriqués et répétés dans l'élément </a:t>
            </a:r>
            <a:r>
              <a:rPr lang="fr-FR" dirty="0" smtClean="0"/>
              <a:t>représentant </a:t>
            </a:r>
            <a:r>
              <a:rPr lang="fr-FR" dirty="0"/>
              <a:t>la </a:t>
            </a:r>
            <a:r>
              <a:rPr lang="fr-FR" i="1" dirty="0" smtClean="0"/>
              <a:t>liste </a:t>
            </a:r>
            <a:r>
              <a:rPr lang="fr-FR" dirty="0" smtClean="0"/>
              <a:t>(par exemple</a:t>
            </a:r>
            <a:r>
              <a:rPr lang="fr-FR" dirty="0"/>
              <a:t>, les composants enfants seront listés </a:t>
            </a:r>
            <a:r>
              <a:rPr lang="fr-FR" dirty="0" smtClean="0"/>
              <a:t>entre </a:t>
            </a:r>
            <a:r>
              <a:rPr lang="fr-FR" dirty="0"/>
              <a:t>les balises </a:t>
            </a:r>
            <a:r>
              <a:rPr lang="fr-FR" dirty="0" smtClean="0"/>
              <a:t>&lt;</a:t>
            </a:r>
            <a:r>
              <a:rPr lang="fr-FR" dirty="0" err="1" smtClean="0"/>
              <a:t>children</a:t>
            </a:r>
            <a:r>
              <a:rPr lang="fr-FR" dirty="0" smtClean="0"/>
              <a:t>&gt; et &lt;/</a:t>
            </a:r>
            <a:r>
              <a:rPr lang="fr-FR" dirty="0" err="1" smtClean="0"/>
              <a:t>children</a:t>
            </a:r>
            <a:r>
              <a:rPr lang="fr-FR" dirty="0" smtClean="0"/>
              <a:t>&gt;).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682" y="2843728"/>
            <a:ext cx="5051340" cy="101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4164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Liens FXML &lt;-&gt; programme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 lien entre les composants décrits dans le fichier FXML et le </a:t>
            </a:r>
            <a:r>
              <a:rPr lang="fr-FR" dirty="0" smtClean="0"/>
              <a:t> programme </a:t>
            </a:r>
            <a:r>
              <a:rPr lang="fr-FR" dirty="0"/>
              <a:t>est établi par les </a:t>
            </a:r>
            <a:r>
              <a:rPr lang="fr-FR" dirty="0" smtClean="0"/>
              <a:t> </a:t>
            </a:r>
            <a:r>
              <a:rPr lang="fr-FR" b="1" dirty="0" smtClean="0"/>
              <a:t>attributs  </a:t>
            </a:r>
            <a:r>
              <a:rPr lang="fr-FR" b="1" dirty="0" err="1" smtClean="0"/>
              <a:t>fx:id</a:t>
            </a:r>
            <a:r>
              <a:rPr lang="fr-FR" b="1" dirty="0" smtClean="0"/>
              <a:t> </a:t>
            </a:r>
            <a:r>
              <a:rPr lang="fr-FR" dirty="0" smtClean="0"/>
              <a:t>: </a:t>
            </a:r>
          </a:p>
          <a:p>
            <a:endParaRPr lang="fr-FR" dirty="0"/>
          </a:p>
          <a:p>
            <a:r>
              <a:rPr lang="fr-FR" dirty="0" smtClean="0"/>
              <a:t>L'attribut </a:t>
            </a:r>
            <a:r>
              <a:rPr lang="fr-FR" dirty="0" err="1" smtClean="0"/>
              <a:t>fx:id</a:t>
            </a:r>
            <a:r>
              <a:rPr lang="fr-FR" dirty="0" smtClean="0"/>
              <a:t> fonctionne </a:t>
            </a:r>
            <a:r>
              <a:rPr lang="fr-FR" dirty="0"/>
              <a:t>en lien avec l'annotation </a:t>
            </a:r>
            <a:r>
              <a:rPr lang="fr-FR" b="1" dirty="0" smtClean="0"/>
              <a:t>@</a:t>
            </a:r>
            <a:r>
              <a:rPr lang="fr-FR" b="1" dirty="0"/>
              <a:t>FXML </a:t>
            </a:r>
            <a:r>
              <a:rPr lang="fr-FR" dirty="0" smtClean="0"/>
              <a:t>que </a:t>
            </a:r>
            <a:r>
              <a:rPr lang="fr-FR" dirty="0"/>
              <a:t>l'on </a:t>
            </a:r>
            <a:r>
              <a:rPr lang="fr-FR" dirty="0" smtClean="0"/>
              <a:t>peut </a:t>
            </a:r>
            <a:r>
              <a:rPr lang="fr-FR" dirty="0"/>
              <a:t>utiliser dans les contrôleurs, et qui va indiquer au système que </a:t>
            </a:r>
            <a:r>
              <a:rPr lang="fr-FR" dirty="0" smtClean="0"/>
              <a:t>le </a:t>
            </a:r>
            <a:r>
              <a:rPr lang="fr-FR" dirty="0"/>
              <a:t>composant avec le nom </a:t>
            </a:r>
            <a:r>
              <a:rPr lang="fr-FR" dirty="0" err="1" smtClean="0"/>
              <a:t>fx:id</a:t>
            </a:r>
            <a:r>
              <a:rPr lang="fr-FR" dirty="0" smtClean="0"/>
              <a:t> pourra </a:t>
            </a:r>
            <a:r>
              <a:rPr lang="fr-FR" dirty="0"/>
              <a:t>être </a:t>
            </a:r>
            <a:r>
              <a:rPr lang="fr-FR" i="1" dirty="0" smtClean="0"/>
              <a:t>injecté </a:t>
            </a:r>
            <a:r>
              <a:rPr lang="fr-FR" dirty="0" smtClean="0"/>
              <a:t>dans </a:t>
            </a:r>
            <a:r>
              <a:rPr lang="fr-FR" dirty="0"/>
              <a:t>l'objet </a:t>
            </a:r>
            <a:r>
              <a:rPr lang="fr-FR" dirty="0" smtClean="0"/>
              <a:t>correspondant </a:t>
            </a:r>
            <a:r>
              <a:rPr lang="fr-FR" dirty="0"/>
              <a:t>de la classe contrôleur. </a:t>
            </a:r>
            <a:endParaRPr lang="fr-FR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132" y="2911174"/>
            <a:ext cx="5871648" cy="23977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579" y="4799183"/>
            <a:ext cx="6032157" cy="13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02121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Liens FXML &lt;-&gt; programme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classe qui joue le rôle de contrôleur pour une interface déclarée </a:t>
            </a:r>
            <a:r>
              <a:rPr lang="fr-FR" dirty="0" smtClean="0"/>
              <a:t>en </a:t>
            </a:r>
            <a:r>
              <a:rPr lang="fr-FR" dirty="0"/>
              <a:t>FXML doit être annoncée </a:t>
            </a:r>
            <a:r>
              <a:rPr lang="fr-FR" b="1" dirty="0" smtClean="0"/>
              <a:t>dans </a:t>
            </a:r>
            <a:r>
              <a:rPr lang="fr-FR" b="1" dirty="0"/>
              <a:t>l'élément </a:t>
            </a:r>
            <a:r>
              <a:rPr lang="fr-FR" b="1" dirty="0" smtClean="0"/>
              <a:t>racine</a:t>
            </a:r>
            <a:r>
              <a:rPr lang="fr-FR" dirty="0" smtClean="0"/>
              <a:t>, </a:t>
            </a:r>
            <a:r>
              <a:rPr lang="fr-FR" dirty="0"/>
              <a:t>en utilisant </a:t>
            </a:r>
            <a:r>
              <a:rPr lang="fr-FR" dirty="0" smtClean="0"/>
              <a:t>l'attribut </a:t>
            </a:r>
            <a:r>
              <a:rPr lang="fr-FR" b="1" dirty="0" err="1" smtClean="0"/>
              <a:t>fx:controller</a:t>
            </a:r>
            <a:r>
              <a:rPr lang="fr-FR" b="1" dirty="0" smtClean="0"/>
              <a:t> </a:t>
            </a:r>
            <a:r>
              <a:rPr lang="fr-FR" dirty="0" smtClean="0"/>
              <a:t>: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226" y="3129219"/>
            <a:ext cx="7290329" cy="162401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826226" y="5048070"/>
            <a:ext cx="72731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rgbClr val="FFC000"/>
                </a:solidFill>
              </a:rPr>
              <a:t>Attention</a:t>
            </a:r>
            <a:r>
              <a:rPr lang="fr-FR" dirty="0" smtClean="0">
                <a:solidFill>
                  <a:srgbClr val="FFC000"/>
                </a:solidFill>
              </a:rPr>
              <a:t>: Les </a:t>
            </a:r>
            <a:r>
              <a:rPr lang="fr-FR" dirty="0">
                <a:solidFill>
                  <a:srgbClr val="FFC000"/>
                </a:solidFill>
              </a:rPr>
              <a:t>attributs qui définissent les </a:t>
            </a:r>
            <a:r>
              <a:rPr lang="fr-FR" i="1" dirty="0" err="1" smtClean="0">
                <a:solidFill>
                  <a:srgbClr val="FFC000"/>
                </a:solidFill>
              </a:rPr>
              <a:t>namespaces</a:t>
            </a:r>
            <a:r>
              <a:rPr lang="fr-FR" i="1" dirty="0" smtClean="0">
                <a:solidFill>
                  <a:srgbClr val="FFC000"/>
                </a:solidFill>
              </a:rPr>
              <a:t> </a:t>
            </a:r>
            <a:r>
              <a:rPr lang="fr-FR" dirty="0" err="1" smtClean="0">
                <a:solidFill>
                  <a:srgbClr val="FFC000"/>
                </a:solidFill>
              </a:rPr>
              <a:t>xmlns</a:t>
            </a:r>
            <a:r>
              <a:rPr lang="fr-FR" dirty="0" smtClean="0">
                <a:solidFill>
                  <a:srgbClr val="FFC000"/>
                </a:solidFill>
              </a:rPr>
              <a:t>=… </a:t>
            </a:r>
            <a:endParaRPr lang="fr-FR" dirty="0">
              <a:solidFill>
                <a:srgbClr val="FFC000"/>
              </a:solidFill>
            </a:endParaRPr>
          </a:p>
          <a:p>
            <a:r>
              <a:rPr lang="fr-FR" dirty="0">
                <a:solidFill>
                  <a:srgbClr val="FFC000"/>
                </a:solidFill>
              </a:rPr>
              <a:t>ainsi que </a:t>
            </a:r>
            <a:r>
              <a:rPr lang="fr-FR" dirty="0" err="1" smtClean="0">
                <a:solidFill>
                  <a:srgbClr val="FFC000"/>
                </a:solidFill>
              </a:rPr>
              <a:t>xmlns:fx</a:t>
            </a:r>
            <a:r>
              <a:rPr lang="fr-FR" dirty="0" smtClean="0">
                <a:solidFill>
                  <a:srgbClr val="FFC000"/>
                </a:solidFill>
              </a:rPr>
              <a:t>=… sont </a:t>
            </a:r>
            <a:r>
              <a:rPr lang="fr-FR" dirty="0">
                <a:solidFill>
                  <a:srgbClr val="FFC000"/>
                </a:solidFill>
              </a:rPr>
              <a:t>utilisés par l'environnement </a:t>
            </a:r>
            <a:r>
              <a:rPr lang="fr-FR" i="1" dirty="0" err="1" smtClean="0">
                <a:solidFill>
                  <a:srgbClr val="FFC000"/>
                </a:solidFill>
              </a:rPr>
              <a:t>JavaFX</a:t>
            </a:r>
            <a:r>
              <a:rPr lang="fr-FR" i="1" dirty="0" smtClean="0">
                <a:solidFill>
                  <a:srgbClr val="FFC000"/>
                </a:solidFill>
              </a:rPr>
              <a:t> </a:t>
            </a:r>
            <a:endParaRPr lang="fr-FR" dirty="0">
              <a:solidFill>
                <a:srgbClr val="FFC000"/>
              </a:solidFill>
            </a:endParaRPr>
          </a:p>
          <a:p>
            <a:r>
              <a:rPr lang="fr-FR" dirty="0" smtClean="0">
                <a:solidFill>
                  <a:srgbClr val="FFC000"/>
                </a:solidFill>
              </a:rPr>
              <a:t>(</a:t>
            </a:r>
            <a:r>
              <a:rPr lang="fr-FR" i="1" dirty="0" err="1" smtClean="0">
                <a:solidFill>
                  <a:srgbClr val="FFC000"/>
                </a:solidFill>
              </a:rPr>
              <a:t>FXMLLoader</a:t>
            </a:r>
            <a:r>
              <a:rPr lang="fr-FR" dirty="0" smtClean="0">
                <a:solidFill>
                  <a:srgbClr val="FFC000"/>
                </a:solidFill>
              </a:rPr>
              <a:t>, </a:t>
            </a:r>
            <a:r>
              <a:rPr lang="fr-FR" i="1" dirty="0" err="1" smtClean="0">
                <a:solidFill>
                  <a:srgbClr val="FFC000"/>
                </a:solidFill>
              </a:rPr>
              <a:t>SceneBuilder</a:t>
            </a:r>
            <a:r>
              <a:rPr lang="fr-FR" dirty="0" smtClean="0">
                <a:solidFill>
                  <a:srgbClr val="FFC000"/>
                </a:solidFill>
              </a:rPr>
              <a:t>, </a:t>
            </a:r>
            <a:r>
              <a:rPr lang="fr-FR" dirty="0">
                <a:solidFill>
                  <a:srgbClr val="FFC000"/>
                </a:solidFill>
              </a:rPr>
              <a:t>etc</a:t>
            </a:r>
            <a:r>
              <a:rPr lang="fr-FR" dirty="0" smtClean="0">
                <a:solidFill>
                  <a:srgbClr val="FFC000"/>
                </a:solidFill>
              </a:rPr>
              <a:t>.). Ils </a:t>
            </a:r>
            <a:r>
              <a:rPr lang="fr-FR" dirty="0">
                <a:solidFill>
                  <a:srgbClr val="FFC000"/>
                </a:solidFill>
              </a:rPr>
              <a:t>ne doivent donc pas être </a:t>
            </a:r>
          </a:p>
          <a:p>
            <a:r>
              <a:rPr lang="fr-FR" dirty="0">
                <a:solidFill>
                  <a:srgbClr val="FFC000"/>
                </a:solidFill>
              </a:rPr>
              <a:t>modifiés ! </a:t>
            </a:r>
            <a:endParaRPr lang="fr-F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846967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Liens FXML &lt;-&gt; programme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Pour les </a:t>
            </a:r>
            <a:r>
              <a:rPr lang="fr-FR" b="1" dirty="0" smtClean="0"/>
              <a:t>composants </a:t>
            </a:r>
            <a:r>
              <a:rPr lang="fr-FR" b="1" dirty="0"/>
              <a:t>actifs </a:t>
            </a:r>
            <a:r>
              <a:rPr lang="fr-FR" dirty="0" smtClean="0"/>
              <a:t>déclarés </a:t>
            </a:r>
            <a:r>
              <a:rPr lang="fr-FR" dirty="0"/>
              <a:t>dans une interface en FXML, on </a:t>
            </a:r>
            <a:r>
              <a:rPr lang="fr-FR" dirty="0" smtClean="0"/>
              <a:t>peut </a:t>
            </a:r>
            <a:r>
              <a:rPr lang="fr-FR" dirty="0"/>
              <a:t>indiquer la méthode du contrôleur qui doit être invoquée en </a:t>
            </a:r>
            <a:r>
              <a:rPr lang="fr-FR" dirty="0" smtClean="0"/>
              <a:t>utilisant </a:t>
            </a:r>
            <a:r>
              <a:rPr lang="fr-FR" dirty="0"/>
              <a:t>l'attribut </a:t>
            </a:r>
            <a:r>
              <a:rPr lang="fr-FR" b="1" dirty="0" err="1" smtClean="0"/>
              <a:t>fx:on</a:t>
            </a:r>
            <a:r>
              <a:rPr lang="fr-FR" i="1" dirty="0" err="1" smtClean="0"/>
              <a:t>Event</a:t>
            </a:r>
            <a:r>
              <a:rPr lang="fr-FR" b="1" dirty="0" smtClean="0"/>
              <a:t>="#</a:t>
            </a:r>
            <a:r>
              <a:rPr lang="fr-FR" i="1" dirty="0" err="1" smtClean="0"/>
              <a:t>methodName</a:t>
            </a:r>
            <a:r>
              <a:rPr lang="fr-FR" b="1" dirty="0" smtClean="0"/>
              <a:t>" </a:t>
            </a:r>
            <a:r>
              <a:rPr lang="fr-FR" dirty="0" smtClean="0"/>
              <a:t>: 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Dans </a:t>
            </a:r>
            <a:r>
              <a:rPr lang="fr-FR" dirty="0"/>
              <a:t>la classe contrôleur, ces méthodes devront (comme les </a:t>
            </a:r>
            <a:r>
              <a:rPr lang="fr-FR" dirty="0" smtClean="0"/>
              <a:t>composants </a:t>
            </a:r>
            <a:r>
              <a:rPr lang="fr-FR" dirty="0"/>
              <a:t>associés) être annotées avec </a:t>
            </a:r>
            <a:r>
              <a:rPr lang="fr-FR" dirty="0" smtClean="0"/>
              <a:t>@FXML.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025" y="3142348"/>
            <a:ext cx="5930343" cy="78325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679" y="4751045"/>
            <a:ext cx="4644468" cy="115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78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génériques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 caractère joker </a:t>
            </a:r>
            <a:r>
              <a:rPr lang="fr-FR" b="1" dirty="0" smtClean="0"/>
              <a:t>? </a:t>
            </a:r>
            <a:r>
              <a:rPr lang="fr-FR" dirty="0" smtClean="0"/>
              <a:t>n'est </a:t>
            </a:r>
            <a:r>
              <a:rPr lang="fr-FR" dirty="0"/>
              <a:t>pas équivalent à </a:t>
            </a:r>
            <a:r>
              <a:rPr lang="fr-FR" dirty="0" smtClean="0"/>
              <a:t>Object. </a:t>
            </a:r>
            <a:endParaRPr lang="fr-FR" dirty="0"/>
          </a:p>
          <a:p>
            <a:pPr lvl="1"/>
            <a:r>
              <a:rPr lang="fr-FR" dirty="0" smtClean="0"/>
              <a:t>List</a:t>
            </a:r>
            <a:r>
              <a:rPr lang="fr-FR" dirty="0"/>
              <a:t>&lt;?&gt; </a:t>
            </a:r>
            <a:r>
              <a:rPr lang="fr-FR" dirty="0" smtClean="0"/>
              <a:t>: </a:t>
            </a:r>
            <a:r>
              <a:rPr lang="fr-FR" dirty="0"/>
              <a:t>une liste d'éléments de n'importe quel type 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List&lt;Object</a:t>
            </a:r>
            <a:r>
              <a:rPr lang="fr-FR" dirty="0"/>
              <a:t>&gt; </a:t>
            </a:r>
            <a:r>
              <a:rPr lang="fr-FR" dirty="0" smtClean="0"/>
              <a:t>: une liste d'éléments </a:t>
            </a:r>
            <a:r>
              <a:rPr lang="fr-FR" dirty="0"/>
              <a:t>de type </a:t>
            </a:r>
            <a:r>
              <a:rPr lang="fr-FR" dirty="0" smtClean="0"/>
              <a:t>Object 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222760" y="3945925"/>
            <a:ext cx="9135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rgbClr val="FFC000"/>
                </a:solidFill>
              </a:rPr>
              <a:t>Attention</a:t>
            </a:r>
            <a:r>
              <a:rPr lang="fr-FR" dirty="0" smtClean="0">
                <a:solidFill>
                  <a:srgbClr val="FFC000"/>
                </a:solidFill>
              </a:rPr>
              <a:t>: Même </a:t>
            </a:r>
            <a:r>
              <a:rPr lang="fr-FR" dirty="0">
                <a:solidFill>
                  <a:srgbClr val="FFC000"/>
                </a:solidFill>
              </a:rPr>
              <a:t>si (par ex.) </a:t>
            </a:r>
            <a:r>
              <a:rPr lang="fr-FR" dirty="0" err="1" smtClean="0">
                <a:solidFill>
                  <a:srgbClr val="FFC000"/>
                </a:solidFill>
              </a:rPr>
              <a:t>Integer</a:t>
            </a:r>
            <a:r>
              <a:rPr lang="fr-FR" dirty="0" smtClean="0">
                <a:solidFill>
                  <a:srgbClr val="FFC000"/>
                </a:solidFill>
              </a:rPr>
              <a:t> est </a:t>
            </a:r>
            <a:r>
              <a:rPr lang="fr-FR" dirty="0">
                <a:solidFill>
                  <a:srgbClr val="FFC000"/>
                </a:solidFill>
              </a:rPr>
              <a:t>une </a:t>
            </a:r>
            <a:r>
              <a:rPr lang="fr-FR" dirty="0" smtClean="0">
                <a:solidFill>
                  <a:srgbClr val="FFC000"/>
                </a:solidFill>
              </a:rPr>
              <a:t>sous-classe </a:t>
            </a:r>
            <a:r>
              <a:rPr lang="fr-FR" dirty="0">
                <a:solidFill>
                  <a:srgbClr val="FFC000"/>
                </a:solidFill>
              </a:rPr>
              <a:t>de </a:t>
            </a:r>
            <a:r>
              <a:rPr lang="fr-FR" dirty="0" smtClean="0">
                <a:solidFill>
                  <a:srgbClr val="FFC000"/>
                </a:solidFill>
              </a:rPr>
              <a:t>Object, List&lt;</a:t>
            </a:r>
            <a:r>
              <a:rPr lang="fr-FR" dirty="0" err="1" smtClean="0">
                <a:solidFill>
                  <a:srgbClr val="FFC000"/>
                </a:solidFill>
              </a:rPr>
              <a:t>Integer</a:t>
            </a:r>
            <a:r>
              <a:rPr lang="fr-FR" dirty="0" smtClean="0">
                <a:solidFill>
                  <a:srgbClr val="FFC000"/>
                </a:solidFill>
              </a:rPr>
              <a:t>&gt; </a:t>
            </a:r>
            <a:endParaRPr lang="fr-FR" dirty="0">
              <a:solidFill>
                <a:srgbClr val="FFC000"/>
              </a:solidFill>
            </a:endParaRPr>
          </a:p>
          <a:p>
            <a:r>
              <a:rPr lang="fr-FR" dirty="0">
                <a:solidFill>
                  <a:srgbClr val="FFC000"/>
                </a:solidFill>
              </a:rPr>
              <a:t>n'est pas une </a:t>
            </a:r>
            <a:r>
              <a:rPr lang="fr-FR" dirty="0" smtClean="0">
                <a:solidFill>
                  <a:srgbClr val="FFC000"/>
                </a:solidFill>
              </a:rPr>
              <a:t>sous-classe </a:t>
            </a:r>
            <a:r>
              <a:rPr lang="fr-FR" dirty="0">
                <a:solidFill>
                  <a:srgbClr val="FFC000"/>
                </a:solidFill>
              </a:rPr>
              <a:t>de </a:t>
            </a:r>
            <a:r>
              <a:rPr lang="fr-FR" dirty="0" smtClean="0">
                <a:solidFill>
                  <a:srgbClr val="FFC000"/>
                </a:solidFill>
              </a:rPr>
              <a:t>List&lt;Object</a:t>
            </a:r>
            <a:r>
              <a:rPr lang="fr-FR" dirty="0">
                <a:solidFill>
                  <a:srgbClr val="FFC000"/>
                </a:solidFill>
              </a:rPr>
              <a:t>&gt; </a:t>
            </a:r>
            <a:endParaRPr lang="fr-F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884116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Liens FXML &lt;-&gt; programme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Dans les classes qui agissent comme </a:t>
            </a:r>
            <a:r>
              <a:rPr lang="fr-FR" i="1" dirty="0" smtClean="0"/>
              <a:t>"</a:t>
            </a:r>
            <a:r>
              <a:rPr lang="fr-FR" i="1" dirty="0"/>
              <a:t>contrôleurs</a:t>
            </a:r>
            <a:r>
              <a:rPr lang="fr-FR" i="1" dirty="0" smtClean="0"/>
              <a:t>"</a:t>
            </a:r>
            <a:r>
              <a:rPr lang="fr-FR" dirty="0" smtClean="0"/>
              <a:t>, </a:t>
            </a:r>
            <a:r>
              <a:rPr lang="fr-FR" dirty="0"/>
              <a:t>on peut définir </a:t>
            </a:r>
            <a:r>
              <a:rPr lang="fr-FR" dirty="0" smtClean="0"/>
              <a:t>une </a:t>
            </a:r>
            <a:r>
              <a:rPr lang="fr-FR" dirty="0"/>
              <a:t>méthode </a:t>
            </a:r>
            <a:r>
              <a:rPr lang="fr-FR" dirty="0" err="1" smtClean="0"/>
              <a:t>initialize</a:t>
            </a:r>
            <a:r>
              <a:rPr lang="fr-FR" dirty="0" smtClean="0"/>
              <a:t>() (qui </a:t>
            </a:r>
            <a:r>
              <a:rPr lang="fr-FR" dirty="0"/>
              <a:t>doit être annotée avec </a:t>
            </a:r>
            <a:r>
              <a:rPr lang="fr-FR" dirty="0" smtClean="0"/>
              <a:t>@FXML) </a:t>
            </a:r>
            <a:r>
              <a:rPr lang="fr-FR" dirty="0"/>
              <a:t>pour </a:t>
            </a:r>
            <a:r>
              <a:rPr lang="fr-FR" dirty="0" smtClean="0"/>
              <a:t>effectuer </a:t>
            </a:r>
            <a:r>
              <a:rPr lang="fr-FR" dirty="0"/>
              <a:t>certaines initialisations. </a:t>
            </a:r>
            <a:endParaRPr lang="fr-FR" dirty="0" smtClean="0"/>
          </a:p>
          <a:p>
            <a:r>
              <a:rPr lang="fr-FR" dirty="0"/>
              <a:t>Cette méthode est automatiquement invoquée </a:t>
            </a:r>
            <a:r>
              <a:rPr lang="fr-FR" dirty="0" smtClean="0"/>
              <a:t>après le chargement du fichier FXML. </a:t>
            </a:r>
          </a:p>
          <a:p>
            <a:r>
              <a:rPr lang="fr-FR" dirty="0"/>
              <a:t>Elle peut être utile pour initialiser certains composants, en faisant </a:t>
            </a:r>
            <a:r>
              <a:rPr lang="fr-FR" dirty="0" smtClean="0"/>
              <a:t>par </a:t>
            </a:r>
            <a:r>
              <a:rPr lang="fr-FR" dirty="0"/>
              <a:t>exemple appel au modèle. </a:t>
            </a:r>
            <a:endParaRPr lang="fr-FR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036" y="4627348"/>
            <a:ext cx="5550630" cy="171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3066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Liens FXML &lt;-&gt; programme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Dans l'éditeur </a:t>
            </a:r>
            <a:r>
              <a:rPr lang="fr-FR" b="1" i="1" dirty="0" err="1" smtClean="0"/>
              <a:t>SceneBuilder</a:t>
            </a:r>
            <a:r>
              <a:rPr lang="fr-FR" dirty="0" smtClean="0"/>
              <a:t>, </a:t>
            </a:r>
            <a:r>
              <a:rPr lang="fr-FR" dirty="0"/>
              <a:t>ces différents attributs de liaison avec </a:t>
            </a:r>
            <a:r>
              <a:rPr lang="fr-FR" dirty="0" smtClean="0"/>
              <a:t>le </a:t>
            </a:r>
            <a:r>
              <a:rPr lang="fr-FR" dirty="0"/>
              <a:t>programme doivent être indiqués dans les champs prévus </a:t>
            </a:r>
            <a:endParaRPr lang="fr-FR" dirty="0" smtClean="0"/>
          </a:p>
          <a:p>
            <a:pPr lvl="1"/>
            <a:r>
              <a:rPr lang="fr-FR" dirty="0"/>
              <a:t>Attribut </a:t>
            </a:r>
            <a:r>
              <a:rPr lang="fr-FR" dirty="0" err="1" smtClean="0"/>
              <a:t>fx:id</a:t>
            </a:r>
            <a:r>
              <a:rPr lang="fr-FR" dirty="0" smtClean="0"/>
              <a:t> et </a:t>
            </a:r>
            <a:r>
              <a:rPr lang="fr-FR" dirty="0"/>
              <a:t>attribut </a:t>
            </a:r>
            <a:r>
              <a:rPr lang="fr-FR" dirty="0" err="1" smtClean="0"/>
              <a:t>fx:controller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Attribut </a:t>
            </a:r>
            <a:r>
              <a:rPr lang="fr-FR" dirty="0" err="1" smtClean="0"/>
              <a:t>fx:on</a:t>
            </a:r>
            <a:r>
              <a:rPr lang="fr-FR" dirty="0" smtClean="0"/>
              <a:t>… 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692" y="3099873"/>
            <a:ext cx="2314777" cy="265837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3099873"/>
            <a:ext cx="2973483" cy="275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76310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Liens FXML &lt;-&gt; programme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L'attribut </a:t>
            </a:r>
            <a:r>
              <a:rPr lang="fr-FR" b="1" dirty="0" smtClean="0"/>
              <a:t>id </a:t>
            </a:r>
            <a:r>
              <a:rPr lang="fr-FR" dirty="0" smtClean="0"/>
              <a:t>ne </a:t>
            </a:r>
            <a:r>
              <a:rPr lang="fr-FR" dirty="0"/>
              <a:t>doit pas être confondu avec l'attribut </a:t>
            </a:r>
            <a:r>
              <a:rPr lang="fr-FR" dirty="0" err="1" smtClean="0"/>
              <a:t>fx:id</a:t>
            </a:r>
            <a:r>
              <a:rPr lang="fr-FR" dirty="0" smtClean="0"/>
              <a:t>. 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/>
              <a:t>L'attribut </a:t>
            </a:r>
            <a:r>
              <a:rPr lang="fr-FR" dirty="0" smtClean="0"/>
              <a:t>id définit </a:t>
            </a:r>
            <a:r>
              <a:rPr lang="fr-FR" dirty="0"/>
              <a:t>un </a:t>
            </a:r>
            <a:r>
              <a:rPr lang="fr-FR" i="1" dirty="0" smtClean="0"/>
              <a:t>sélecteur CSS </a:t>
            </a:r>
            <a:r>
              <a:rPr lang="fr-FR" dirty="0" smtClean="0"/>
              <a:t>de </a:t>
            </a:r>
            <a:r>
              <a:rPr lang="fr-FR" dirty="0"/>
              <a:t>type </a:t>
            </a:r>
            <a:r>
              <a:rPr lang="fr-FR" b="1" i="1" dirty="0" smtClean="0"/>
              <a:t>Id </a:t>
            </a:r>
            <a:r>
              <a:rPr lang="fr-FR" dirty="0" smtClean="0"/>
              <a:t>qui </a:t>
            </a:r>
            <a:r>
              <a:rPr lang="fr-FR" dirty="0"/>
              <a:t>permet d'associer </a:t>
            </a:r>
            <a:r>
              <a:rPr lang="fr-FR" dirty="0" smtClean="0"/>
              <a:t>un </a:t>
            </a:r>
            <a:r>
              <a:rPr lang="fr-FR" dirty="0"/>
              <a:t>style aux composants portant cet </a:t>
            </a:r>
            <a:r>
              <a:rPr lang="fr-FR" i="1" dirty="0" smtClean="0"/>
              <a:t>Id</a:t>
            </a:r>
            <a:r>
              <a:rPr lang="fr-FR" dirty="0" smtClean="0"/>
              <a:t>. </a:t>
            </a:r>
          </a:p>
          <a:p>
            <a:pPr lvl="1"/>
            <a:r>
              <a:rPr lang="fr-FR" dirty="0"/>
              <a:t>Exemple dans </a:t>
            </a:r>
            <a:r>
              <a:rPr lang="fr-FR" dirty="0" smtClean="0"/>
              <a:t>un </a:t>
            </a:r>
            <a:r>
              <a:rPr lang="fr-FR" dirty="0"/>
              <a:t>fichier </a:t>
            </a:r>
            <a:r>
              <a:rPr lang="fr-FR" dirty="0" smtClean="0"/>
              <a:t>CSS </a:t>
            </a:r>
            <a:r>
              <a:rPr lang="fr-FR" dirty="0"/>
              <a:t>: </a:t>
            </a:r>
            <a:r>
              <a:rPr lang="fr-FR" dirty="0" smtClean="0"/>
              <a:t>#</a:t>
            </a:r>
          </a:p>
          <a:p>
            <a:r>
              <a:rPr lang="fr-FR" dirty="0"/>
              <a:t>Dans le fichier </a:t>
            </a:r>
            <a:r>
              <a:rPr lang="fr-FR" dirty="0" smtClean="0"/>
              <a:t>FXML, </a:t>
            </a:r>
            <a:r>
              <a:rPr lang="fr-FR" dirty="0"/>
              <a:t>une </a:t>
            </a:r>
            <a:r>
              <a:rPr lang="fr-FR" b="1" dirty="0" smtClean="0"/>
              <a:t>feuille </a:t>
            </a:r>
            <a:r>
              <a:rPr lang="fr-FR" b="1" dirty="0"/>
              <a:t>de style </a:t>
            </a:r>
            <a:r>
              <a:rPr lang="fr-FR" dirty="0" smtClean="0"/>
              <a:t>(fichier CSS) </a:t>
            </a:r>
            <a:r>
              <a:rPr lang="fr-FR" dirty="0"/>
              <a:t>peut être </a:t>
            </a:r>
            <a:r>
              <a:rPr lang="fr-FR" dirty="0" smtClean="0"/>
              <a:t>associé </a:t>
            </a:r>
            <a:r>
              <a:rPr lang="fr-FR" dirty="0"/>
              <a:t>à </a:t>
            </a:r>
            <a:r>
              <a:rPr lang="fr-FR" dirty="0" smtClean="0"/>
              <a:t>n </a:t>
            </a:r>
            <a:r>
              <a:rPr lang="fr-FR" dirty="0"/>
              <a:t>composant avec l'attribut </a:t>
            </a:r>
            <a:r>
              <a:rPr lang="fr-FR" dirty="0" err="1" smtClean="0"/>
              <a:t>stylesheets</a:t>
            </a:r>
            <a:r>
              <a:rPr lang="fr-FR" dirty="0" smtClean="0"/>
              <a:t>="@</a:t>
            </a:r>
            <a:r>
              <a:rPr lang="fr-FR" i="1" dirty="0" err="1" smtClean="0"/>
              <a:t>CSS_File</a:t>
            </a:r>
            <a:r>
              <a:rPr lang="fr-FR" dirty="0" smtClean="0"/>
              <a:t>" </a:t>
            </a:r>
          </a:p>
          <a:p>
            <a:endParaRPr lang="fr-FR" dirty="0"/>
          </a:p>
          <a:p>
            <a:r>
              <a:rPr lang="fr-FR" dirty="0"/>
              <a:t>L'éditeur </a:t>
            </a:r>
            <a:r>
              <a:rPr lang="fr-FR" i="1" dirty="0" err="1" smtClean="0"/>
              <a:t>SceneBuilder</a:t>
            </a:r>
            <a:r>
              <a:rPr lang="fr-FR" i="1" dirty="0" smtClean="0"/>
              <a:t> </a:t>
            </a:r>
            <a:r>
              <a:rPr lang="fr-FR" dirty="0" smtClean="0"/>
              <a:t>permet (dans </a:t>
            </a:r>
            <a:r>
              <a:rPr lang="fr-FR" dirty="0"/>
              <a:t>l'inspecteur de </a:t>
            </a:r>
            <a:r>
              <a:rPr lang="fr-FR" dirty="0" smtClean="0"/>
              <a:t>propriétés) </a:t>
            </a:r>
            <a:r>
              <a:rPr lang="fr-FR" dirty="0"/>
              <a:t>de </a:t>
            </a:r>
            <a:r>
              <a:rPr lang="fr-FR" dirty="0" smtClean="0"/>
              <a:t>créer </a:t>
            </a:r>
            <a:r>
              <a:rPr lang="fr-FR" dirty="0"/>
              <a:t>l'attribut </a:t>
            </a:r>
            <a:r>
              <a:rPr lang="fr-FR" dirty="0" smtClean="0"/>
              <a:t>id et </a:t>
            </a:r>
            <a:r>
              <a:rPr lang="fr-FR" dirty="0"/>
              <a:t>de définir le fichier </a:t>
            </a:r>
            <a:r>
              <a:rPr lang="fr-FR" dirty="0" smtClean="0"/>
              <a:t>CSS associé </a:t>
            </a:r>
            <a:r>
              <a:rPr lang="fr-FR" i="1" dirty="0" smtClean="0"/>
              <a:t>(</a:t>
            </a:r>
            <a:r>
              <a:rPr lang="fr-FR" i="1" dirty="0" err="1" smtClean="0"/>
              <a:t>Stylesheets</a:t>
            </a:r>
            <a:r>
              <a:rPr lang="fr-FR" i="1" dirty="0" smtClean="0"/>
              <a:t>)</a:t>
            </a:r>
            <a:r>
              <a:rPr lang="fr-FR" dirty="0" smtClean="0"/>
              <a:t>.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872" y="2645247"/>
            <a:ext cx="6501199" cy="52528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467" y="3679082"/>
            <a:ext cx="2263526" cy="62594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829" y="4996368"/>
            <a:ext cx="5699023" cy="38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96663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Liens FXML &lt;-&gt; programme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Il est possible d'accéder au </a:t>
            </a:r>
            <a:r>
              <a:rPr lang="fr-FR" b="1" dirty="0" smtClean="0"/>
              <a:t>contrôleur </a:t>
            </a:r>
            <a:r>
              <a:rPr lang="fr-FR" dirty="0" smtClean="0"/>
              <a:t>associé </a:t>
            </a:r>
            <a:r>
              <a:rPr lang="fr-FR" dirty="0"/>
              <a:t>au fichier </a:t>
            </a:r>
            <a:r>
              <a:rPr lang="fr-FR" dirty="0" smtClean="0"/>
              <a:t>FXML en créant </a:t>
            </a:r>
            <a:r>
              <a:rPr lang="fr-FR" dirty="0"/>
              <a:t>un </a:t>
            </a:r>
            <a:r>
              <a:rPr lang="fr-FR" dirty="0" smtClean="0"/>
              <a:t>chargeur </a:t>
            </a:r>
            <a:r>
              <a:rPr lang="fr-FR" i="1" dirty="0" smtClean="0"/>
              <a:t>(loader) </a:t>
            </a:r>
            <a:r>
              <a:rPr lang="fr-FR" dirty="0" smtClean="0"/>
              <a:t>pour </a:t>
            </a:r>
            <a:r>
              <a:rPr lang="fr-FR" dirty="0"/>
              <a:t>ce fichier </a:t>
            </a:r>
            <a:r>
              <a:rPr lang="fr-FR" dirty="0" smtClean="0"/>
              <a:t>(plutôt </a:t>
            </a:r>
            <a:r>
              <a:rPr lang="fr-FR" dirty="0"/>
              <a:t>que d'utiliser la </a:t>
            </a:r>
            <a:r>
              <a:rPr lang="fr-FR" dirty="0" smtClean="0"/>
              <a:t>méthode </a:t>
            </a:r>
            <a:r>
              <a:rPr lang="fr-FR" dirty="0"/>
              <a:t>statique </a:t>
            </a:r>
            <a:r>
              <a:rPr lang="fr-FR" dirty="0" err="1" smtClean="0"/>
              <a:t>FXMLLoader.load</a:t>
            </a:r>
            <a:r>
              <a:rPr lang="fr-FR" dirty="0" smtClean="0"/>
              <a:t>()) 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/>
              <a:t>Cela peut être utile pour avoir accès au contrôleur, par exemple pour </a:t>
            </a:r>
            <a:r>
              <a:rPr lang="fr-FR" dirty="0" smtClean="0"/>
              <a:t>lui </a:t>
            </a:r>
            <a:r>
              <a:rPr lang="fr-FR" dirty="0"/>
              <a:t>communiquer la référence du modèle de </a:t>
            </a:r>
            <a:r>
              <a:rPr lang="fr-FR" dirty="0" smtClean="0"/>
              <a:t>l'application : 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/>
              <a:t>Dans ce cas, on utilisera la méthode d'instance </a:t>
            </a:r>
            <a:r>
              <a:rPr lang="fr-FR" dirty="0" err="1" smtClean="0"/>
              <a:t>load</a:t>
            </a:r>
            <a:r>
              <a:rPr lang="fr-FR" dirty="0" smtClean="0"/>
              <a:t>() pour </a:t>
            </a:r>
            <a:r>
              <a:rPr lang="fr-FR" dirty="0"/>
              <a:t>charger </a:t>
            </a:r>
            <a:r>
              <a:rPr lang="fr-FR" dirty="0" smtClean="0"/>
              <a:t>le </a:t>
            </a:r>
            <a:r>
              <a:rPr lang="fr-FR" dirty="0"/>
              <a:t>fichier </a:t>
            </a:r>
            <a:r>
              <a:rPr lang="fr-FR" dirty="0" smtClean="0"/>
              <a:t>FXML et </a:t>
            </a:r>
            <a:r>
              <a:rPr lang="fr-FR" dirty="0"/>
              <a:t>obtenir la référence de la racine du graphe de </a:t>
            </a:r>
            <a:r>
              <a:rPr lang="fr-FR" dirty="0" smtClean="0"/>
              <a:t>scène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62" y="3619628"/>
            <a:ext cx="6552167" cy="18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0066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Liens FXML &lt;-&gt; programme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Si le </a:t>
            </a:r>
            <a:r>
              <a:rPr lang="fr-FR" b="1" dirty="0" smtClean="0"/>
              <a:t>contrôleur </a:t>
            </a:r>
            <a:r>
              <a:rPr lang="fr-FR" dirty="0" smtClean="0"/>
              <a:t>d'une </a:t>
            </a:r>
            <a:r>
              <a:rPr lang="fr-FR" dirty="0"/>
              <a:t>interface déclarée avec FXML ne possède </a:t>
            </a:r>
            <a:r>
              <a:rPr lang="fr-FR" b="1" dirty="0" smtClean="0"/>
              <a:t>pas de </a:t>
            </a:r>
            <a:r>
              <a:rPr lang="fr-FR" b="1" dirty="0"/>
              <a:t>constructeur par </a:t>
            </a:r>
            <a:r>
              <a:rPr lang="fr-FR" b="1" dirty="0" smtClean="0"/>
              <a:t>défaut</a:t>
            </a:r>
            <a:r>
              <a:rPr lang="fr-FR" dirty="0" smtClean="0"/>
              <a:t>, </a:t>
            </a:r>
            <a:r>
              <a:rPr lang="fr-FR" dirty="0"/>
              <a:t>il faut créer le contrôleur et l'associer </a:t>
            </a:r>
            <a:r>
              <a:rPr lang="fr-FR" dirty="0" smtClean="0"/>
              <a:t>dans </a:t>
            </a:r>
            <a:r>
              <a:rPr lang="fr-FR" dirty="0"/>
              <a:t>le code du programme, avant le chargement du fichier FXML </a:t>
            </a:r>
            <a:endParaRPr lang="fr-FR" dirty="0" smtClean="0"/>
          </a:p>
          <a:p>
            <a:r>
              <a:rPr lang="fr-FR" dirty="0"/>
              <a:t>Le code suivant illustre la manière de le faire : 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/>
              <a:t>Dans ce cas, il n'est pas nécessaire de déclarer le contrôleur dans le </a:t>
            </a:r>
            <a:r>
              <a:rPr lang="fr-FR" dirty="0" smtClean="0"/>
              <a:t>fichier </a:t>
            </a:r>
            <a:r>
              <a:rPr lang="fr-FR" dirty="0"/>
              <a:t>FXML </a:t>
            </a:r>
            <a:r>
              <a:rPr lang="fr-FR" dirty="0" smtClean="0"/>
              <a:t>(</a:t>
            </a:r>
            <a:r>
              <a:rPr lang="fr-FR" dirty="0" err="1" smtClean="0"/>
              <a:t>fx:controller</a:t>
            </a:r>
            <a:r>
              <a:rPr lang="fr-FR" dirty="0" smtClean="0"/>
              <a:t>="...").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570" y="3383949"/>
            <a:ext cx="7512522" cy="18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19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génériques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Lors de l'introduction de la généricité dans le langage, la machine </a:t>
            </a:r>
            <a:r>
              <a:rPr lang="fr-FR" dirty="0" smtClean="0"/>
              <a:t>virtuelle </a:t>
            </a:r>
            <a:r>
              <a:rPr lang="fr-FR" dirty="0"/>
              <a:t>n'a pas été modifiée. Une classe paramétrée est compilée </a:t>
            </a:r>
            <a:r>
              <a:rPr lang="fr-FR" dirty="0" smtClean="0"/>
              <a:t>en </a:t>
            </a:r>
            <a:r>
              <a:rPr lang="fr-FR" dirty="0"/>
              <a:t>une classe non paramétrée. </a:t>
            </a:r>
            <a:endParaRPr lang="fr-FR" dirty="0" smtClean="0"/>
          </a:p>
          <a:p>
            <a:r>
              <a:rPr lang="fr-FR" dirty="0"/>
              <a:t>Les variables de types </a:t>
            </a:r>
            <a:r>
              <a:rPr lang="fr-FR" dirty="0" smtClean="0"/>
              <a:t>sont </a:t>
            </a:r>
            <a:r>
              <a:rPr lang="fr-FR" dirty="0"/>
              <a:t>donc perdues (oubliées) après la </a:t>
            </a:r>
            <a:r>
              <a:rPr lang="fr-FR" dirty="0" smtClean="0"/>
              <a:t>compilation </a:t>
            </a:r>
            <a:r>
              <a:rPr lang="fr-FR" i="1" dirty="0" smtClean="0"/>
              <a:t>(</a:t>
            </a:r>
            <a:r>
              <a:rPr lang="fr-FR" i="1" dirty="0"/>
              <a:t>type </a:t>
            </a:r>
            <a:r>
              <a:rPr lang="fr-FR" i="1" dirty="0" err="1" smtClean="0"/>
              <a:t>erasure</a:t>
            </a:r>
            <a:r>
              <a:rPr lang="fr-FR" i="1" dirty="0" smtClean="0"/>
              <a:t>)</a:t>
            </a:r>
            <a:r>
              <a:rPr lang="fr-FR" dirty="0" smtClean="0"/>
              <a:t>. Certaines opérations qui </a:t>
            </a:r>
            <a:r>
              <a:rPr lang="fr-FR" dirty="0"/>
              <a:t>utilisent les </a:t>
            </a:r>
            <a:r>
              <a:rPr lang="fr-FR" dirty="0" smtClean="0"/>
              <a:t>types </a:t>
            </a:r>
            <a:r>
              <a:rPr lang="fr-FR" dirty="0"/>
              <a:t>génériques à l'exécution </a:t>
            </a:r>
            <a:r>
              <a:rPr lang="fr-FR" dirty="0" smtClean="0"/>
              <a:t>(par </a:t>
            </a:r>
            <a:r>
              <a:rPr lang="fr-FR" dirty="0"/>
              <a:t>exemple certains transtypages, </a:t>
            </a:r>
            <a:r>
              <a:rPr lang="fr-FR" dirty="0" smtClean="0"/>
              <a:t>création </a:t>
            </a:r>
            <a:r>
              <a:rPr lang="fr-FR" dirty="0"/>
              <a:t>d'objets, utilisation de </a:t>
            </a:r>
            <a:r>
              <a:rPr lang="fr-FR" dirty="0" err="1" smtClean="0"/>
              <a:t>instanceof</a:t>
            </a:r>
            <a:r>
              <a:rPr lang="fr-FR" dirty="0" smtClean="0"/>
              <a:t>, …) </a:t>
            </a:r>
            <a:r>
              <a:rPr lang="fr-FR" dirty="0"/>
              <a:t>ne sont donc pas </a:t>
            </a:r>
            <a:r>
              <a:rPr lang="fr-FR" dirty="0" smtClean="0"/>
              <a:t>autorisées </a:t>
            </a:r>
            <a:r>
              <a:rPr lang="fr-FR" dirty="0"/>
              <a:t>et </a:t>
            </a:r>
            <a:r>
              <a:rPr lang="fr-FR" dirty="0" smtClean="0"/>
              <a:t>provoquent </a:t>
            </a:r>
            <a:r>
              <a:rPr lang="fr-FR" dirty="0"/>
              <a:t>donc des erreurs </a:t>
            </a:r>
            <a:r>
              <a:rPr lang="fr-FR" dirty="0" smtClean="0"/>
              <a:t>(qui </a:t>
            </a:r>
            <a:r>
              <a:rPr lang="fr-FR" dirty="0"/>
              <a:t>peuvent paraître </a:t>
            </a:r>
            <a:r>
              <a:rPr lang="fr-FR" dirty="0" smtClean="0"/>
              <a:t>surprenantes) lors </a:t>
            </a:r>
            <a:r>
              <a:rPr lang="fr-FR" dirty="0"/>
              <a:t>de la compilation.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154" y="5286889"/>
            <a:ext cx="6366047" cy="121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37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génériques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 caractère </a:t>
            </a:r>
            <a:r>
              <a:rPr lang="fr-FR" i="1" dirty="0" smtClean="0"/>
              <a:t>joker </a:t>
            </a:r>
            <a:r>
              <a:rPr lang="fr-FR" dirty="0" smtClean="0"/>
              <a:t>'</a:t>
            </a:r>
            <a:r>
              <a:rPr lang="fr-FR" b="1" dirty="0" smtClean="0"/>
              <a:t>?</a:t>
            </a:r>
            <a:r>
              <a:rPr lang="fr-FR" dirty="0" smtClean="0"/>
              <a:t>' </a:t>
            </a:r>
            <a:r>
              <a:rPr lang="fr-FR" i="1" dirty="0" smtClean="0"/>
              <a:t>(</a:t>
            </a:r>
            <a:r>
              <a:rPr lang="fr-FR" i="1" dirty="0" err="1" smtClean="0"/>
              <a:t>unbounded</a:t>
            </a:r>
            <a:r>
              <a:rPr lang="fr-FR" i="1" dirty="0" smtClean="0"/>
              <a:t> </a:t>
            </a:r>
            <a:r>
              <a:rPr lang="fr-FR" i="1" dirty="0" err="1" smtClean="0"/>
              <a:t>wildcard</a:t>
            </a:r>
            <a:r>
              <a:rPr lang="fr-FR" i="1" dirty="0" smtClean="0"/>
              <a:t>) </a:t>
            </a:r>
            <a:r>
              <a:rPr lang="fr-FR" dirty="0" smtClean="0"/>
              <a:t>peut </a:t>
            </a:r>
            <a:r>
              <a:rPr lang="fr-FR" dirty="0"/>
              <a:t>également être </a:t>
            </a:r>
            <a:r>
              <a:rPr lang="fr-FR" dirty="0" smtClean="0"/>
              <a:t>combiné </a:t>
            </a:r>
            <a:r>
              <a:rPr lang="fr-FR" dirty="0"/>
              <a:t>avec les </a:t>
            </a:r>
            <a:r>
              <a:rPr lang="fr-FR" dirty="0" smtClean="0"/>
              <a:t>mots-clés </a:t>
            </a:r>
            <a:r>
              <a:rPr lang="fr-FR" b="1" dirty="0" err="1" smtClean="0"/>
              <a:t>extends</a:t>
            </a:r>
            <a:r>
              <a:rPr lang="fr-FR" b="1" dirty="0" smtClean="0"/>
              <a:t> </a:t>
            </a:r>
            <a:r>
              <a:rPr lang="fr-FR" dirty="0" smtClean="0"/>
              <a:t>ou </a:t>
            </a:r>
            <a:r>
              <a:rPr lang="fr-FR" b="1" dirty="0" smtClean="0"/>
              <a:t>super </a:t>
            </a:r>
            <a:r>
              <a:rPr lang="fr-FR" dirty="0" smtClean="0"/>
              <a:t>pour </a:t>
            </a:r>
            <a:r>
              <a:rPr lang="fr-FR" dirty="0"/>
              <a:t>définir des </a:t>
            </a:r>
            <a:r>
              <a:rPr lang="fr-FR" dirty="0" smtClean="0"/>
              <a:t>bornes </a:t>
            </a:r>
            <a:r>
              <a:rPr lang="fr-FR" dirty="0"/>
              <a:t>supérieures </a:t>
            </a:r>
            <a:r>
              <a:rPr lang="fr-FR" i="1" dirty="0" smtClean="0"/>
              <a:t>(</a:t>
            </a:r>
            <a:r>
              <a:rPr lang="fr-FR" i="1" dirty="0" err="1" smtClean="0"/>
              <a:t>upper</a:t>
            </a:r>
            <a:r>
              <a:rPr lang="fr-FR" i="1" dirty="0" smtClean="0"/>
              <a:t> </a:t>
            </a:r>
            <a:r>
              <a:rPr lang="fr-FR" i="1" dirty="0" err="1" smtClean="0"/>
              <a:t>bound</a:t>
            </a:r>
            <a:r>
              <a:rPr lang="fr-FR" i="1" dirty="0" smtClean="0"/>
              <a:t>) </a:t>
            </a:r>
            <a:r>
              <a:rPr lang="fr-FR" dirty="0" smtClean="0"/>
              <a:t>respectivement </a:t>
            </a:r>
            <a:r>
              <a:rPr lang="fr-FR" dirty="0"/>
              <a:t>des bornes </a:t>
            </a:r>
            <a:r>
              <a:rPr lang="fr-FR" dirty="0" smtClean="0"/>
              <a:t>inférieures </a:t>
            </a:r>
            <a:r>
              <a:rPr lang="fr-FR" i="1" dirty="0" smtClean="0"/>
              <a:t>(</a:t>
            </a:r>
            <a:r>
              <a:rPr lang="fr-FR" i="1" dirty="0" err="1" smtClean="0"/>
              <a:t>lower</a:t>
            </a:r>
            <a:r>
              <a:rPr lang="fr-FR" i="1" dirty="0" smtClean="0"/>
              <a:t> </a:t>
            </a:r>
            <a:r>
              <a:rPr lang="fr-FR" i="1" dirty="0" err="1" smtClean="0"/>
              <a:t>bound</a:t>
            </a:r>
            <a:r>
              <a:rPr lang="fr-FR" i="1" dirty="0" smtClean="0"/>
              <a:t>) </a:t>
            </a:r>
            <a:r>
              <a:rPr lang="fr-FR" dirty="0" smtClean="0"/>
              <a:t>pour </a:t>
            </a:r>
            <a:r>
              <a:rPr lang="fr-FR" dirty="0"/>
              <a:t>les types acceptés. </a:t>
            </a:r>
            <a:endParaRPr lang="fr-FR" dirty="0" smtClean="0"/>
          </a:p>
          <a:p>
            <a:pPr lvl="1"/>
            <a:r>
              <a:rPr lang="fr-FR" dirty="0"/>
              <a:t>&lt;? </a:t>
            </a:r>
            <a:r>
              <a:rPr lang="fr-FR" dirty="0" err="1" smtClean="0"/>
              <a:t>extends</a:t>
            </a:r>
            <a:r>
              <a:rPr lang="fr-FR" dirty="0" smtClean="0"/>
              <a:t> </a:t>
            </a:r>
            <a:r>
              <a:rPr lang="fr-FR" i="1" dirty="0" smtClean="0"/>
              <a:t>type</a:t>
            </a:r>
            <a:r>
              <a:rPr lang="fr-FR" dirty="0" smtClean="0"/>
              <a:t>&gt; acceptera </a:t>
            </a:r>
            <a:r>
              <a:rPr lang="fr-FR" dirty="0"/>
              <a:t>la classe </a:t>
            </a:r>
            <a:r>
              <a:rPr lang="fr-FR" i="1" dirty="0" smtClean="0"/>
              <a:t>type </a:t>
            </a:r>
            <a:r>
              <a:rPr lang="fr-FR" dirty="0" smtClean="0"/>
              <a:t>ainsi </a:t>
            </a:r>
            <a:r>
              <a:rPr lang="fr-FR" dirty="0"/>
              <a:t>que toutes ses </a:t>
            </a:r>
            <a:r>
              <a:rPr lang="fr-FR" dirty="0" smtClean="0"/>
              <a:t>sous-classes</a:t>
            </a:r>
            <a:r>
              <a:rPr lang="fr-FR" dirty="0"/>
              <a:t>. Cette notation est également valable pour toutes les </a:t>
            </a:r>
            <a:r>
              <a:rPr lang="fr-FR" dirty="0" smtClean="0"/>
              <a:t>classes qui </a:t>
            </a:r>
            <a:r>
              <a:rPr lang="fr-FR" dirty="0"/>
              <a:t>implémentent l'interface </a:t>
            </a:r>
            <a:r>
              <a:rPr lang="fr-FR" i="1" dirty="0" smtClean="0"/>
              <a:t>type</a:t>
            </a:r>
            <a:r>
              <a:rPr lang="fr-FR" dirty="0" smtClean="0"/>
              <a:t>.                           </a:t>
            </a:r>
            <a:r>
              <a:rPr lang="fr-FR" i="1" dirty="0" smtClean="0">
                <a:solidFill>
                  <a:srgbClr val="FFC000"/>
                </a:solidFill>
              </a:rPr>
              <a:t>[</a:t>
            </a:r>
            <a:r>
              <a:rPr lang="fr-FR" i="1" dirty="0" err="1" smtClean="0">
                <a:solidFill>
                  <a:srgbClr val="FFC000"/>
                </a:solidFill>
              </a:rPr>
              <a:t>upper</a:t>
            </a:r>
            <a:r>
              <a:rPr lang="fr-FR" i="1" dirty="0" smtClean="0">
                <a:solidFill>
                  <a:srgbClr val="FFC000"/>
                </a:solidFill>
              </a:rPr>
              <a:t> </a:t>
            </a:r>
            <a:r>
              <a:rPr lang="fr-FR" i="1" dirty="0" err="1" smtClean="0">
                <a:solidFill>
                  <a:srgbClr val="FFC000"/>
                </a:solidFill>
              </a:rPr>
              <a:t>bounded</a:t>
            </a:r>
            <a:r>
              <a:rPr lang="fr-FR" i="1" dirty="0" smtClean="0">
                <a:solidFill>
                  <a:srgbClr val="FFC000"/>
                </a:solidFill>
              </a:rPr>
              <a:t>]</a:t>
            </a:r>
            <a:endParaRPr lang="fr-FR" i="1" dirty="0">
              <a:solidFill>
                <a:srgbClr val="FFC000"/>
              </a:solidFill>
            </a:endParaRPr>
          </a:p>
          <a:p>
            <a:pPr lvl="1"/>
            <a:r>
              <a:rPr lang="fr-FR" dirty="0" smtClean="0"/>
              <a:t>&lt;? super </a:t>
            </a:r>
            <a:r>
              <a:rPr lang="fr-FR" i="1" dirty="0" smtClean="0"/>
              <a:t>type</a:t>
            </a:r>
            <a:r>
              <a:rPr lang="fr-FR" dirty="0" smtClean="0"/>
              <a:t>&gt; acceptera la classe </a:t>
            </a:r>
            <a:r>
              <a:rPr lang="fr-FR" i="1" dirty="0" smtClean="0"/>
              <a:t>type </a:t>
            </a:r>
            <a:r>
              <a:rPr lang="fr-FR" dirty="0" smtClean="0"/>
              <a:t>ainsi que toutes les classes parentes de </a:t>
            </a:r>
            <a:r>
              <a:rPr lang="fr-FR" i="1" dirty="0" smtClean="0"/>
              <a:t>type</a:t>
            </a:r>
            <a:r>
              <a:rPr lang="fr-FR" dirty="0" smtClean="0"/>
              <a:t>.                                                 </a:t>
            </a:r>
            <a:r>
              <a:rPr lang="fr-FR" i="1" dirty="0" smtClean="0">
                <a:solidFill>
                  <a:srgbClr val="FFC000"/>
                </a:solidFill>
              </a:rPr>
              <a:t>[</a:t>
            </a:r>
            <a:r>
              <a:rPr lang="fr-FR" i="1" dirty="0" err="1" smtClean="0">
                <a:solidFill>
                  <a:srgbClr val="FFC000"/>
                </a:solidFill>
              </a:rPr>
              <a:t>lower</a:t>
            </a:r>
            <a:r>
              <a:rPr lang="fr-FR" i="1" dirty="0" smtClean="0">
                <a:solidFill>
                  <a:srgbClr val="FFC000"/>
                </a:solidFill>
              </a:rPr>
              <a:t> </a:t>
            </a:r>
            <a:r>
              <a:rPr lang="fr-FR" i="1" dirty="0" err="1">
                <a:solidFill>
                  <a:srgbClr val="FFC000"/>
                </a:solidFill>
              </a:rPr>
              <a:t>bounded</a:t>
            </a:r>
            <a:r>
              <a:rPr lang="fr-FR" i="1" dirty="0" smtClean="0">
                <a:solidFill>
                  <a:srgbClr val="FFC000"/>
                </a:solidFill>
              </a:rPr>
              <a:t>]</a:t>
            </a:r>
          </a:p>
          <a:p>
            <a:r>
              <a:rPr lang="fr-FR" dirty="0"/>
              <a:t>Par exemple, pour ajouter des nombres à une liste </a:t>
            </a:r>
            <a:r>
              <a:rPr lang="fr-FR" dirty="0" smtClean="0"/>
              <a:t>d'</a:t>
            </a:r>
            <a:r>
              <a:rPr lang="fr-FR" dirty="0" err="1" smtClean="0"/>
              <a:t>Integer</a:t>
            </a:r>
            <a:r>
              <a:rPr lang="fr-FR" dirty="0" smtClean="0"/>
              <a:t>, </a:t>
            </a:r>
            <a:r>
              <a:rPr lang="fr-FR" dirty="0"/>
              <a:t>de </a:t>
            </a:r>
            <a:r>
              <a:rPr lang="fr-FR" dirty="0" err="1" smtClean="0"/>
              <a:t>Number</a:t>
            </a:r>
            <a:r>
              <a:rPr lang="fr-FR" dirty="0" smtClean="0"/>
              <a:t> ou d'Object : </a:t>
            </a:r>
            <a:endParaRPr lang="fr-FR" i="1" dirty="0">
              <a:solidFill>
                <a:srgbClr val="FFC000"/>
              </a:solidFill>
            </a:endParaRPr>
          </a:p>
          <a:p>
            <a:pPr lvl="1"/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582" y="5470210"/>
            <a:ext cx="6327688" cy="121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07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génériques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Quelques règles et recommandations</a:t>
            </a:r>
          </a:p>
          <a:p>
            <a:pPr lvl="1"/>
            <a:r>
              <a:rPr lang="fr-FR" dirty="0"/>
              <a:t>L'utilisation du </a:t>
            </a:r>
            <a:r>
              <a:rPr lang="fr-FR" dirty="0" smtClean="0"/>
              <a:t>caractère </a:t>
            </a:r>
            <a:r>
              <a:rPr lang="fr-FR" i="1" dirty="0" smtClean="0"/>
              <a:t>joker </a:t>
            </a:r>
            <a:r>
              <a:rPr lang="fr-FR" dirty="0" smtClean="0"/>
              <a:t>&lt;? </a:t>
            </a:r>
            <a:r>
              <a:rPr lang="fr-FR" dirty="0"/>
              <a:t>…&gt; </a:t>
            </a:r>
            <a:r>
              <a:rPr lang="fr-FR" dirty="0" smtClean="0"/>
              <a:t>dépendra </a:t>
            </a:r>
            <a:r>
              <a:rPr lang="fr-FR" dirty="0"/>
              <a:t>du rôle que joue le </a:t>
            </a:r>
            <a:r>
              <a:rPr lang="fr-FR" dirty="0" smtClean="0"/>
              <a:t>paramètre </a:t>
            </a:r>
            <a:r>
              <a:rPr lang="fr-FR" dirty="0"/>
              <a:t>générique dans la méthode/fonction : </a:t>
            </a:r>
            <a:endParaRPr lang="fr-FR" dirty="0" smtClean="0"/>
          </a:p>
          <a:p>
            <a:pPr lvl="1"/>
            <a:r>
              <a:rPr lang="fr-FR" dirty="0"/>
              <a:t>Paramètre </a:t>
            </a:r>
            <a:r>
              <a:rPr lang="fr-FR" i="1" dirty="0" smtClean="0"/>
              <a:t>'</a:t>
            </a:r>
            <a:r>
              <a:rPr lang="fr-FR" b="1" i="1" dirty="0" smtClean="0"/>
              <a:t>in</a:t>
            </a:r>
            <a:r>
              <a:rPr lang="fr-FR" i="1" dirty="0" smtClean="0"/>
              <a:t>' </a:t>
            </a:r>
            <a:r>
              <a:rPr lang="fr-FR" dirty="0" smtClean="0"/>
              <a:t>(</a:t>
            </a:r>
            <a:r>
              <a:rPr lang="fr-FR" dirty="0"/>
              <a:t>valeur utilisée en entrée de la méthode) </a:t>
            </a:r>
            <a:r>
              <a:rPr lang="fr-FR" dirty="0" smtClean="0">
                <a:solidFill>
                  <a:srgbClr val="FFC000"/>
                </a:solidFill>
              </a:rPr>
              <a:t>[</a:t>
            </a:r>
            <a:r>
              <a:rPr lang="fr-FR" dirty="0">
                <a:solidFill>
                  <a:srgbClr val="FFC000"/>
                </a:solidFill>
              </a:rPr>
              <a:t>Typiquement la méthode </a:t>
            </a:r>
            <a:r>
              <a:rPr lang="fr-FR" i="1" dirty="0" smtClean="0">
                <a:solidFill>
                  <a:srgbClr val="FFC000"/>
                </a:solidFill>
              </a:rPr>
              <a:t>consomme </a:t>
            </a:r>
            <a:r>
              <a:rPr lang="fr-FR" dirty="0" smtClean="0">
                <a:solidFill>
                  <a:srgbClr val="FFC000"/>
                </a:solidFill>
              </a:rPr>
              <a:t>les </a:t>
            </a:r>
            <a:r>
              <a:rPr lang="fr-FR" dirty="0">
                <a:solidFill>
                  <a:srgbClr val="FFC000"/>
                </a:solidFill>
              </a:rPr>
              <a:t>éléments d'une collection] </a:t>
            </a:r>
            <a:endParaRPr lang="fr-FR" dirty="0" smtClean="0">
              <a:solidFill>
                <a:srgbClr val="FFC000"/>
              </a:solidFill>
            </a:endParaRPr>
          </a:p>
          <a:p>
            <a:pPr lvl="1"/>
            <a:r>
              <a:rPr lang="fr-FR" dirty="0"/>
              <a:t>Paramètre </a:t>
            </a:r>
            <a:r>
              <a:rPr lang="fr-FR" i="1" dirty="0" smtClean="0"/>
              <a:t>'</a:t>
            </a:r>
            <a:r>
              <a:rPr lang="fr-FR" b="1" i="1" dirty="0" smtClean="0"/>
              <a:t>out</a:t>
            </a:r>
            <a:r>
              <a:rPr lang="fr-FR" i="1" dirty="0" smtClean="0"/>
              <a:t>' </a:t>
            </a:r>
            <a:r>
              <a:rPr lang="fr-FR" dirty="0" smtClean="0"/>
              <a:t>(</a:t>
            </a:r>
            <a:r>
              <a:rPr lang="fr-FR" dirty="0"/>
              <a:t>valeur utilisée en sortie, fournie par la méthode) </a:t>
            </a:r>
            <a:r>
              <a:rPr lang="fr-FR" dirty="0" smtClean="0">
                <a:solidFill>
                  <a:srgbClr val="FFC000"/>
                </a:solidFill>
              </a:rPr>
              <a:t>[</a:t>
            </a:r>
            <a:r>
              <a:rPr lang="fr-FR" dirty="0">
                <a:solidFill>
                  <a:srgbClr val="FFC000"/>
                </a:solidFill>
              </a:rPr>
              <a:t>Typiquement la méthode </a:t>
            </a:r>
            <a:r>
              <a:rPr lang="fr-FR" i="1" dirty="0" smtClean="0">
                <a:solidFill>
                  <a:srgbClr val="FFC000"/>
                </a:solidFill>
              </a:rPr>
              <a:t>produit </a:t>
            </a:r>
            <a:r>
              <a:rPr lang="fr-FR" dirty="0" smtClean="0">
                <a:solidFill>
                  <a:srgbClr val="FFC000"/>
                </a:solidFill>
              </a:rPr>
              <a:t>les </a:t>
            </a:r>
            <a:r>
              <a:rPr lang="fr-FR" dirty="0">
                <a:solidFill>
                  <a:srgbClr val="FFC000"/>
                </a:solidFill>
              </a:rPr>
              <a:t>éléments d'une </a:t>
            </a:r>
            <a:r>
              <a:rPr lang="fr-FR" dirty="0" smtClean="0">
                <a:solidFill>
                  <a:srgbClr val="FFC000"/>
                </a:solidFill>
              </a:rPr>
              <a:t>collection] </a:t>
            </a:r>
          </a:p>
          <a:p>
            <a:pPr lvl="1"/>
            <a:r>
              <a:rPr lang="fr-FR" dirty="0"/>
              <a:t>Paramètre </a:t>
            </a:r>
            <a:r>
              <a:rPr lang="fr-FR" i="1" dirty="0" smtClean="0"/>
              <a:t>'</a:t>
            </a:r>
            <a:r>
              <a:rPr lang="fr-FR" b="1" i="1" dirty="0" smtClean="0"/>
              <a:t>in/out</a:t>
            </a:r>
            <a:r>
              <a:rPr lang="fr-FR" i="1" dirty="0" smtClean="0"/>
              <a:t>' </a:t>
            </a:r>
            <a:r>
              <a:rPr lang="fr-FR" dirty="0" smtClean="0"/>
              <a:t>(</a:t>
            </a:r>
            <a:r>
              <a:rPr lang="fr-FR" dirty="0"/>
              <a:t>valeur utilisée en entrée et modifié par la </a:t>
            </a:r>
            <a:r>
              <a:rPr lang="fr-FR" dirty="0" smtClean="0"/>
              <a:t>méthode</a:t>
            </a:r>
            <a:r>
              <a:rPr lang="fr-FR" dirty="0"/>
              <a:t>) </a:t>
            </a:r>
            <a:endParaRPr lang="fr-FR" dirty="0" smtClean="0"/>
          </a:p>
          <a:p>
            <a:r>
              <a:rPr lang="fr-FR" dirty="0"/>
              <a:t>Il est recommandé d'appliquer les </a:t>
            </a:r>
            <a:r>
              <a:rPr lang="fr-FR" b="1" dirty="0" smtClean="0"/>
              <a:t>règles </a:t>
            </a:r>
            <a:r>
              <a:rPr lang="fr-FR" dirty="0" smtClean="0"/>
              <a:t>suivantes </a:t>
            </a:r>
            <a:r>
              <a:rPr lang="fr-FR" dirty="0"/>
              <a:t>: </a:t>
            </a:r>
            <a:endParaRPr lang="fr-FR" dirty="0" smtClean="0"/>
          </a:p>
          <a:p>
            <a:pPr lvl="1"/>
            <a:r>
              <a:rPr lang="fr-FR" dirty="0"/>
              <a:t>Tous les paramètres </a:t>
            </a:r>
            <a:r>
              <a:rPr lang="fr-FR" i="1" dirty="0" smtClean="0"/>
              <a:t>'in</a:t>
            </a:r>
            <a:r>
              <a:rPr lang="fr-FR" i="1" dirty="0"/>
              <a:t>' </a:t>
            </a:r>
            <a:r>
              <a:rPr lang="fr-FR" dirty="0" smtClean="0"/>
              <a:t>seront </a:t>
            </a:r>
            <a:r>
              <a:rPr lang="fr-FR" dirty="0"/>
              <a:t>définis avec </a:t>
            </a:r>
            <a:r>
              <a:rPr lang="fr-FR" dirty="0" err="1" smtClean="0"/>
              <a:t>extends</a:t>
            </a:r>
            <a:r>
              <a:rPr lang="fr-FR" dirty="0" smtClean="0"/>
              <a:t> </a:t>
            </a:r>
            <a:r>
              <a:rPr lang="fr-FR" i="1" dirty="0" smtClean="0"/>
              <a:t>(</a:t>
            </a:r>
            <a:r>
              <a:rPr lang="fr-FR" i="1" dirty="0" err="1" smtClean="0"/>
              <a:t>upper-bound</a:t>
            </a:r>
            <a:r>
              <a:rPr lang="fr-FR" i="1" dirty="0" smtClean="0"/>
              <a:t>) </a:t>
            </a:r>
            <a:r>
              <a:rPr lang="fr-FR" dirty="0" smtClean="0"/>
              <a:t> </a:t>
            </a:r>
            <a:endParaRPr lang="fr-FR" dirty="0"/>
          </a:p>
          <a:p>
            <a:pPr lvl="1"/>
            <a:r>
              <a:rPr lang="fr-FR" dirty="0"/>
              <a:t>Tous les paramètres </a:t>
            </a:r>
            <a:r>
              <a:rPr lang="fr-FR" i="1" dirty="0" smtClean="0"/>
              <a:t>'out</a:t>
            </a:r>
            <a:r>
              <a:rPr lang="fr-FR" i="1" dirty="0"/>
              <a:t>' </a:t>
            </a:r>
            <a:r>
              <a:rPr lang="fr-FR" dirty="0" smtClean="0"/>
              <a:t>seront </a:t>
            </a:r>
            <a:r>
              <a:rPr lang="fr-FR" dirty="0"/>
              <a:t>définis avec </a:t>
            </a:r>
            <a:r>
              <a:rPr lang="fr-FR" dirty="0" smtClean="0"/>
              <a:t>super </a:t>
            </a:r>
            <a:r>
              <a:rPr lang="fr-FR" i="1" dirty="0" smtClean="0"/>
              <a:t>(</a:t>
            </a:r>
            <a:r>
              <a:rPr lang="fr-FR" i="1" dirty="0" err="1" smtClean="0"/>
              <a:t>lower-bound</a:t>
            </a:r>
            <a:r>
              <a:rPr lang="fr-FR" i="1" dirty="0" smtClean="0"/>
              <a:t>) </a:t>
            </a:r>
          </a:p>
          <a:p>
            <a:pPr lvl="1"/>
            <a:r>
              <a:rPr lang="fr-FR" dirty="0"/>
              <a:t>Pour les paramètres </a:t>
            </a:r>
            <a:r>
              <a:rPr lang="fr-FR" i="1" dirty="0" smtClean="0"/>
              <a:t>'in</a:t>
            </a:r>
            <a:r>
              <a:rPr lang="fr-FR" i="1" dirty="0"/>
              <a:t>' </a:t>
            </a:r>
            <a:r>
              <a:rPr lang="fr-FR" dirty="0" smtClean="0"/>
              <a:t>accédés </a:t>
            </a:r>
            <a:r>
              <a:rPr lang="fr-FR" dirty="0"/>
              <a:t>exclusivement avec des méthodes de </a:t>
            </a:r>
            <a:r>
              <a:rPr lang="fr-FR" dirty="0" smtClean="0"/>
              <a:t>Object, </a:t>
            </a:r>
            <a:r>
              <a:rPr lang="fr-FR" dirty="0"/>
              <a:t>on utilisera un </a:t>
            </a:r>
            <a:r>
              <a:rPr lang="fr-FR" i="1" dirty="0" smtClean="0"/>
              <a:t>joker </a:t>
            </a:r>
            <a:r>
              <a:rPr lang="fr-FR" dirty="0" smtClean="0"/>
              <a:t>non </a:t>
            </a:r>
            <a:r>
              <a:rPr lang="fr-FR" dirty="0"/>
              <a:t>borné </a:t>
            </a:r>
            <a:r>
              <a:rPr lang="fr-FR" i="1" dirty="0" smtClean="0"/>
              <a:t>(</a:t>
            </a:r>
            <a:r>
              <a:rPr lang="fr-FR" i="1" dirty="0" err="1" smtClean="0"/>
              <a:t>unbounded-wildcard</a:t>
            </a:r>
            <a:r>
              <a:rPr lang="fr-FR" i="1" dirty="0" smtClean="0"/>
              <a:t> </a:t>
            </a:r>
            <a:r>
              <a:rPr lang="fr-FR" dirty="0" smtClean="0"/>
              <a:t>&lt;?&gt;</a:t>
            </a:r>
            <a:r>
              <a:rPr lang="fr-FR" i="1" dirty="0" smtClean="0"/>
              <a:t>) </a:t>
            </a:r>
          </a:p>
          <a:p>
            <a:pPr lvl="1"/>
            <a:r>
              <a:rPr lang="fr-FR" dirty="0"/>
              <a:t>Pour tous </a:t>
            </a:r>
            <a:r>
              <a:rPr lang="fr-FR" dirty="0" smtClean="0"/>
              <a:t>les </a:t>
            </a:r>
            <a:r>
              <a:rPr lang="fr-FR" dirty="0"/>
              <a:t>paramètres </a:t>
            </a:r>
            <a:r>
              <a:rPr lang="fr-FR" i="1" dirty="0" smtClean="0"/>
              <a:t>'in/out</a:t>
            </a:r>
            <a:r>
              <a:rPr lang="fr-FR" i="1" dirty="0"/>
              <a:t>' </a:t>
            </a:r>
            <a:r>
              <a:rPr lang="fr-FR" dirty="0" smtClean="0"/>
              <a:t>on </a:t>
            </a:r>
            <a:r>
              <a:rPr lang="fr-FR" dirty="0"/>
              <a:t>n'utilisera pas de </a:t>
            </a:r>
            <a:r>
              <a:rPr lang="fr-FR" i="1" dirty="0" smtClean="0"/>
              <a:t>joker </a:t>
            </a:r>
          </a:p>
          <a:p>
            <a:pPr lvl="1"/>
            <a:r>
              <a:rPr lang="fr-FR" dirty="0"/>
              <a:t>On n'utilisera par de </a:t>
            </a:r>
            <a:r>
              <a:rPr lang="fr-FR" i="1" dirty="0" smtClean="0"/>
              <a:t>joker </a:t>
            </a:r>
            <a:r>
              <a:rPr lang="fr-FR" dirty="0" smtClean="0"/>
              <a:t>comme </a:t>
            </a:r>
            <a:r>
              <a:rPr lang="fr-FR" dirty="0"/>
              <a:t>type de retour </a:t>
            </a:r>
            <a:endParaRPr lang="fr-F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362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génériques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Dans une classe (générique ou non) il est possible d'écrire une </a:t>
            </a:r>
            <a:r>
              <a:rPr lang="fr-FR" b="1" dirty="0" smtClean="0"/>
              <a:t>méthode </a:t>
            </a:r>
            <a:r>
              <a:rPr lang="fr-FR" b="1" dirty="0"/>
              <a:t>générique </a:t>
            </a:r>
            <a:r>
              <a:rPr lang="fr-FR" dirty="0" smtClean="0"/>
              <a:t>(</a:t>
            </a:r>
            <a:r>
              <a:rPr lang="fr-FR" dirty="0"/>
              <a:t>statique ou </a:t>
            </a:r>
            <a:r>
              <a:rPr lang="fr-FR" dirty="0" smtClean="0"/>
              <a:t>non-statique)</a:t>
            </a:r>
          </a:p>
          <a:p>
            <a:r>
              <a:rPr lang="fr-FR" dirty="0"/>
              <a:t>Syntaxiquement, le ou les types génériques </a:t>
            </a:r>
            <a:r>
              <a:rPr lang="fr-FR" dirty="0" smtClean="0"/>
              <a:t>&lt;…&gt; se </a:t>
            </a:r>
            <a:r>
              <a:rPr lang="fr-FR" dirty="0"/>
              <a:t>placent, dans </a:t>
            </a:r>
            <a:r>
              <a:rPr lang="fr-FR" dirty="0" smtClean="0"/>
              <a:t>l'en-tête</a:t>
            </a:r>
            <a:r>
              <a:rPr lang="fr-FR" dirty="0"/>
              <a:t>, après les modificateurs et avant le type de </a:t>
            </a:r>
            <a:r>
              <a:rPr lang="fr-FR" dirty="0" smtClean="0"/>
              <a:t>retour</a:t>
            </a:r>
          </a:p>
          <a:p>
            <a:r>
              <a:rPr lang="fr-FR" dirty="0" smtClean="0"/>
              <a:t>Exemple</a:t>
            </a:r>
          </a:p>
          <a:p>
            <a:endParaRPr lang="fr-FR" dirty="0">
              <a:solidFill>
                <a:srgbClr val="FFC000"/>
              </a:solidFill>
            </a:endParaRPr>
          </a:p>
          <a:p>
            <a:endParaRPr lang="fr-FR" dirty="0" smtClean="0"/>
          </a:p>
          <a:p>
            <a:r>
              <a:rPr lang="fr-FR" dirty="0" smtClean="0"/>
              <a:t>En </a:t>
            </a:r>
            <a:r>
              <a:rPr lang="fr-FR" dirty="0"/>
              <a:t>général, le paramètre générique n'est pas nécessaire lors de </a:t>
            </a:r>
            <a:r>
              <a:rPr lang="fr-FR" dirty="0" smtClean="0"/>
              <a:t>l'invocation </a:t>
            </a:r>
            <a:r>
              <a:rPr lang="fr-FR" dirty="0"/>
              <a:t>de la méthode, il est inféré par le contexte </a:t>
            </a:r>
            <a:endParaRPr lang="fr-FR" dirty="0">
              <a:solidFill>
                <a:srgbClr val="FFC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195" y="3643956"/>
            <a:ext cx="7285724" cy="86608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246" y="5602003"/>
            <a:ext cx="7474808" cy="84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2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génériques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Dans une classe (générique ou non) il est possible d'écrire une </a:t>
            </a:r>
            <a:r>
              <a:rPr lang="fr-FR" b="1" dirty="0" smtClean="0"/>
              <a:t>méthode </a:t>
            </a:r>
            <a:r>
              <a:rPr lang="fr-FR" b="1" dirty="0"/>
              <a:t>générique </a:t>
            </a:r>
            <a:r>
              <a:rPr lang="fr-FR" dirty="0" smtClean="0"/>
              <a:t>(</a:t>
            </a:r>
            <a:r>
              <a:rPr lang="fr-FR" dirty="0"/>
              <a:t>statique ou </a:t>
            </a:r>
            <a:r>
              <a:rPr lang="fr-FR" dirty="0" smtClean="0"/>
              <a:t>non-statique)</a:t>
            </a:r>
          </a:p>
          <a:p>
            <a:r>
              <a:rPr lang="fr-FR" dirty="0"/>
              <a:t>Syntaxiquement, le ou les types génériques </a:t>
            </a:r>
            <a:r>
              <a:rPr lang="fr-FR" dirty="0" smtClean="0"/>
              <a:t>&lt;…&gt; se </a:t>
            </a:r>
            <a:r>
              <a:rPr lang="fr-FR" dirty="0"/>
              <a:t>placent, dans </a:t>
            </a:r>
            <a:r>
              <a:rPr lang="fr-FR" dirty="0" smtClean="0"/>
              <a:t>l'en-tête</a:t>
            </a:r>
            <a:r>
              <a:rPr lang="fr-FR" dirty="0"/>
              <a:t>, après les modificateurs et avant le type de </a:t>
            </a:r>
            <a:r>
              <a:rPr lang="fr-FR" dirty="0" smtClean="0"/>
              <a:t>retour</a:t>
            </a:r>
          </a:p>
          <a:p>
            <a:r>
              <a:rPr lang="fr-FR" dirty="0" smtClean="0"/>
              <a:t>Exemple</a:t>
            </a:r>
          </a:p>
          <a:p>
            <a:endParaRPr lang="fr-FR" dirty="0">
              <a:solidFill>
                <a:srgbClr val="FFC000"/>
              </a:solidFill>
            </a:endParaRPr>
          </a:p>
          <a:p>
            <a:endParaRPr lang="fr-FR" dirty="0" smtClean="0"/>
          </a:p>
          <a:p>
            <a:r>
              <a:rPr lang="fr-FR" dirty="0" smtClean="0"/>
              <a:t>En </a:t>
            </a:r>
            <a:r>
              <a:rPr lang="fr-FR" dirty="0"/>
              <a:t>général, le paramètre générique n'est pas nécessaire lors de </a:t>
            </a:r>
            <a:r>
              <a:rPr lang="fr-FR" dirty="0" smtClean="0"/>
              <a:t>l'invocation </a:t>
            </a:r>
            <a:r>
              <a:rPr lang="fr-FR" dirty="0"/>
              <a:t>de la méthode, il est inféré par le contexte </a:t>
            </a:r>
            <a:endParaRPr lang="fr-F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834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GUI – Bref historique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 </a:t>
            </a:r>
            <a:r>
              <a:rPr lang="fr-FR" dirty="0"/>
              <a:t>l'origine du langage </a:t>
            </a:r>
            <a:r>
              <a:rPr lang="fr-FR" i="1" dirty="0"/>
              <a:t>Java</a:t>
            </a:r>
            <a:r>
              <a:rPr lang="fr-FR" dirty="0"/>
              <a:t>, les interfaces graphiques étaient créées en utilisant la </a:t>
            </a:r>
            <a:r>
              <a:rPr lang="fr-FR" b="1" dirty="0"/>
              <a:t>librairie AWT </a:t>
            </a:r>
            <a:r>
              <a:rPr lang="fr-FR" dirty="0"/>
              <a:t>(</a:t>
            </a:r>
            <a:r>
              <a:rPr lang="fr-FR" dirty="0" err="1"/>
              <a:t>java.awt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Composants </a:t>
            </a:r>
            <a:r>
              <a:rPr lang="fr-FR" dirty="0"/>
              <a:t>"lourds" </a:t>
            </a:r>
            <a:r>
              <a:rPr lang="fr-FR" i="1" dirty="0"/>
              <a:t>(</a:t>
            </a:r>
            <a:r>
              <a:rPr lang="fr-FR" i="1" dirty="0" err="1"/>
              <a:t>heavyweight</a:t>
            </a:r>
            <a:r>
              <a:rPr lang="fr-FR" i="1" dirty="0"/>
              <a:t>) </a:t>
            </a:r>
            <a:r>
              <a:rPr lang="fr-FR" dirty="0"/>
              <a:t>basés sur ceux de la machine </a:t>
            </a:r>
            <a:r>
              <a:rPr lang="fr-FR" dirty="0" smtClean="0"/>
              <a:t>cible</a:t>
            </a:r>
          </a:p>
          <a:p>
            <a:pPr lvl="1"/>
            <a:r>
              <a:rPr lang="fr-FR" dirty="0" smtClean="0"/>
              <a:t>Difficulté </a:t>
            </a:r>
            <a:r>
              <a:rPr lang="fr-FR" dirty="0"/>
              <a:t>de créer des applications multiplateformes </a:t>
            </a:r>
            <a:r>
              <a:rPr lang="fr-FR" i="1" dirty="0"/>
              <a:t>(</a:t>
            </a:r>
            <a:r>
              <a:rPr lang="fr-FR" i="1" dirty="0" err="1"/>
              <a:t>write</a:t>
            </a:r>
            <a:r>
              <a:rPr lang="fr-FR" i="1" dirty="0"/>
              <a:t> once, </a:t>
            </a:r>
            <a:r>
              <a:rPr lang="fr-FR" i="1" dirty="0" err="1"/>
              <a:t>run</a:t>
            </a:r>
            <a:r>
              <a:rPr lang="fr-FR" i="1" dirty="0"/>
              <a:t> </a:t>
            </a:r>
            <a:r>
              <a:rPr lang="fr-FR" i="1" dirty="0" err="1"/>
              <a:t>anywhere</a:t>
            </a:r>
            <a:r>
              <a:rPr lang="fr-FR" i="1" dirty="0"/>
              <a:t>)</a:t>
            </a:r>
            <a:r>
              <a:rPr lang="fr-FR" dirty="0"/>
              <a:t>, </a:t>
            </a:r>
            <a:r>
              <a:rPr lang="fr-FR" dirty="0" smtClean="0"/>
              <a:t>lourdeur</a:t>
            </a:r>
          </a:p>
          <a:p>
            <a:r>
              <a:rPr lang="fr-FR" dirty="0" smtClean="0"/>
              <a:t>Rapidement</a:t>
            </a:r>
            <a:r>
              <a:rPr lang="fr-FR" dirty="0"/>
              <a:t>, la </a:t>
            </a:r>
            <a:r>
              <a:rPr lang="fr-FR" b="1" dirty="0"/>
              <a:t>librairie </a:t>
            </a:r>
            <a:r>
              <a:rPr lang="fr-FR" b="1" i="1" dirty="0"/>
              <a:t>Swing </a:t>
            </a:r>
            <a:r>
              <a:rPr lang="fr-FR" dirty="0"/>
              <a:t>(</a:t>
            </a:r>
            <a:r>
              <a:rPr lang="fr-FR" dirty="0" err="1"/>
              <a:t>javax.swing</a:t>
            </a:r>
            <a:r>
              <a:rPr lang="fr-FR" dirty="0"/>
              <a:t>) est venu compléter (et partiellement remplacer) la librairie AWT </a:t>
            </a:r>
            <a:endParaRPr lang="fr-FR" dirty="0" smtClean="0"/>
          </a:p>
          <a:p>
            <a:pPr lvl="1"/>
            <a:r>
              <a:rPr lang="fr-FR" dirty="0" smtClean="0"/>
              <a:t>Composant </a:t>
            </a:r>
            <a:r>
              <a:rPr lang="fr-FR" dirty="0"/>
              <a:t>"légers" </a:t>
            </a:r>
            <a:r>
              <a:rPr lang="fr-FR" i="1" dirty="0"/>
              <a:t>(</a:t>
            </a:r>
            <a:r>
              <a:rPr lang="fr-FR" i="1" dirty="0" err="1"/>
              <a:t>lightweight</a:t>
            </a:r>
            <a:r>
              <a:rPr lang="fr-FR" i="1" dirty="0"/>
              <a:t>) </a:t>
            </a:r>
            <a:r>
              <a:rPr lang="fr-FR" dirty="0"/>
              <a:t>dessinés par la librairie </a:t>
            </a:r>
            <a:endParaRPr lang="fr-FR" dirty="0" smtClean="0"/>
          </a:p>
          <a:p>
            <a:pPr lvl="1"/>
            <a:r>
              <a:rPr lang="fr-FR" i="1" dirty="0" err="1" smtClean="0"/>
              <a:t>Pluggable</a:t>
            </a:r>
            <a:r>
              <a:rPr lang="fr-FR" i="1" dirty="0" smtClean="0"/>
              <a:t> </a:t>
            </a:r>
            <a:r>
              <a:rPr lang="fr-FR" i="1" dirty="0" err="1"/>
              <a:t>Look&amp;Feel</a:t>
            </a:r>
            <a:r>
              <a:rPr lang="fr-FR" i="1" dirty="0"/>
              <a:t> </a:t>
            </a:r>
            <a:endParaRPr lang="fr-FR" i="1" dirty="0" smtClean="0"/>
          </a:p>
          <a:p>
            <a:pPr lvl="2"/>
            <a:r>
              <a:rPr lang="fr-FR" dirty="0" smtClean="0"/>
              <a:t>L&amp;F </a:t>
            </a:r>
            <a:r>
              <a:rPr lang="fr-FR" dirty="0"/>
              <a:t>multiplateforme </a:t>
            </a:r>
            <a:r>
              <a:rPr lang="fr-FR" i="1" dirty="0"/>
              <a:t>(</a:t>
            </a:r>
            <a:r>
              <a:rPr lang="fr-FR" i="1" dirty="0" err="1"/>
              <a:t>Metal</a:t>
            </a:r>
            <a:r>
              <a:rPr lang="fr-FR" i="1" dirty="0"/>
              <a:t>) </a:t>
            </a:r>
            <a:endParaRPr lang="fr-FR" i="1" dirty="0" smtClean="0"/>
          </a:p>
          <a:p>
            <a:pPr lvl="2"/>
            <a:r>
              <a:rPr lang="fr-FR" dirty="0" smtClean="0"/>
              <a:t>L&amp;F </a:t>
            </a:r>
            <a:r>
              <a:rPr lang="fr-FR" dirty="0"/>
              <a:t>imitant (plus ou moins bien) ceux des OS spécifiques </a:t>
            </a:r>
            <a:r>
              <a:rPr lang="fr-FR" i="1" dirty="0"/>
              <a:t>(Windows, OS X, …)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0227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Propriétés 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022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Notion de propriété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La notion de "propriété" </a:t>
            </a:r>
            <a:r>
              <a:rPr lang="fr-FR" i="1" dirty="0" smtClean="0"/>
              <a:t>(</a:t>
            </a:r>
            <a:r>
              <a:rPr lang="fr-FR" i="1" dirty="0" err="1" smtClean="0"/>
              <a:t>property</a:t>
            </a:r>
            <a:r>
              <a:rPr lang="fr-FR" i="1" dirty="0" smtClean="0"/>
              <a:t>) </a:t>
            </a:r>
            <a:r>
              <a:rPr lang="fr-FR" dirty="0" smtClean="0"/>
              <a:t>est </a:t>
            </a:r>
            <a:r>
              <a:rPr lang="fr-FR" dirty="0"/>
              <a:t>très présente dans </a:t>
            </a:r>
            <a:r>
              <a:rPr lang="fr-FR" i="1" dirty="0" err="1" smtClean="0"/>
              <a:t>JavaFX</a:t>
            </a:r>
            <a:r>
              <a:rPr lang="fr-FR" i="1" dirty="0" smtClean="0"/>
              <a:t> </a:t>
            </a:r>
          </a:p>
          <a:p>
            <a:r>
              <a:rPr lang="fr-FR" dirty="0"/>
              <a:t>Une </a:t>
            </a:r>
            <a:r>
              <a:rPr lang="fr-FR" b="1" i="1" dirty="0" smtClean="0"/>
              <a:t>propriété </a:t>
            </a:r>
            <a:r>
              <a:rPr lang="fr-FR" dirty="0" smtClean="0"/>
              <a:t>est </a:t>
            </a:r>
            <a:r>
              <a:rPr lang="fr-FR" dirty="0"/>
              <a:t>un élément d'une classe que l'on peut manipuler </a:t>
            </a:r>
            <a:r>
              <a:rPr lang="fr-FR" dirty="0" smtClean="0"/>
              <a:t>à l'aide </a:t>
            </a:r>
            <a:r>
              <a:rPr lang="fr-FR" dirty="0"/>
              <a:t>de </a:t>
            </a:r>
            <a:r>
              <a:rPr lang="fr-FR" i="1" dirty="0" smtClean="0"/>
              <a:t>getters </a:t>
            </a:r>
            <a:r>
              <a:rPr lang="fr-FR" dirty="0" smtClean="0"/>
              <a:t>(</a:t>
            </a:r>
            <a:r>
              <a:rPr lang="fr-FR" dirty="0"/>
              <a:t>lecture) et de </a:t>
            </a:r>
            <a:r>
              <a:rPr lang="fr-FR" i="1" dirty="0" smtClean="0"/>
              <a:t>setters </a:t>
            </a:r>
            <a:r>
              <a:rPr lang="fr-FR" dirty="0" smtClean="0"/>
              <a:t>(</a:t>
            </a:r>
            <a:r>
              <a:rPr lang="fr-FR" dirty="0"/>
              <a:t>écriture). </a:t>
            </a:r>
            <a:endParaRPr lang="fr-FR" dirty="0" smtClean="0"/>
          </a:p>
          <a:p>
            <a:r>
              <a:rPr lang="fr-FR" dirty="0"/>
              <a:t>Les propriétés sont généralement représentées par des attributs de </a:t>
            </a:r>
            <a:r>
              <a:rPr lang="fr-FR" dirty="0" smtClean="0"/>
              <a:t>la </a:t>
            </a:r>
            <a:r>
              <a:rPr lang="fr-FR" dirty="0"/>
              <a:t>classe mais elles pourraient aussi être stockées dans une base de </a:t>
            </a:r>
            <a:r>
              <a:rPr lang="fr-FR" dirty="0" smtClean="0"/>
              <a:t>données </a:t>
            </a:r>
            <a:r>
              <a:rPr lang="fr-FR" dirty="0"/>
              <a:t>ou autre système d'information </a:t>
            </a:r>
            <a:endParaRPr lang="fr-FR" dirty="0" smtClean="0"/>
          </a:p>
          <a:p>
            <a:r>
              <a:rPr lang="fr-FR" dirty="0"/>
              <a:t>En plus des méthodes </a:t>
            </a:r>
            <a:r>
              <a:rPr lang="fr-FR" dirty="0" err="1" smtClean="0"/>
              <a:t>get</a:t>
            </a:r>
            <a:r>
              <a:rPr lang="fr-FR" dirty="0" smtClean="0"/>
              <a:t>…() et set…(), </a:t>
            </a:r>
            <a:r>
              <a:rPr lang="fr-FR" dirty="0"/>
              <a:t>les propriétés </a:t>
            </a:r>
            <a:r>
              <a:rPr lang="fr-FR" i="1" dirty="0" err="1" smtClean="0"/>
              <a:t>JavaFX</a:t>
            </a:r>
            <a:r>
              <a:rPr lang="fr-FR" i="1" dirty="0" smtClean="0"/>
              <a:t> </a:t>
            </a:r>
            <a:r>
              <a:rPr lang="fr-FR" dirty="0" smtClean="0"/>
              <a:t>possèdent </a:t>
            </a:r>
            <a:r>
              <a:rPr lang="fr-FR" dirty="0"/>
              <a:t>une troisième méthode </a:t>
            </a:r>
            <a:r>
              <a:rPr lang="fr-FR" dirty="0" smtClean="0"/>
              <a:t>…</a:t>
            </a:r>
            <a:r>
              <a:rPr lang="fr-FR" dirty="0" err="1" smtClean="0"/>
              <a:t>Property</a:t>
            </a:r>
            <a:r>
              <a:rPr lang="fr-FR" dirty="0" smtClean="0"/>
              <a:t>() qui </a:t>
            </a:r>
            <a:r>
              <a:rPr lang="fr-FR" dirty="0"/>
              <a:t>retourne un </a:t>
            </a:r>
            <a:r>
              <a:rPr lang="fr-FR" dirty="0" smtClean="0"/>
              <a:t>objet </a:t>
            </a:r>
            <a:r>
              <a:rPr lang="fr-FR" dirty="0"/>
              <a:t>qui implémente l'interface </a:t>
            </a:r>
            <a:r>
              <a:rPr lang="fr-FR" dirty="0" err="1" smtClean="0"/>
              <a:t>Property</a:t>
            </a:r>
            <a:r>
              <a:rPr lang="fr-FR" dirty="0" smtClean="0"/>
              <a:t> [… : </a:t>
            </a:r>
            <a:r>
              <a:rPr lang="fr-FR" dirty="0"/>
              <a:t>nom de la </a:t>
            </a:r>
            <a:r>
              <a:rPr lang="fr-FR" dirty="0" smtClean="0"/>
              <a:t>propriété]. </a:t>
            </a:r>
          </a:p>
          <a:p>
            <a:r>
              <a:rPr lang="fr-FR" dirty="0"/>
              <a:t>Intérêt des propriétés : </a:t>
            </a:r>
            <a:endParaRPr lang="fr-FR" dirty="0" smtClean="0"/>
          </a:p>
          <a:p>
            <a:pPr lvl="1"/>
            <a:r>
              <a:rPr lang="fr-FR" dirty="0" smtClean="0"/>
              <a:t>Elles </a:t>
            </a:r>
            <a:r>
              <a:rPr lang="fr-FR" dirty="0"/>
              <a:t>peuvent être liées </a:t>
            </a:r>
            <a:r>
              <a:rPr lang="fr-FR" dirty="0" smtClean="0"/>
              <a:t>entre-elles </a:t>
            </a:r>
            <a:r>
              <a:rPr lang="fr-FR" i="1" dirty="0" smtClean="0"/>
              <a:t>(</a:t>
            </a:r>
            <a:r>
              <a:rPr lang="fr-FR" i="1" dirty="0"/>
              <a:t>Binding</a:t>
            </a:r>
            <a:r>
              <a:rPr lang="fr-FR" i="1" dirty="0" smtClean="0"/>
              <a:t>)</a:t>
            </a:r>
            <a:r>
              <a:rPr lang="fr-FR" dirty="0" smtClean="0"/>
              <a:t>, </a:t>
            </a:r>
            <a:r>
              <a:rPr lang="fr-FR" dirty="0" err="1" smtClean="0"/>
              <a:t>c-à-d</a:t>
            </a:r>
            <a:r>
              <a:rPr lang="fr-FR" dirty="0" smtClean="0"/>
              <a:t> que </a:t>
            </a:r>
            <a:r>
              <a:rPr lang="fr-FR" dirty="0"/>
              <a:t>le changement </a:t>
            </a:r>
            <a:r>
              <a:rPr lang="fr-FR" dirty="0" smtClean="0"/>
              <a:t>d'une </a:t>
            </a:r>
            <a:r>
              <a:rPr lang="fr-FR" dirty="0"/>
              <a:t>propriété entraîne automatiquement la mise à jour d'une autre. </a:t>
            </a:r>
            <a:endParaRPr lang="fr-FR" dirty="0" smtClean="0"/>
          </a:p>
          <a:p>
            <a:pPr lvl="1"/>
            <a:r>
              <a:rPr lang="fr-FR" dirty="0" smtClean="0"/>
              <a:t>Elles </a:t>
            </a:r>
            <a:r>
              <a:rPr lang="fr-FR" dirty="0"/>
              <a:t>peuvent déclencher un événement lorsque leur valeur change et </a:t>
            </a:r>
            <a:r>
              <a:rPr lang="fr-FR" dirty="0" smtClean="0"/>
              <a:t>un </a:t>
            </a:r>
            <a:r>
              <a:rPr lang="fr-FR" dirty="0"/>
              <a:t>gestionnaire d'événement </a:t>
            </a:r>
            <a:r>
              <a:rPr lang="fr-FR" i="1" dirty="0" smtClean="0"/>
              <a:t>(</a:t>
            </a:r>
            <a:r>
              <a:rPr lang="fr-FR" i="1" dirty="0" err="1" smtClean="0"/>
              <a:t>Listener</a:t>
            </a:r>
            <a:r>
              <a:rPr lang="fr-FR" i="1" dirty="0" smtClean="0"/>
              <a:t>) </a:t>
            </a:r>
            <a:r>
              <a:rPr lang="fr-FR" dirty="0" smtClean="0"/>
              <a:t>peut </a:t>
            </a:r>
            <a:r>
              <a:rPr lang="fr-FR" dirty="0"/>
              <a:t>réagir en conséquence.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8506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Notion de propriété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d'une classe définissant la propriété </a:t>
            </a:r>
            <a:r>
              <a:rPr lang="fr-FR" i="1" dirty="0" smtClean="0"/>
              <a:t>balance </a:t>
            </a:r>
            <a:r>
              <a:rPr lang="fr-FR" dirty="0" smtClean="0"/>
              <a:t>(</a:t>
            </a:r>
            <a:r>
              <a:rPr lang="fr-FR" dirty="0"/>
              <a:t>solde) pour </a:t>
            </a:r>
            <a:r>
              <a:rPr lang="fr-FR" dirty="0" smtClean="0"/>
              <a:t>un </a:t>
            </a:r>
            <a:r>
              <a:rPr lang="fr-FR" dirty="0"/>
              <a:t>compte bancaire.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45" y="2767913"/>
            <a:ext cx="5952665" cy="348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93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Notion de propriété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La classe abstraite </a:t>
            </a:r>
            <a:r>
              <a:rPr lang="fr-FR" dirty="0" err="1" smtClean="0"/>
              <a:t>DoubleProperty</a:t>
            </a:r>
            <a:r>
              <a:rPr lang="fr-FR" dirty="0" smtClean="0"/>
              <a:t> permet </a:t>
            </a:r>
            <a:r>
              <a:rPr lang="fr-FR" dirty="0"/>
              <a:t>d'emballer une valeur </a:t>
            </a:r>
            <a:r>
              <a:rPr lang="fr-FR" dirty="0" smtClean="0"/>
              <a:t>de </a:t>
            </a:r>
            <a:r>
              <a:rPr lang="fr-FR" dirty="0"/>
              <a:t>type </a:t>
            </a:r>
            <a:r>
              <a:rPr lang="fr-FR" dirty="0" smtClean="0"/>
              <a:t>double et </a:t>
            </a:r>
            <a:r>
              <a:rPr lang="fr-FR" dirty="0"/>
              <a:t>d'offrir des méthodes pour consulter et modifier </a:t>
            </a:r>
            <a:r>
              <a:rPr lang="fr-FR" dirty="0" smtClean="0"/>
              <a:t>la </a:t>
            </a:r>
            <a:r>
              <a:rPr lang="fr-FR" dirty="0"/>
              <a:t>valeur mais également pour "observer" et "lier" les changements. </a:t>
            </a:r>
            <a:endParaRPr lang="fr-FR" dirty="0" smtClean="0"/>
          </a:p>
          <a:p>
            <a:r>
              <a:rPr lang="fr-FR" dirty="0" err="1"/>
              <a:t>SimpleDoubleProperty</a:t>
            </a:r>
            <a:r>
              <a:rPr lang="fr-FR" dirty="0"/>
              <a:t> </a:t>
            </a:r>
            <a:r>
              <a:rPr lang="fr-FR" dirty="0" smtClean="0"/>
              <a:t>est une </a:t>
            </a:r>
            <a:r>
              <a:rPr lang="fr-FR" dirty="0"/>
              <a:t>classe concrète prédéfinie. </a:t>
            </a:r>
            <a:endParaRPr lang="fr-FR" dirty="0" smtClean="0"/>
          </a:p>
          <a:p>
            <a:r>
              <a:rPr lang="fr-FR" dirty="0"/>
              <a:t>La plateforme </a:t>
            </a:r>
            <a:r>
              <a:rPr lang="fr-FR" i="1" dirty="0" smtClean="0"/>
              <a:t>Java </a:t>
            </a:r>
            <a:r>
              <a:rPr lang="fr-FR" dirty="0" smtClean="0"/>
              <a:t>offre </a:t>
            </a:r>
            <a:r>
              <a:rPr lang="fr-FR" dirty="0"/>
              <a:t>des classes similaires pour la plupart des </a:t>
            </a:r>
            <a:r>
              <a:rPr lang="fr-FR" dirty="0" smtClean="0"/>
              <a:t>types </a:t>
            </a:r>
            <a:r>
              <a:rPr lang="fr-FR" dirty="0"/>
              <a:t>primitifs, les chaînes de caractères, certaines collections ainsi </a:t>
            </a:r>
            <a:r>
              <a:rPr lang="fr-FR" dirty="0" smtClean="0"/>
              <a:t>que </a:t>
            </a:r>
            <a:r>
              <a:rPr lang="fr-FR" dirty="0"/>
              <a:t>le type </a:t>
            </a:r>
            <a:r>
              <a:rPr lang="fr-FR" dirty="0" smtClean="0"/>
              <a:t>Object qui </a:t>
            </a:r>
            <a:r>
              <a:rPr lang="fr-FR" dirty="0"/>
              <a:t>peut couvrir tous les autres types. </a:t>
            </a:r>
            <a:endParaRPr lang="fr-FR" dirty="0" smtClean="0"/>
          </a:p>
          <a:p>
            <a:pPr lvl="1"/>
            <a:r>
              <a:rPr lang="fr-FR" dirty="0" err="1"/>
              <a:t>IntegerProperty</a:t>
            </a:r>
            <a:r>
              <a:rPr lang="fr-FR" dirty="0"/>
              <a:t> </a:t>
            </a:r>
            <a:r>
              <a:rPr lang="fr-FR" dirty="0" smtClean="0"/>
              <a:t>/ </a:t>
            </a:r>
            <a:r>
              <a:rPr lang="fr-FR" dirty="0" err="1" smtClean="0"/>
              <a:t>SimpleIntegerProperty</a:t>
            </a:r>
            <a:endParaRPr lang="fr-FR" dirty="0" smtClean="0"/>
          </a:p>
          <a:p>
            <a:pPr lvl="1"/>
            <a:r>
              <a:rPr lang="fr-FR" dirty="0" err="1" smtClean="0"/>
              <a:t>StringProperty</a:t>
            </a:r>
            <a:r>
              <a:rPr lang="fr-FR" dirty="0" smtClean="0"/>
              <a:t> / </a:t>
            </a:r>
            <a:r>
              <a:rPr lang="fr-FR" dirty="0" err="1" smtClean="0"/>
              <a:t>SimpleStringProperty</a:t>
            </a:r>
            <a:r>
              <a:rPr lang="fr-FR" dirty="0" smtClean="0"/>
              <a:t> </a:t>
            </a:r>
          </a:p>
          <a:p>
            <a:pPr lvl="1"/>
            <a:r>
              <a:rPr lang="fr-FR" dirty="0" err="1" smtClean="0"/>
              <a:t>ListProperty</a:t>
            </a:r>
            <a:r>
              <a:rPr lang="fr-FR" dirty="0" smtClean="0"/>
              <a:t>&lt;E</a:t>
            </a:r>
            <a:r>
              <a:rPr lang="fr-FR" dirty="0"/>
              <a:t>&gt; </a:t>
            </a:r>
            <a:r>
              <a:rPr lang="fr-FR" dirty="0" smtClean="0"/>
              <a:t>/ </a:t>
            </a:r>
            <a:r>
              <a:rPr lang="fr-FR" dirty="0" err="1" smtClean="0"/>
              <a:t>SimpleListProperty</a:t>
            </a:r>
            <a:r>
              <a:rPr lang="fr-FR" dirty="0" smtClean="0"/>
              <a:t>&lt;E</a:t>
            </a:r>
            <a:r>
              <a:rPr lang="fr-FR" dirty="0"/>
              <a:t>&gt; </a:t>
            </a:r>
            <a:endParaRPr lang="fr-FR" dirty="0" smtClean="0"/>
          </a:p>
          <a:p>
            <a:pPr lvl="1"/>
            <a:r>
              <a:rPr lang="fr-FR" dirty="0" err="1" smtClean="0"/>
              <a:t>ObjectProperty</a:t>
            </a:r>
            <a:r>
              <a:rPr lang="fr-FR" dirty="0" smtClean="0"/>
              <a:t>&lt;T</a:t>
            </a:r>
            <a:r>
              <a:rPr lang="fr-FR" dirty="0"/>
              <a:t>&gt; </a:t>
            </a:r>
            <a:r>
              <a:rPr lang="fr-FR" dirty="0" smtClean="0"/>
              <a:t>/ </a:t>
            </a:r>
            <a:r>
              <a:rPr lang="fr-FR" dirty="0" err="1" smtClean="0"/>
              <a:t>SimpleObjectProperty</a:t>
            </a:r>
            <a:r>
              <a:rPr lang="fr-FR" dirty="0" smtClean="0"/>
              <a:t>&lt;T</a:t>
            </a:r>
            <a:r>
              <a:rPr lang="fr-FR" dirty="0"/>
              <a:t>&gt; </a:t>
            </a:r>
            <a:endParaRPr lang="fr-FR" dirty="0" smtClean="0"/>
          </a:p>
          <a:p>
            <a:pPr lvl="1"/>
            <a:r>
              <a:rPr lang="fr-FR" dirty="0" smtClean="0"/>
              <a:t>. </a:t>
            </a:r>
            <a:r>
              <a:rPr lang="fr-FR" dirty="0"/>
              <a:t>. . </a:t>
            </a:r>
            <a:endParaRPr lang="fr-FR" dirty="0" smtClean="0"/>
          </a:p>
          <a:p>
            <a:r>
              <a:rPr lang="fr-FR" dirty="0"/>
              <a:t>Des classes existent également pour définir des propriétés </a:t>
            </a:r>
            <a:r>
              <a:rPr lang="fr-FR" i="1" dirty="0" err="1" smtClean="0"/>
              <a:t>read-only</a:t>
            </a:r>
            <a:r>
              <a:rPr lang="fr-FR" i="1" dirty="0" smtClean="0"/>
              <a:t> </a:t>
            </a:r>
          </a:p>
          <a:p>
            <a:pPr lvl="1"/>
            <a:r>
              <a:rPr lang="fr-FR" dirty="0" err="1" smtClean="0"/>
              <a:t>ReadOnlyIntegerWrapper</a:t>
            </a:r>
            <a:r>
              <a:rPr lang="fr-FR" dirty="0" smtClean="0"/>
              <a:t>, </a:t>
            </a:r>
            <a:r>
              <a:rPr lang="fr-FR" dirty="0" err="1" smtClean="0"/>
              <a:t>ReadOnlyIntegerProperty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. </a:t>
            </a:r>
            <a:r>
              <a:rPr lang="fr-FR" dirty="0"/>
              <a:t>. 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2157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Observation des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Toutes les classes de propriétés implémentent l'interface </a:t>
            </a:r>
            <a:r>
              <a:rPr lang="fr-FR" dirty="0" smtClean="0"/>
              <a:t> Observable et </a:t>
            </a:r>
            <a:r>
              <a:rPr lang="fr-FR" dirty="0"/>
              <a:t>offrent de ce fait, la possibilité d'enregistrer des </a:t>
            </a:r>
            <a:r>
              <a:rPr lang="fr-FR" i="1" dirty="0" smtClean="0"/>
              <a:t>observateurs (</a:t>
            </a:r>
            <a:r>
              <a:rPr lang="fr-FR" b="1" i="1" dirty="0" err="1" smtClean="0"/>
              <a:t>Listener</a:t>
            </a:r>
            <a:r>
              <a:rPr lang="fr-FR" i="1" dirty="0" smtClean="0"/>
              <a:t>) </a:t>
            </a:r>
            <a:r>
              <a:rPr lang="fr-FR" dirty="0" smtClean="0"/>
              <a:t>qui </a:t>
            </a:r>
            <a:r>
              <a:rPr lang="fr-FR" dirty="0"/>
              <a:t>seront avertis lorsque la valeur de la </a:t>
            </a:r>
            <a:r>
              <a:rPr lang="fr-FR" dirty="0" smtClean="0"/>
              <a:t>propriété </a:t>
            </a:r>
            <a:r>
              <a:rPr lang="fr-FR" dirty="0"/>
              <a:t>change. </a:t>
            </a:r>
            <a:endParaRPr lang="fr-FR" dirty="0" smtClean="0"/>
          </a:p>
          <a:p>
            <a:r>
              <a:rPr lang="fr-FR" dirty="0"/>
              <a:t>Une instance de l'interface fonctionnelle </a:t>
            </a:r>
            <a:r>
              <a:rPr lang="fr-FR" dirty="0" err="1" smtClean="0"/>
              <a:t>ChangeListener</a:t>
            </a:r>
            <a:r>
              <a:rPr lang="fr-FR" dirty="0" smtClean="0"/>
              <a:t>&lt;T</a:t>
            </a:r>
            <a:r>
              <a:rPr lang="fr-FR" dirty="0"/>
              <a:t>&gt; </a:t>
            </a:r>
            <a:r>
              <a:rPr lang="fr-FR" dirty="0" smtClean="0"/>
              <a:t>pourra </a:t>
            </a:r>
            <a:r>
              <a:rPr lang="fr-FR" dirty="0"/>
              <a:t>ainsi être créée pour réagir à un tel changement. La méthode </a:t>
            </a:r>
            <a:r>
              <a:rPr lang="fr-FR" dirty="0" err="1" smtClean="0"/>
              <a:t>changed</a:t>
            </a:r>
            <a:r>
              <a:rPr lang="fr-FR" dirty="0" smtClean="0"/>
              <a:t>() sera </a:t>
            </a:r>
            <a:r>
              <a:rPr lang="fr-FR" dirty="0"/>
              <a:t>alors invoquée et recevra </a:t>
            </a:r>
            <a:r>
              <a:rPr lang="fr-FR" dirty="0" smtClean="0"/>
              <a:t>en </a:t>
            </a:r>
            <a:r>
              <a:rPr lang="fr-FR" dirty="0"/>
              <a:t>paramètre la valeur </a:t>
            </a:r>
            <a:r>
              <a:rPr lang="fr-FR" dirty="0" smtClean="0"/>
              <a:t>observée </a:t>
            </a:r>
            <a:r>
              <a:rPr lang="fr-FR" dirty="0"/>
              <a:t>ainsi que </a:t>
            </a:r>
            <a:r>
              <a:rPr lang="fr-FR" dirty="0" smtClean="0"/>
              <a:t>l'ancienne </a:t>
            </a:r>
            <a:r>
              <a:rPr lang="fr-FR" dirty="0"/>
              <a:t>et la nouvelle valeur de la propriété.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811" y="4768292"/>
            <a:ext cx="6121486" cy="18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32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Observation des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fr-FR" i="1" dirty="0" smtClean="0"/>
              <a:t>Remarque</a:t>
            </a:r>
            <a:r>
              <a:rPr lang="fr-FR" dirty="0" smtClean="0"/>
              <a:t>: Dans </a:t>
            </a:r>
            <a:r>
              <a:rPr lang="fr-FR" dirty="0"/>
              <a:t>l'exemple précédent, une expression lambda est </a:t>
            </a:r>
            <a:r>
              <a:rPr lang="fr-FR" dirty="0" smtClean="0"/>
              <a:t>utilisée pour </a:t>
            </a:r>
            <a:r>
              <a:rPr lang="fr-FR" dirty="0"/>
              <a:t>implémenter la méthode </a:t>
            </a:r>
            <a:r>
              <a:rPr lang="fr-FR" dirty="0" err="1" smtClean="0"/>
              <a:t>changed</a:t>
            </a:r>
            <a:r>
              <a:rPr lang="fr-FR" dirty="0" smtClean="0"/>
              <a:t>(). </a:t>
            </a:r>
            <a:r>
              <a:rPr lang="fr-FR" dirty="0"/>
              <a:t>On pourrait également </a:t>
            </a:r>
            <a:r>
              <a:rPr lang="fr-FR" dirty="0" smtClean="0"/>
              <a:t>utiliser </a:t>
            </a:r>
            <a:r>
              <a:rPr lang="fr-FR" dirty="0"/>
              <a:t>une classe anonyme ou créer l'instance d'une classe </a:t>
            </a:r>
            <a:r>
              <a:rPr lang="fr-FR" dirty="0" smtClean="0"/>
              <a:t>"</a:t>
            </a:r>
            <a:r>
              <a:rPr lang="fr-FR" dirty="0"/>
              <a:t>ordinaire" qui implémente l'interface </a:t>
            </a:r>
            <a:r>
              <a:rPr lang="fr-FR" dirty="0" err="1" smtClean="0"/>
              <a:t>ChangeListener</a:t>
            </a:r>
            <a:r>
              <a:rPr lang="fr-FR" dirty="0" smtClean="0"/>
              <a:t>&lt;T&gt;. </a:t>
            </a:r>
          </a:p>
          <a:p>
            <a:r>
              <a:rPr lang="fr-FR" dirty="0"/>
              <a:t>L'interface fonctionnelle </a:t>
            </a:r>
            <a:r>
              <a:rPr lang="fr-FR" dirty="0" err="1" smtClean="0"/>
              <a:t>InvalidationListener</a:t>
            </a:r>
            <a:r>
              <a:rPr lang="fr-FR" dirty="0" smtClean="0"/>
              <a:t>&lt;T</a:t>
            </a:r>
            <a:r>
              <a:rPr lang="fr-FR" dirty="0"/>
              <a:t>&gt; </a:t>
            </a:r>
            <a:r>
              <a:rPr lang="fr-FR" dirty="0" smtClean="0"/>
              <a:t>permet également </a:t>
            </a:r>
            <a:r>
              <a:rPr lang="fr-FR" dirty="0"/>
              <a:t>de réagir aux changements des valeurs de propriétés </a:t>
            </a:r>
            <a:r>
              <a:rPr lang="fr-FR" dirty="0" smtClean="0"/>
              <a:t>dans </a:t>
            </a:r>
            <a:r>
              <a:rPr lang="fr-FR" dirty="0"/>
              <a:t>les situations où les propriétés sont calculées à partir d'autres </a:t>
            </a:r>
            <a:r>
              <a:rPr lang="fr-FR" dirty="0" smtClean="0"/>
              <a:t>et </a:t>
            </a:r>
            <a:r>
              <a:rPr lang="fr-FR" dirty="0"/>
              <a:t>que l'on veut éviter d'effectuer les calculs à chaque changement</a:t>
            </a:r>
            <a:r>
              <a:rPr lang="fr-FR" dirty="0" smtClean="0"/>
              <a:t>.</a:t>
            </a:r>
          </a:p>
          <a:p>
            <a:r>
              <a:rPr lang="fr-FR" dirty="0"/>
              <a:t>Avec cette interface, c'est la méthode </a:t>
            </a:r>
            <a:r>
              <a:rPr lang="fr-FR" dirty="0" err="1" smtClean="0"/>
              <a:t>invalidated</a:t>
            </a:r>
            <a:r>
              <a:rPr lang="fr-FR" dirty="0" smtClean="0"/>
              <a:t>(Observable o</a:t>
            </a:r>
            <a:r>
              <a:rPr lang="fr-FR" dirty="0"/>
              <a:t>) </a:t>
            </a:r>
            <a:r>
              <a:rPr lang="fr-FR" dirty="0" smtClean="0"/>
              <a:t>qui </a:t>
            </a:r>
            <a:r>
              <a:rPr lang="fr-FR" dirty="0"/>
              <a:t>est invoquée lorsqu'un changement potentiel de la valeur </a:t>
            </a:r>
            <a:r>
              <a:rPr lang="fr-FR" dirty="0" smtClean="0"/>
              <a:t>de </a:t>
            </a:r>
            <a:r>
              <a:rPr lang="fr-FR" dirty="0"/>
              <a:t>la </a:t>
            </a:r>
            <a:r>
              <a:rPr lang="fr-FR" dirty="0" smtClean="0"/>
              <a:t>propriété est </a:t>
            </a:r>
            <a:r>
              <a:rPr lang="fr-FR" dirty="0"/>
              <a:t>intervenu. </a:t>
            </a:r>
            <a:endParaRPr lang="fr-FR" dirty="0" smtClean="0"/>
          </a:p>
          <a:p>
            <a:r>
              <a:rPr lang="fr-FR" dirty="0"/>
              <a:t>Cette méthode peut cependant être invoquée alors que le résultat </a:t>
            </a:r>
            <a:r>
              <a:rPr lang="fr-FR" dirty="0" smtClean="0"/>
              <a:t>observé </a:t>
            </a:r>
            <a:r>
              <a:rPr lang="fr-FR" dirty="0"/>
              <a:t>n'a finalement pas changé (cela dépend des opérations </a:t>
            </a:r>
            <a:r>
              <a:rPr lang="fr-FR" dirty="0" smtClean="0"/>
              <a:t>effectuées</a:t>
            </a:r>
            <a:r>
              <a:rPr lang="fr-FR" dirty="0"/>
              <a:t>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6646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Propriété des composants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composants utilisés dans les interfaces graphiques (boutons, </a:t>
            </a:r>
            <a:r>
              <a:rPr lang="fr-FR" dirty="0" smtClean="0"/>
              <a:t>champs </a:t>
            </a:r>
            <a:r>
              <a:rPr lang="fr-FR" dirty="0"/>
              <a:t>texte, cases à cocher, </a:t>
            </a:r>
            <a:r>
              <a:rPr lang="fr-FR" i="1" dirty="0" err="1" smtClean="0"/>
              <a:t>sliders</a:t>
            </a:r>
            <a:r>
              <a:rPr lang="fr-FR" dirty="0" smtClean="0"/>
              <a:t>, </a:t>
            </a:r>
            <a:r>
              <a:rPr lang="fr-FR" dirty="0"/>
              <a:t>etc.) possèdent tous de </a:t>
            </a:r>
            <a:r>
              <a:rPr lang="fr-FR" dirty="0" smtClean="0"/>
              <a:t>nombreuses </a:t>
            </a:r>
            <a:r>
              <a:rPr lang="fr-FR" dirty="0"/>
              <a:t>propriétés. </a:t>
            </a:r>
            <a:endParaRPr lang="fr-FR" dirty="0" smtClean="0"/>
          </a:p>
          <a:p>
            <a:r>
              <a:rPr lang="fr-FR" dirty="0"/>
              <a:t>Pour chacun des composants, la documentation </a:t>
            </a:r>
            <a:r>
              <a:rPr lang="fr-FR" i="1" dirty="0" smtClean="0"/>
              <a:t>(</a:t>
            </a:r>
            <a:r>
              <a:rPr lang="fr-FR" i="1" dirty="0" err="1" smtClean="0"/>
              <a:t>Javadoc</a:t>
            </a:r>
            <a:r>
              <a:rPr lang="fr-FR" i="1" dirty="0" smtClean="0"/>
              <a:t>) </a:t>
            </a:r>
            <a:r>
              <a:rPr lang="fr-FR" dirty="0" smtClean="0"/>
              <a:t>décrit dans </a:t>
            </a:r>
            <a:r>
              <a:rPr lang="fr-FR" dirty="0"/>
              <a:t>une des rubriques </a:t>
            </a:r>
            <a:r>
              <a:rPr lang="fr-FR" i="1" dirty="0" smtClean="0"/>
              <a:t>(</a:t>
            </a:r>
            <a:r>
              <a:rPr lang="fr-FR" i="1" dirty="0" err="1" smtClean="0"/>
              <a:t>Property</a:t>
            </a:r>
            <a:r>
              <a:rPr lang="fr-FR" i="1" dirty="0" smtClean="0"/>
              <a:t> </a:t>
            </a:r>
            <a:r>
              <a:rPr lang="fr-FR" i="1" dirty="0" err="1" smtClean="0"/>
              <a:t>Summary</a:t>
            </a:r>
            <a:r>
              <a:rPr lang="fr-FR" i="1" dirty="0" smtClean="0"/>
              <a:t>) </a:t>
            </a:r>
            <a:r>
              <a:rPr lang="fr-FR" dirty="0" smtClean="0"/>
              <a:t>la </a:t>
            </a:r>
            <a:r>
              <a:rPr lang="fr-FR" dirty="0"/>
              <a:t>liste des propriétés </a:t>
            </a:r>
            <a:r>
              <a:rPr lang="fr-FR" dirty="0" smtClean="0"/>
              <a:t>de </a:t>
            </a:r>
            <a:r>
              <a:rPr lang="fr-FR" dirty="0"/>
              <a:t>la classe concernée ainsi que celles qui sont héritées.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70" y="4361124"/>
            <a:ext cx="5203762" cy="232799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235" y="2451658"/>
            <a:ext cx="2586296" cy="43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30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Lier des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Un des avantages des propriétés </a:t>
            </a:r>
            <a:r>
              <a:rPr lang="fr-FR" i="1" dirty="0" err="1" smtClean="0"/>
              <a:t>JavaFX</a:t>
            </a:r>
            <a:r>
              <a:rPr lang="fr-FR" i="1" dirty="0" smtClean="0"/>
              <a:t> </a:t>
            </a:r>
            <a:r>
              <a:rPr lang="fr-FR" dirty="0" smtClean="0"/>
              <a:t>est </a:t>
            </a:r>
            <a:r>
              <a:rPr lang="fr-FR" dirty="0"/>
              <a:t>la possibilité de pouvoir </a:t>
            </a:r>
            <a:r>
              <a:rPr lang="fr-FR" dirty="0" smtClean="0"/>
              <a:t>les </a:t>
            </a:r>
            <a:r>
              <a:rPr lang="fr-FR" dirty="0"/>
              <a:t>lier </a:t>
            </a:r>
            <a:r>
              <a:rPr lang="fr-FR" dirty="0" smtClean="0"/>
              <a:t>entre-elles</a:t>
            </a:r>
            <a:r>
              <a:rPr lang="fr-FR" dirty="0"/>
              <a:t>. Ce mécanisme, appelé </a:t>
            </a:r>
            <a:r>
              <a:rPr lang="fr-FR" b="1" i="1" dirty="0" smtClean="0"/>
              <a:t>binding</a:t>
            </a:r>
            <a:r>
              <a:rPr lang="fr-FR" dirty="0" smtClean="0"/>
              <a:t>, </a:t>
            </a:r>
            <a:r>
              <a:rPr lang="fr-FR" dirty="0"/>
              <a:t>permet de </a:t>
            </a:r>
            <a:r>
              <a:rPr lang="fr-FR" dirty="0" smtClean="0"/>
              <a:t>mettre à </a:t>
            </a:r>
            <a:r>
              <a:rPr lang="fr-FR" dirty="0"/>
              <a:t>jour automatiquement une propriété en fonction d'une autre. </a:t>
            </a:r>
            <a:endParaRPr lang="fr-FR" dirty="0" smtClean="0"/>
          </a:p>
          <a:p>
            <a:r>
              <a:rPr lang="fr-FR" dirty="0"/>
              <a:t>Dans les interfaces utilisateurs, on a fréquemment ce type de liens. </a:t>
            </a:r>
            <a:endParaRPr lang="fr-FR" dirty="0" smtClean="0"/>
          </a:p>
          <a:p>
            <a:r>
              <a:rPr lang="fr-FR" dirty="0"/>
              <a:t>Par exemple, lorsqu'on déplace le curseur </a:t>
            </a:r>
            <a:r>
              <a:rPr lang="fr-FR" dirty="0" smtClean="0"/>
              <a:t>d'un </a:t>
            </a:r>
            <a:r>
              <a:rPr lang="fr-FR" i="1" dirty="0" err="1" smtClean="0"/>
              <a:t>slider</a:t>
            </a:r>
            <a:r>
              <a:rPr lang="fr-FR" dirty="0" smtClean="0"/>
              <a:t>, </a:t>
            </a:r>
            <a:r>
              <a:rPr lang="fr-FR" dirty="0"/>
              <a:t>la valeur d'un champ texte </a:t>
            </a:r>
            <a:r>
              <a:rPr lang="fr-FR" dirty="0" smtClean="0"/>
              <a:t>changera </a:t>
            </a:r>
            <a:r>
              <a:rPr lang="fr-FR" dirty="0"/>
              <a:t>(ou la luminosité d'une image, </a:t>
            </a:r>
            <a:r>
              <a:rPr lang="fr-FR" dirty="0" smtClean="0"/>
              <a:t>la </a:t>
            </a:r>
            <a:r>
              <a:rPr lang="fr-FR" dirty="0"/>
              <a:t>taille d'un graphique, </a:t>
            </a:r>
            <a:r>
              <a:rPr lang="fr-FR" dirty="0" smtClean="0"/>
              <a:t>le </a:t>
            </a:r>
            <a:r>
              <a:rPr lang="fr-FR" dirty="0"/>
              <a:t>niveau </a:t>
            </a:r>
            <a:r>
              <a:rPr lang="fr-FR" dirty="0" smtClean="0"/>
              <a:t>sonore</a:t>
            </a:r>
            <a:r>
              <a:rPr lang="fr-FR" dirty="0"/>
              <a:t>, </a:t>
            </a:r>
            <a:r>
              <a:rPr lang="fr-FR" dirty="0" smtClean="0"/>
              <a:t>etc</a:t>
            </a:r>
            <a:r>
              <a:rPr lang="fr-FR" dirty="0"/>
              <a:t>.). 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Il </a:t>
            </a:r>
            <a:r>
              <a:rPr lang="fr-FR" dirty="0"/>
              <a:t>est possible de lier deux propriétés </a:t>
            </a:r>
            <a:r>
              <a:rPr lang="fr-FR" i="1" dirty="0" smtClean="0"/>
              <a:t>A </a:t>
            </a:r>
            <a:r>
              <a:rPr lang="fr-FR" dirty="0" smtClean="0"/>
              <a:t>et </a:t>
            </a:r>
            <a:r>
              <a:rPr lang="fr-FR" i="1" dirty="0" smtClean="0"/>
              <a:t>B </a:t>
            </a:r>
            <a:r>
              <a:rPr lang="fr-FR" dirty="0" smtClean="0"/>
              <a:t>de </a:t>
            </a:r>
            <a:r>
              <a:rPr lang="fr-FR" dirty="0"/>
              <a:t>manière </a:t>
            </a:r>
            <a:endParaRPr lang="fr-FR" dirty="0" smtClean="0"/>
          </a:p>
          <a:p>
            <a:pPr lvl="1"/>
            <a:r>
              <a:rPr lang="fr-FR" b="1" dirty="0"/>
              <a:t>Unidirectionnelle </a:t>
            </a:r>
            <a:r>
              <a:rPr lang="fr-FR" dirty="0" smtClean="0"/>
              <a:t>: un </a:t>
            </a:r>
            <a:r>
              <a:rPr lang="fr-FR" dirty="0"/>
              <a:t>changement de </a:t>
            </a:r>
            <a:r>
              <a:rPr lang="fr-FR" i="1" dirty="0" smtClean="0"/>
              <a:t>A </a:t>
            </a:r>
            <a:r>
              <a:rPr lang="fr-FR" dirty="0" smtClean="0"/>
              <a:t>entraînera </a:t>
            </a:r>
            <a:r>
              <a:rPr lang="fr-FR" dirty="0"/>
              <a:t>un changement </a:t>
            </a:r>
            <a:r>
              <a:rPr lang="fr-FR" dirty="0" smtClean="0"/>
              <a:t>de </a:t>
            </a:r>
            <a:r>
              <a:rPr lang="fr-FR" i="1" dirty="0" smtClean="0"/>
              <a:t>B </a:t>
            </a:r>
            <a:r>
              <a:rPr lang="fr-FR" dirty="0" smtClean="0"/>
              <a:t>mais </a:t>
            </a:r>
            <a:r>
              <a:rPr lang="fr-FR" dirty="0"/>
              <a:t>pas l'inverse </a:t>
            </a:r>
            <a:r>
              <a:rPr lang="fr-FR" dirty="0" smtClean="0"/>
              <a:t>(</a:t>
            </a:r>
            <a:r>
              <a:rPr lang="fr-FR" i="1" dirty="0" smtClean="0"/>
              <a:t>B </a:t>
            </a:r>
            <a:r>
              <a:rPr lang="fr-FR" dirty="0" smtClean="0"/>
              <a:t>non </a:t>
            </a:r>
            <a:r>
              <a:rPr lang="fr-FR" dirty="0"/>
              <a:t>modifiable </a:t>
            </a:r>
            <a:r>
              <a:rPr lang="fr-FR" dirty="0" smtClean="0"/>
              <a:t>autrement) </a:t>
            </a:r>
          </a:p>
          <a:p>
            <a:pPr lvl="1"/>
            <a:r>
              <a:rPr lang="fr-FR" b="1" dirty="0"/>
              <a:t>Bidirectionnelle </a:t>
            </a:r>
            <a:r>
              <a:rPr lang="fr-FR" dirty="0" smtClean="0"/>
              <a:t>: un </a:t>
            </a:r>
            <a:r>
              <a:rPr lang="fr-FR" dirty="0"/>
              <a:t>changement de </a:t>
            </a:r>
            <a:r>
              <a:rPr lang="fr-FR" i="1" dirty="0" smtClean="0"/>
              <a:t>A </a:t>
            </a:r>
            <a:r>
              <a:rPr lang="fr-FR" dirty="0" smtClean="0"/>
              <a:t>entraînera </a:t>
            </a:r>
            <a:r>
              <a:rPr lang="fr-FR" dirty="0"/>
              <a:t>un changement </a:t>
            </a:r>
            <a:r>
              <a:rPr lang="fr-FR" dirty="0" smtClean="0"/>
              <a:t>de </a:t>
            </a:r>
            <a:r>
              <a:rPr lang="fr-FR" i="1" dirty="0" smtClean="0"/>
              <a:t>B </a:t>
            </a:r>
            <a:r>
              <a:rPr lang="fr-FR" dirty="0" smtClean="0"/>
              <a:t>et </a:t>
            </a:r>
            <a:r>
              <a:rPr lang="fr-FR" dirty="0"/>
              <a:t>réciproquement </a:t>
            </a:r>
            <a:r>
              <a:rPr lang="fr-FR" dirty="0" smtClean="0"/>
              <a:t>(les </a:t>
            </a:r>
            <a:r>
              <a:rPr lang="fr-FR" dirty="0"/>
              <a:t>deux sont </a:t>
            </a:r>
            <a:r>
              <a:rPr lang="fr-FR" dirty="0" smtClean="0"/>
              <a:t>modifiables)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43" y="3289093"/>
            <a:ext cx="2466074" cy="172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36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Lier des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Illustration des liens possibles entre deux propriétés </a:t>
            </a:r>
            <a:r>
              <a:rPr lang="fr-FR" b="1" dirty="0" smtClean="0"/>
              <a:t>A </a:t>
            </a:r>
            <a:r>
              <a:rPr lang="fr-FR" dirty="0" smtClean="0"/>
              <a:t>et </a:t>
            </a:r>
            <a:r>
              <a:rPr lang="fr-FR" b="1" dirty="0" smtClean="0"/>
              <a:t>B </a:t>
            </a:r>
            <a:r>
              <a:rPr lang="fr-FR" dirty="0" smtClean="0"/>
              <a:t>: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941" y="2708704"/>
            <a:ext cx="6651282" cy="33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101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Lier des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La méthode </a:t>
            </a:r>
            <a:r>
              <a:rPr lang="fr-FR" b="1" dirty="0" err="1" smtClean="0"/>
              <a:t>bind</a:t>
            </a:r>
            <a:r>
              <a:rPr lang="fr-FR" b="1" dirty="0" smtClean="0"/>
              <a:t>() </a:t>
            </a:r>
            <a:r>
              <a:rPr lang="fr-FR" dirty="0" smtClean="0"/>
              <a:t>permet </a:t>
            </a:r>
            <a:r>
              <a:rPr lang="fr-FR" dirty="0"/>
              <a:t>de créer un lien unidirectionnel. </a:t>
            </a:r>
            <a:r>
              <a:rPr lang="fr-FR" dirty="0" smtClean="0"/>
              <a:t> </a:t>
            </a:r>
          </a:p>
          <a:p>
            <a:r>
              <a:rPr lang="fr-FR" dirty="0"/>
              <a:t>La méthode doit être appelée sur la propriété qui sera "soumise" à </a:t>
            </a:r>
            <a:r>
              <a:rPr lang="fr-FR" dirty="0" smtClean="0"/>
              <a:t>l'autre </a:t>
            </a:r>
            <a:r>
              <a:rPr lang="fr-FR" dirty="0"/>
              <a:t>(celle qui est passée en paramètre). 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Dans </a:t>
            </a:r>
            <a:r>
              <a:rPr lang="fr-FR" dirty="0"/>
              <a:t>cet exemple la valeur du solde du compte bancaire est liée </a:t>
            </a:r>
            <a:r>
              <a:rPr lang="fr-FR" dirty="0" smtClean="0"/>
              <a:t>(</a:t>
            </a:r>
            <a:r>
              <a:rPr lang="fr-FR" dirty="0"/>
              <a:t>asservie) à la position du </a:t>
            </a:r>
            <a:r>
              <a:rPr lang="fr-FR" dirty="0" smtClean="0"/>
              <a:t>curseur </a:t>
            </a:r>
            <a:r>
              <a:rPr lang="fr-FR" dirty="0"/>
              <a:t>du </a:t>
            </a:r>
            <a:r>
              <a:rPr lang="fr-FR" i="1" dirty="0" err="1" smtClean="0"/>
              <a:t>slider</a:t>
            </a:r>
            <a:r>
              <a:rPr lang="fr-FR" dirty="0" smtClean="0"/>
              <a:t>. </a:t>
            </a:r>
            <a:r>
              <a:rPr lang="fr-FR" dirty="0"/>
              <a:t>Si l'on tente de modifier </a:t>
            </a:r>
            <a:r>
              <a:rPr lang="fr-FR" dirty="0" smtClean="0"/>
              <a:t>le </a:t>
            </a:r>
            <a:r>
              <a:rPr lang="fr-FR" dirty="0"/>
              <a:t>solde d'une autre manière </a:t>
            </a:r>
            <a:r>
              <a:rPr lang="fr-FR" dirty="0" smtClean="0"/>
              <a:t>(avec </a:t>
            </a:r>
            <a:r>
              <a:rPr lang="fr-FR" dirty="0" err="1" smtClean="0"/>
              <a:t>setBalance</a:t>
            </a:r>
            <a:r>
              <a:rPr lang="fr-FR" dirty="0" smtClean="0"/>
              <a:t>() par exemple) </a:t>
            </a:r>
            <a:r>
              <a:rPr lang="fr-FR" dirty="0"/>
              <a:t>une </a:t>
            </a:r>
            <a:r>
              <a:rPr lang="fr-FR" dirty="0" smtClean="0"/>
              <a:t>exception </a:t>
            </a:r>
            <a:r>
              <a:rPr lang="fr-FR" dirty="0"/>
              <a:t>sera générée. </a:t>
            </a:r>
            <a:endParaRPr lang="fr-FR" dirty="0" smtClean="0"/>
          </a:p>
          <a:p>
            <a:r>
              <a:rPr lang="fr-FR" dirty="0"/>
              <a:t>Une liaison bidirectionnelle s'effectue de manière similaire, mais en </a:t>
            </a:r>
            <a:r>
              <a:rPr lang="fr-FR" dirty="0" smtClean="0"/>
              <a:t>utilisant </a:t>
            </a:r>
            <a:r>
              <a:rPr lang="fr-FR" dirty="0"/>
              <a:t>la méthode </a:t>
            </a:r>
            <a:r>
              <a:rPr lang="fr-FR" b="1" dirty="0" err="1" smtClean="0"/>
              <a:t>bindBidirectional</a:t>
            </a:r>
            <a:r>
              <a:rPr lang="fr-FR" b="1" dirty="0" smtClean="0"/>
              <a:t>()</a:t>
            </a:r>
            <a:r>
              <a:rPr lang="fr-FR" dirty="0" smtClean="0"/>
              <a:t>. </a:t>
            </a:r>
          </a:p>
          <a:p>
            <a:r>
              <a:rPr lang="fr-FR" dirty="0"/>
              <a:t>Pour supprimer le lien : </a:t>
            </a:r>
            <a:r>
              <a:rPr lang="fr-FR" dirty="0" err="1" smtClean="0"/>
              <a:t>unbind</a:t>
            </a:r>
            <a:r>
              <a:rPr lang="fr-FR" dirty="0" smtClean="0"/>
              <a:t>() et </a:t>
            </a:r>
            <a:r>
              <a:rPr lang="fr-FR" dirty="0" err="1" smtClean="0"/>
              <a:t>unbindBidirectional</a:t>
            </a:r>
            <a:r>
              <a:rPr lang="fr-FR" dirty="0" smtClean="0"/>
              <a:t>()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280" y="2971285"/>
            <a:ext cx="6035503" cy="103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98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GUI – Bref historique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b="1" i="1" dirty="0" err="1" smtClean="0"/>
              <a:t>JavaFX</a:t>
            </a:r>
            <a:r>
              <a:rPr lang="fr-FR" b="1" i="1" dirty="0" smtClean="0"/>
              <a:t> </a:t>
            </a:r>
            <a:r>
              <a:rPr lang="fr-FR" b="1" i="1" dirty="0"/>
              <a:t>1 </a:t>
            </a:r>
            <a:r>
              <a:rPr lang="fr-FR" dirty="0"/>
              <a:t>a tenté, sans grand succès, de remplacer </a:t>
            </a:r>
            <a:r>
              <a:rPr lang="fr-FR" i="1" dirty="0"/>
              <a:t>Swing </a:t>
            </a:r>
            <a:endParaRPr lang="fr-FR" i="1" dirty="0" smtClean="0"/>
          </a:p>
          <a:p>
            <a:pPr lvl="1"/>
            <a:r>
              <a:rPr lang="fr-FR" dirty="0" smtClean="0"/>
              <a:t>Essentiellement </a:t>
            </a:r>
            <a:r>
              <a:rPr lang="fr-FR" dirty="0"/>
              <a:t>basé sur un (nouveau) langage de script </a:t>
            </a:r>
            <a:r>
              <a:rPr lang="fr-FR" i="1" dirty="0"/>
              <a:t>(</a:t>
            </a:r>
            <a:r>
              <a:rPr lang="fr-FR" i="1" dirty="0" err="1"/>
              <a:t>JavaFX</a:t>
            </a:r>
            <a:r>
              <a:rPr lang="fr-FR" i="1" dirty="0"/>
              <a:t> Script) </a:t>
            </a:r>
            <a:endParaRPr lang="fr-FR" i="1" dirty="0" smtClean="0"/>
          </a:p>
          <a:p>
            <a:pPr lvl="1"/>
            <a:r>
              <a:rPr lang="fr-FR" dirty="0" smtClean="0"/>
              <a:t>Vaine </a:t>
            </a:r>
            <a:r>
              <a:rPr lang="fr-FR" dirty="0"/>
              <a:t>tentative pour concurrencer </a:t>
            </a:r>
            <a:r>
              <a:rPr lang="fr-FR" i="1" dirty="0"/>
              <a:t>Flex </a:t>
            </a:r>
            <a:r>
              <a:rPr lang="fr-FR" dirty="0"/>
              <a:t>(basé sur </a:t>
            </a:r>
            <a:r>
              <a:rPr lang="fr-FR" i="1" dirty="0"/>
              <a:t>Flash </a:t>
            </a:r>
            <a:r>
              <a:rPr lang="fr-FR" dirty="0"/>
              <a:t>et </a:t>
            </a:r>
            <a:r>
              <a:rPr lang="fr-FR" i="1" dirty="0"/>
              <a:t>MXML</a:t>
            </a:r>
            <a:r>
              <a:rPr lang="fr-FR" dirty="0"/>
              <a:t>) </a:t>
            </a:r>
            <a:endParaRPr lang="fr-FR" dirty="0" smtClean="0"/>
          </a:p>
          <a:p>
            <a:r>
              <a:rPr lang="fr-FR" dirty="0" smtClean="0"/>
              <a:t>Une </a:t>
            </a:r>
            <a:r>
              <a:rPr lang="fr-FR" dirty="0"/>
              <a:t>refonte importante du </a:t>
            </a:r>
            <a:r>
              <a:rPr lang="fr-FR" i="1" dirty="0" err="1"/>
              <a:t>toolkit</a:t>
            </a:r>
            <a:r>
              <a:rPr lang="fr-FR" i="1" dirty="0"/>
              <a:t> </a:t>
            </a:r>
            <a:r>
              <a:rPr lang="fr-FR" dirty="0"/>
              <a:t>a pris en compte les critiques formulées et a conduit à une nouvelle mouture : </a:t>
            </a:r>
            <a:r>
              <a:rPr lang="fr-FR" b="1" i="1" dirty="0" err="1"/>
              <a:t>JavaFX</a:t>
            </a:r>
            <a:r>
              <a:rPr lang="fr-FR" b="1" i="1" dirty="0"/>
              <a:t> </a:t>
            </a:r>
            <a:r>
              <a:rPr lang="fr-FR" b="1" i="1" dirty="0" smtClean="0"/>
              <a:t>2</a:t>
            </a:r>
          </a:p>
          <a:p>
            <a:r>
              <a:rPr lang="fr-FR" dirty="0" smtClean="0"/>
              <a:t>Caractéristiques </a:t>
            </a:r>
            <a:r>
              <a:rPr lang="fr-FR" dirty="0"/>
              <a:t>principales : </a:t>
            </a:r>
            <a:endParaRPr lang="fr-FR" dirty="0" smtClean="0"/>
          </a:p>
          <a:p>
            <a:pPr lvl="1"/>
            <a:r>
              <a:rPr lang="fr-FR" dirty="0" smtClean="0"/>
              <a:t>Abandon </a:t>
            </a:r>
            <a:r>
              <a:rPr lang="fr-FR" dirty="0"/>
              <a:t>du langage de script </a:t>
            </a:r>
            <a:endParaRPr lang="fr-FR" dirty="0" smtClean="0"/>
          </a:p>
          <a:p>
            <a:pPr lvl="1"/>
            <a:r>
              <a:rPr lang="fr-FR" dirty="0" smtClean="0"/>
              <a:t>Choix </a:t>
            </a:r>
            <a:r>
              <a:rPr lang="fr-FR" dirty="0"/>
              <a:t>de deux modes : interfaces basées sur du code </a:t>
            </a:r>
            <a:r>
              <a:rPr lang="fr-FR" i="1" dirty="0"/>
              <a:t>Java </a:t>
            </a:r>
            <a:r>
              <a:rPr lang="fr-FR" dirty="0"/>
              <a:t>(API) et/ou sur un langage descriptif utilisant une syntaxe XML : </a:t>
            </a:r>
            <a:r>
              <a:rPr lang="fr-FR" b="1" dirty="0"/>
              <a:t>FXML </a:t>
            </a:r>
            <a:endParaRPr lang="fr-FR" b="1" dirty="0" smtClean="0"/>
          </a:p>
          <a:p>
            <a:pPr lvl="1"/>
            <a:r>
              <a:rPr lang="fr-FR" dirty="0" smtClean="0"/>
              <a:t>Création </a:t>
            </a:r>
            <a:r>
              <a:rPr lang="fr-FR" dirty="0"/>
              <a:t>d'un outil interactif </a:t>
            </a:r>
            <a:r>
              <a:rPr lang="fr-FR" b="1" i="1" dirty="0" err="1"/>
              <a:t>Scene</a:t>
            </a:r>
            <a:r>
              <a:rPr lang="fr-FR" b="1" i="1" dirty="0"/>
              <a:t> </a:t>
            </a:r>
            <a:r>
              <a:rPr lang="fr-FR" b="1" i="1" dirty="0" err="1"/>
              <a:t>Builder</a:t>
            </a:r>
            <a:r>
              <a:rPr lang="fr-FR" b="1" i="1" dirty="0"/>
              <a:t> </a:t>
            </a:r>
            <a:r>
              <a:rPr lang="fr-FR" dirty="0"/>
              <a:t>pour créer graphiquement des interfaces et générer automatiquement du code FXML </a:t>
            </a:r>
            <a:endParaRPr lang="fr-FR" dirty="0" smtClean="0"/>
          </a:p>
          <a:p>
            <a:pPr lvl="1"/>
            <a:r>
              <a:rPr lang="fr-FR" dirty="0" smtClean="0"/>
              <a:t>Utilisation </a:t>
            </a:r>
            <a:r>
              <a:rPr lang="fr-FR" dirty="0"/>
              <a:t>possible de feuilles de styles CSS pour adapter la présentation sans toucher au code (créer des thèmes, des </a:t>
            </a:r>
            <a:r>
              <a:rPr lang="fr-FR" i="1" dirty="0"/>
              <a:t>skins</a:t>
            </a:r>
            <a:r>
              <a:rPr lang="fr-FR" dirty="0"/>
              <a:t>, etc.) </a:t>
            </a:r>
            <a:endParaRPr lang="fr-FR" dirty="0" smtClean="0"/>
          </a:p>
          <a:p>
            <a:pPr lvl="1"/>
            <a:r>
              <a:rPr lang="fr-FR" dirty="0" smtClean="0"/>
              <a:t>Application </a:t>
            </a:r>
            <a:r>
              <a:rPr lang="fr-FR" dirty="0"/>
              <a:t>du modèle de conception </a:t>
            </a:r>
            <a:r>
              <a:rPr lang="fr-FR" i="1" dirty="0"/>
              <a:t>(design pattern) </a:t>
            </a:r>
            <a:r>
              <a:rPr lang="fr-FR" i="1" dirty="0" err="1"/>
              <a:t>Builder</a:t>
            </a:r>
            <a:r>
              <a:rPr lang="fr-FR" i="1" dirty="0"/>
              <a:t> </a:t>
            </a:r>
            <a:r>
              <a:rPr lang="fr-FR" dirty="0"/>
              <a:t>avec un chaînage de méthodes </a:t>
            </a:r>
            <a:r>
              <a:rPr lang="fr-FR" i="1" dirty="0"/>
              <a:t>(Fluent API)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0857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Lier des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Une propriété ne peut être liée (asservie) qu'à une seule autre si le </a:t>
            </a:r>
            <a:r>
              <a:rPr lang="fr-FR" dirty="0" smtClean="0"/>
              <a:t>lien </a:t>
            </a:r>
            <a:r>
              <a:rPr lang="fr-FR" dirty="0"/>
              <a:t>est unidirectionnel </a:t>
            </a:r>
            <a:r>
              <a:rPr lang="fr-FR" dirty="0" smtClean="0"/>
              <a:t>(</a:t>
            </a:r>
            <a:r>
              <a:rPr lang="fr-FR" dirty="0" err="1" smtClean="0"/>
              <a:t>bind</a:t>
            </a:r>
            <a:r>
              <a:rPr lang="fr-FR" dirty="0" smtClean="0"/>
              <a:t>()). </a:t>
            </a:r>
            <a:r>
              <a:rPr lang="fr-FR" dirty="0"/>
              <a:t>Par contre, les liens bidirectionnels </a:t>
            </a:r>
            <a:r>
              <a:rPr lang="fr-FR" dirty="0" smtClean="0"/>
              <a:t>(</a:t>
            </a:r>
            <a:r>
              <a:rPr lang="fr-FR" dirty="0" err="1" smtClean="0"/>
              <a:t>bindBidirectional</a:t>
            </a:r>
            <a:r>
              <a:rPr lang="fr-FR" dirty="0" smtClean="0"/>
              <a:t>()) </a:t>
            </a:r>
            <a:r>
              <a:rPr lang="fr-FR" dirty="0"/>
              <a:t>peuvent être multiples. </a:t>
            </a:r>
            <a:endParaRPr lang="fr-FR" dirty="0" smtClean="0"/>
          </a:p>
          <a:p>
            <a:r>
              <a:rPr lang="fr-FR" dirty="0"/>
              <a:t>Parfois, une propriété dépend d'une autre mais avec une relation </a:t>
            </a:r>
            <a:r>
              <a:rPr lang="fr-FR" dirty="0" smtClean="0"/>
              <a:t>plus </a:t>
            </a:r>
            <a:r>
              <a:rPr lang="fr-FR" dirty="0"/>
              <a:t>complexe. Il est ainsi possible de créer des </a:t>
            </a:r>
            <a:r>
              <a:rPr lang="fr-FR" b="1" i="1" dirty="0" smtClean="0"/>
              <a:t>propriétés calculées</a:t>
            </a:r>
            <a:r>
              <a:rPr lang="fr-FR" dirty="0" smtClean="0"/>
              <a:t>. </a:t>
            </a:r>
          </a:p>
          <a:p>
            <a:r>
              <a:rPr lang="fr-FR" dirty="0"/>
              <a:t>Deux techniques sont à disposition </a:t>
            </a:r>
            <a:r>
              <a:rPr lang="fr-FR" dirty="0" smtClean="0"/>
              <a:t>(</a:t>
            </a:r>
            <a:r>
              <a:rPr lang="fr-FR" dirty="0"/>
              <a:t>elles peuvent être combinées) </a:t>
            </a:r>
            <a:r>
              <a:rPr lang="fr-FR" dirty="0" smtClean="0"/>
              <a:t>: </a:t>
            </a:r>
          </a:p>
          <a:p>
            <a:pPr lvl="1"/>
            <a:r>
              <a:rPr lang="fr-FR" dirty="0"/>
              <a:t>Utiliser la classe utilitaire </a:t>
            </a:r>
            <a:r>
              <a:rPr lang="fr-FR" dirty="0" smtClean="0"/>
              <a:t>Bindings qui </a:t>
            </a:r>
            <a:r>
              <a:rPr lang="fr-FR" dirty="0"/>
              <a:t>possède de nombreuses </a:t>
            </a:r>
            <a:r>
              <a:rPr lang="fr-FR" dirty="0" smtClean="0"/>
              <a:t>méthodes </a:t>
            </a:r>
            <a:r>
              <a:rPr lang="fr-FR" dirty="0"/>
              <a:t>statiques permettant d'effectuer des opérations. </a:t>
            </a:r>
            <a:endParaRPr lang="fr-FR" dirty="0" smtClean="0"/>
          </a:p>
          <a:p>
            <a:pPr lvl="1"/>
            <a:r>
              <a:rPr lang="fr-FR" dirty="0"/>
              <a:t>Utiliser les méthodes disponibles dans les classes qui représentent </a:t>
            </a:r>
            <a:r>
              <a:rPr lang="fr-FR" dirty="0" smtClean="0"/>
              <a:t>les propriétés</a:t>
            </a:r>
            <a:r>
              <a:rPr lang="fr-FR" dirty="0"/>
              <a:t>; ces méthodes peuvent être chaînées </a:t>
            </a:r>
            <a:r>
              <a:rPr lang="fr-FR" i="1" dirty="0" smtClean="0"/>
              <a:t>(</a:t>
            </a:r>
            <a:r>
              <a:rPr lang="fr-FR" i="1" dirty="0"/>
              <a:t>Fluent API</a:t>
            </a:r>
            <a:r>
              <a:rPr lang="fr-FR" i="1" dirty="0" smtClean="0"/>
              <a:t>)</a:t>
            </a:r>
            <a:r>
              <a:rPr lang="fr-FR" dirty="0" smtClean="0"/>
              <a:t>. </a:t>
            </a:r>
          </a:p>
          <a:p>
            <a:r>
              <a:rPr lang="fr-FR" dirty="0"/>
              <a:t>Des opérations de conversions sont parfois nécessaires si le type des </a:t>
            </a:r>
            <a:r>
              <a:rPr lang="fr-FR" dirty="0" smtClean="0"/>
              <a:t>propriétés </a:t>
            </a:r>
            <a:r>
              <a:rPr lang="fr-FR" dirty="0"/>
              <a:t>à lier n'est pas le même. Par exemple pour </a:t>
            </a:r>
            <a:r>
              <a:rPr lang="fr-FR" dirty="0" smtClean="0"/>
              <a:t>lier </a:t>
            </a:r>
            <a:r>
              <a:rPr lang="fr-FR" dirty="0"/>
              <a:t>un champ </a:t>
            </a:r>
            <a:r>
              <a:rPr lang="fr-FR" dirty="0" smtClean="0"/>
              <a:t>texte (</a:t>
            </a:r>
            <a:r>
              <a:rPr lang="fr-FR" dirty="0" err="1" smtClean="0"/>
              <a:t>StringProperty</a:t>
            </a:r>
            <a:r>
              <a:rPr lang="fr-FR" dirty="0" smtClean="0"/>
              <a:t>) </a:t>
            </a:r>
            <a:r>
              <a:rPr lang="fr-FR" dirty="0"/>
              <a:t>à un </a:t>
            </a:r>
            <a:r>
              <a:rPr lang="fr-FR" i="1" dirty="0" err="1" smtClean="0"/>
              <a:t>slider</a:t>
            </a:r>
            <a:r>
              <a:rPr lang="fr-FR" i="1" dirty="0" smtClean="0"/>
              <a:t> </a:t>
            </a:r>
            <a:r>
              <a:rPr lang="fr-FR" dirty="0" smtClean="0"/>
              <a:t>dont </a:t>
            </a:r>
            <a:r>
              <a:rPr lang="fr-FR" dirty="0"/>
              <a:t>la valeur est numérique </a:t>
            </a:r>
            <a:r>
              <a:rPr lang="fr-FR" dirty="0" smtClean="0"/>
              <a:t>(</a:t>
            </a:r>
            <a:r>
              <a:rPr lang="fr-FR" dirty="0" err="1" smtClean="0"/>
              <a:t>DoubleProperty</a:t>
            </a:r>
            <a:r>
              <a:rPr lang="fr-FR" dirty="0" smtClean="0"/>
              <a:t>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52357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Lier des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de </a:t>
            </a:r>
            <a:r>
              <a:rPr lang="fr-FR" i="1" dirty="0" smtClean="0"/>
              <a:t>binding </a:t>
            </a:r>
            <a:r>
              <a:rPr lang="fr-FR" dirty="0" smtClean="0"/>
              <a:t>permettant </a:t>
            </a:r>
            <a:r>
              <a:rPr lang="fr-FR" dirty="0"/>
              <a:t>de coupler la valeur d'un </a:t>
            </a:r>
            <a:r>
              <a:rPr lang="fr-FR" i="1" dirty="0" err="1" smtClean="0"/>
              <a:t>slider</a:t>
            </a:r>
            <a:r>
              <a:rPr lang="fr-FR" i="1" dirty="0" smtClean="0"/>
              <a:t> </a:t>
            </a:r>
            <a:r>
              <a:rPr lang="fr-FR" dirty="0" smtClean="0"/>
              <a:t>(</a:t>
            </a:r>
            <a:r>
              <a:rPr lang="fr-FR" i="1" dirty="0" smtClean="0"/>
              <a:t>Area</a:t>
            </a:r>
            <a:r>
              <a:rPr lang="fr-FR" dirty="0" smtClean="0"/>
              <a:t>) </a:t>
            </a:r>
            <a:r>
              <a:rPr lang="fr-FR" dirty="0"/>
              <a:t>aux valeurs d'entrée de deux autres </a:t>
            </a:r>
            <a:r>
              <a:rPr lang="fr-FR" i="1" dirty="0" err="1" smtClean="0"/>
              <a:t>sliders</a:t>
            </a:r>
            <a:r>
              <a:rPr lang="fr-FR" i="1" dirty="0" smtClean="0"/>
              <a:t> </a:t>
            </a:r>
            <a:r>
              <a:rPr lang="fr-FR" dirty="0" smtClean="0"/>
              <a:t>(</a:t>
            </a:r>
            <a:r>
              <a:rPr lang="fr-FR" i="1" dirty="0" err="1" smtClean="0"/>
              <a:t>Width</a:t>
            </a:r>
            <a:r>
              <a:rPr lang="fr-FR" i="1" dirty="0" smtClean="0"/>
              <a:t> </a:t>
            </a:r>
            <a:r>
              <a:rPr lang="fr-FR" dirty="0" smtClean="0"/>
              <a:t>et </a:t>
            </a:r>
            <a:r>
              <a:rPr lang="fr-FR" i="1" dirty="0" err="1" smtClean="0"/>
              <a:t>Height</a:t>
            </a:r>
            <a:r>
              <a:rPr lang="fr-FR" dirty="0" smtClean="0"/>
              <a:t>) </a:t>
            </a:r>
          </a:p>
          <a:p>
            <a:r>
              <a:rPr lang="fr-FR" dirty="0"/>
              <a:t>En utilisant les méthodes statiques de la classe Bindings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27" y="3259041"/>
            <a:ext cx="5587039" cy="178323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5137064"/>
            <a:ext cx="6411612" cy="150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3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Lier des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Même exemple, en utilisant des méthodes chaînées </a:t>
            </a:r>
            <a:r>
              <a:rPr lang="fr-FR" i="1" dirty="0" smtClean="0"/>
              <a:t>(Fluent API) </a:t>
            </a:r>
            <a:r>
              <a:rPr lang="fr-FR" dirty="0" smtClean="0"/>
              <a:t>: 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Un </a:t>
            </a:r>
            <a:r>
              <a:rPr lang="fr-FR" dirty="0"/>
              <a:t>jeu d'opérations est disponible aussi bien avec la classe </a:t>
            </a:r>
            <a:r>
              <a:rPr lang="fr-FR" dirty="0" smtClean="0"/>
              <a:t>Bindings qu'avec </a:t>
            </a:r>
            <a:r>
              <a:rPr lang="fr-FR" dirty="0"/>
              <a:t>les méthodes chaînables. </a:t>
            </a:r>
            <a:endParaRPr lang="fr-FR" dirty="0" smtClean="0"/>
          </a:p>
          <a:p>
            <a:pPr lvl="1"/>
            <a:r>
              <a:rPr lang="fr-FR" dirty="0" smtClean="0"/>
              <a:t>min</a:t>
            </a:r>
            <a:r>
              <a:rPr lang="fr-FR" dirty="0"/>
              <a:t>(), max() </a:t>
            </a:r>
            <a:endParaRPr lang="fr-FR" dirty="0" smtClean="0"/>
          </a:p>
          <a:p>
            <a:pPr lvl="1"/>
            <a:r>
              <a:rPr lang="fr-FR" dirty="0" err="1" smtClean="0"/>
              <a:t>equal</a:t>
            </a:r>
            <a:r>
              <a:rPr lang="fr-FR" dirty="0" smtClean="0"/>
              <a:t>(), </a:t>
            </a:r>
            <a:r>
              <a:rPr lang="fr-FR" dirty="0" err="1" smtClean="0"/>
              <a:t>notEqual</a:t>
            </a:r>
            <a:r>
              <a:rPr lang="fr-FR" dirty="0" smtClean="0"/>
              <a:t>(), </a:t>
            </a:r>
            <a:r>
              <a:rPr lang="fr-FR" dirty="0" err="1" smtClean="0"/>
              <a:t>lessThan</a:t>
            </a:r>
            <a:r>
              <a:rPr lang="fr-FR" dirty="0" smtClean="0"/>
              <a:t>(), </a:t>
            </a:r>
            <a:r>
              <a:rPr lang="fr-FR" dirty="0" err="1" smtClean="0"/>
              <a:t>lessThanOrEqual</a:t>
            </a:r>
            <a:r>
              <a:rPr lang="fr-FR" dirty="0" smtClean="0"/>
              <a:t>(), </a:t>
            </a:r>
            <a:r>
              <a:rPr lang="fr-FR" dirty="0"/>
              <a:t>… </a:t>
            </a:r>
            <a:endParaRPr lang="fr-FR" dirty="0" smtClean="0"/>
          </a:p>
          <a:p>
            <a:pPr lvl="1"/>
            <a:r>
              <a:rPr lang="fr-FR" dirty="0" err="1" smtClean="0"/>
              <a:t>isNull</a:t>
            </a:r>
            <a:r>
              <a:rPr lang="fr-FR" dirty="0" smtClean="0"/>
              <a:t>(), </a:t>
            </a:r>
            <a:r>
              <a:rPr lang="fr-FR" dirty="0" err="1" smtClean="0"/>
              <a:t>isNotNull</a:t>
            </a:r>
            <a:r>
              <a:rPr lang="fr-FR" dirty="0" smtClean="0"/>
              <a:t>(), </a:t>
            </a:r>
            <a:r>
              <a:rPr lang="fr-FR" dirty="0" err="1" smtClean="0"/>
              <a:t>isEmpty</a:t>
            </a:r>
            <a:r>
              <a:rPr lang="fr-FR" dirty="0" smtClean="0"/>
              <a:t>(), </a:t>
            </a:r>
            <a:r>
              <a:rPr lang="fr-FR" dirty="0" err="1" smtClean="0"/>
              <a:t>isNotEmpty</a:t>
            </a:r>
            <a:r>
              <a:rPr lang="fr-FR" dirty="0" smtClean="0"/>
              <a:t>()</a:t>
            </a:r>
          </a:p>
          <a:p>
            <a:pPr lvl="1"/>
            <a:r>
              <a:rPr lang="fr-FR" dirty="0" err="1" smtClean="0"/>
              <a:t>convert</a:t>
            </a:r>
            <a:r>
              <a:rPr lang="fr-FR" dirty="0" smtClean="0"/>
              <a:t>(), </a:t>
            </a:r>
            <a:r>
              <a:rPr lang="fr-FR" dirty="0" err="1" smtClean="0"/>
              <a:t>concat</a:t>
            </a:r>
            <a:r>
              <a:rPr lang="fr-FR" dirty="0" smtClean="0"/>
              <a:t>(), </a:t>
            </a:r>
            <a:r>
              <a:rPr lang="fr-FR" dirty="0"/>
              <a:t>format(), … </a:t>
            </a:r>
            <a:endParaRPr lang="fr-FR" dirty="0" smtClean="0"/>
          </a:p>
          <a:p>
            <a:pPr lvl="1"/>
            <a:r>
              <a:rPr lang="fr-FR" i="1" dirty="0" smtClean="0"/>
              <a:t>et </a:t>
            </a:r>
            <a:r>
              <a:rPr lang="fr-FR" i="1" dirty="0"/>
              <a:t>beaucoup d'autres </a:t>
            </a:r>
            <a:r>
              <a:rPr lang="fr-FR" dirty="0" smtClean="0"/>
              <a:t>. </a:t>
            </a:r>
            <a:r>
              <a:rPr lang="fr-FR" dirty="0"/>
              <a:t>. 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106" y="2371597"/>
            <a:ext cx="4504424" cy="146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123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Lier des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Si les opérations disponibles dans les </a:t>
            </a:r>
            <a:r>
              <a:rPr lang="fr-FR" dirty="0" smtClean="0"/>
              <a:t>API, </a:t>
            </a:r>
            <a:r>
              <a:rPr lang="fr-FR" dirty="0"/>
              <a:t>dites de </a:t>
            </a:r>
            <a:r>
              <a:rPr lang="fr-FR" dirty="0" smtClean="0"/>
              <a:t>haut-niveau</a:t>
            </a:r>
            <a:r>
              <a:rPr lang="fr-FR" dirty="0"/>
              <a:t>, ne </a:t>
            </a:r>
            <a:r>
              <a:rPr lang="fr-FR" dirty="0" smtClean="0"/>
              <a:t>permettent </a:t>
            </a:r>
            <a:r>
              <a:rPr lang="fr-FR" dirty="0"/>
              <a:t>pas d'exprimer la relation entre les propriétés, il est </a:t>
            </a:r>
            <a:r>
              <a:rPr lang="fr-FR" dirty="0" smtClean="0"/>
              <a:t>possible </a:t>
            </a:r>
            <a:r>
              <a:rPr lang="fr-FR" dirty="0"/>
              <a:t>de définir une liaison de plus bas niveau </a:t>
            </a:r>
            <a:r>
              <a:rPr lang="fr-FR" i="1" dirty="0" smtClean="0"/>
              <a:t>(</a:t>
            </a:r>
            <a:r>
              <a:rPr lang="fr-FR" i="1" dirty="0" err="1" smtClean="0"/>
              <a:t>low-level</a:t>
            </a:r>
            <a:r>
              <a:rPr lang="fr-FR" i="1" dirty="0" smtClean="0"/>
              <a:t> binding) </a:t>
            </a:r>
            <a:r>
              <a:rPr lang="fr-FR" dirty="0" smtClean="0"/>
              <a:t>en </a:t>
            </a:r>
            <a:r>
              <a:rPr lang="fr-FR" dirty="0"/>
              <a:t>redéfinissant la méthode abstraite </a:t>
            </a:r>
            <a:r>
              <a:rPr lang="fr-FR" dirty="0" err="1" smtClean="0"/>
              <a:t>computeValue</a:t>
            </a:r>
            <a:r>
              <a:rPr lang="fr-FR" dirty="0" smtClean="0"/>
              <a:t>() d'une </a:t>
            </a:r>
            <a:r>
              <a:rPr lang="fr-FR" dirty="0"/>
              <a:t>des </a:t>
            </a:r>
            <a:r>
              <a:rPr lang="fr-FR" dirty="0" smtClean="0"/>
              <a:t>classes </a:t>
            </a:r>
            <a:r>
              <a:rPr lang="fr-FR" dirty="0"/>
              <a:t>de </a:t>
            </a:r>
            <a:r>
              <a:rPr lang="fr-FR" i="1" dirty="0" smtClean="0"/>
              <a:t>binding </a:t>
            </a:r>
            <a:r>
              <a:rPr lang="fr-FR" dirty="0" smtClean="0"/>
              <a:t>(</a:t>
            </a:r>
            <a:r>
              <a:rPr lang="fr-FR" dirty="0" err="1" smtClean="0"/>
              <a:t>DoubleBinding</a:t>
            </a:r>
            <a:r>
              <a:rPr lang="fr-FR" dirty="0" smtClean="0"/>
              <a:t>, </a:t>
            </a:r>
            <a:r>
              <a:rPr lang="fr-FR" dirty="0" err="1" smtClean="0"/>
              <a:t>BooleanBinding</a:t>
            </a:r>
            <a:r>
              <a:rPr lang="fr-FR" dirty="0" smtClean="0"/>
              <a:t>, </a:t>
            </a:r>
            <a:r>
              <a:rPr lang="fr-FR" dirty="0" err="1" smtClean="0"/>
              <a:t>StringBinding</a:t>
            </a:r>
            <a:r>
              <a:rPr lang="fr-FR" dirty="0" smtClean="0"/>
              <a:t>, …).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871" y="3773603"/>
            <a:ext cx="6187014" cy="267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532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annotations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09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annotations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En Java, une annotation constitue une métadonnée que l'on peut </a:t>
            </a:r>
            <a:r>
              <a:rPr lang="fr-FR" dirty="0" smtClean="0"/>
              <a:t>appliquer </a:t>
            </a:r>
            <a:r>
              <a:rPr lang="fr-FR" dirty="0"/>
              <a:t>à différents éléments du code source. </a:t>
            </a:r>
            <a:endParaRPr lang="fr-FR" dirty="0" smtClean="0"/>
          </a:p>
          <a:p>
            <a:r>
              <a:rPr lang="fr-FR" dirty="0"/>
              <a:t>Les annotations n'ont pas d'effet direct sur le fonctionnement des </a:t>
            </a:r>
            <a:r>
              <a:rPr lang="fr-FR" dirty="0" smtClean="0"/>
              <a:t>instructions </a:t>
            </a:r>
            <a:r>
              <a:rPr lang="fr-FR" dirty="0"/>
              <a:t>annotées. </a:t>
            </a:r>
            <a:endParaRPr lang="fr-FR" dirty="0" smtClean="0"/>
          </a:p>
          <a:p>
            <a:r>
              <a:rPr lang="fr-FR" dirty="0"/>
              <a:t>Le caractère </a:t>
            </a:r>
            <a:r>
              <a:rPr lang="fr-FR" dirty="0" smtClean="0"/>
              <a:t>'</a:t>
            </a:r>
            <a:r>
              <a:rPr lang="fr-FR" b="1" dirty="0" smtClean="0"/>
              <a:t>@</a:t>
            </a:r>
            <a:r>
              <a:rPr lang="fr-FR" dirty="0" smtClean="0"/>
              <a:t>' </a:t>
            </a:r>
            <a:r>
              <a:rPr lang="fr-FR" dirty="0"/>
              <a:t>indique au compilateur que l'identificateur qui suit </a:t>
            </a:r>
            <a:r>
              <a:rPr lang="fr-FR" dirty="0" smtClean="0"/>
              <a:t>est </a:t>
            </a:r>
            <a:r>
              <a:rPr lang="fr-FR" dirty="0"/>
              <a:t>une annotation</a:t>
            </a:r>
            <a:r>
              <a:rPr lang="fr-FR" dirty="0" smtClean="0"/>
              <a:t>.</a:t>
            </a:r>
          </a:p>
          <a:p>
            <a:r>
              <a:rPr lang="fr-FR" dirty="0"/>
              <a:t>Un exemple simple : 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L'annotation @</a:t>
            </a:r>
            <a:r>
              <a:rPr lang="fr-FR" dirty="0" err="1" smtClean="0"/>
              <a:t>Override</a:t>
            </a:r>
            <a:r>
              <a:rPr lang="fr-FR" dirty="0" smtClean="0"/>
              <a:t> indique </a:t>
            </a:r>
            <a:r>
              <a:rPr lang="fr-FR" dirty="0"/>
              <a:t>au compilateur que la méthode </a:t>
            </a:r>
            <a:r>
              <a:rPr lang="fr-FR" dirty="0" smtClean="0"/>
              <a:t>redéfinit </a:t>
            </a:r>
            <a:r>
              <a:rPr lang="fr-FR" dirty="0"/>
              <a:t>une méthode héritée. Il pourra ainsi générer une erreur si </a:t>
            </a:r>
            <a:r>
              <a:rPr lang="fr-FR" dirty="0" smtClean="0"/>
              <a:t>l'en-tête </a:t>
            </a:r>
            <a:r>
              <a:rPr lang="fr-FR" dirty="0"/>
              <a:t>n'est pas correcte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339" y="4063185"/>
            <a:ext cx="3874358" cy="86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187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annotations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Sans l'annotation </a:t>
            </a:r>
            <a:r>
              <a:rPr lang="fr-FR" dirty="0" smtClean="0"/>
              <a:t>@</a:t>
            </a:r>
            <a:r>
              <a:rPr lang="fr-FR" dirty="0" err="1" smtClean="0"/>
              <a:t>Override</a:t>
            </a:r>
            <a:r>
              <a:rPr lang="fr-FR" dirty="0" smtClean="0"/>
              <a:t> le </a:t>
            </a:r>
            <a:r>
              <a:rPr lang="fr-FR" dirty="0"/>
              <a:t>code fonctionne parfaitement </a:t>
            </a:r>
            <a:r>
              <a:rPr lang="fr-FR" dirty="0" smtClean="0"/>
              <a:t>(et </a:t>
            </a:r>
            <a:r>
              <a:rPr lang="fr-FR" dirty="0"/>
              <a:t>de </a:t>
            </a:r>
            <a:r>
              <a:rPr lang="fr-FR" dirty="0" smtClean="0"/>
              <a:t>manière identique) </a:t>
            </a:r>
            <a:r>
              <a:rPr lang="fr-FR" dirty="0"/>
              <a:t>mais le programmeur ne serait pas averti qu'il </a:t>
            </a:r>
            <a:r>
              <a:rPr lang="fr-FR" dirty="0" smtClean="0"/>
              <a:t>crée une </a:t>
            </a:r>
            <a:r>
              <a:rPr lang="fr-FR" dirty="0"/>
              <a:t>nouvelle méthode d'instance </a:t>
            </a:r>
            <a:r>
              <a:rPr lang="fr-FR" dirty="0" smtClean="0"/>
              <a:t>(faute </a:t>
            </a:r>
            <a:r>
              <a:rPr lang="fr-FR" dirty="0"/>
              <a:t>de frappe par ex</a:t>
            </a:r>
            <a:r>
              <a:rPr lang="fr-FR" dirty="0" smtClean="0"/>
              <a:t>.) alors </a:t>
            </a:r>
            <a:r>
              <a:rPr lang="fr-FR" dirty="0"/>
              <a:t>qu'il </a:t>
            </a:r>
            <a:r>
              <a:rPr lang="fr-FR" dirty="0" smtClean="0"/>
              <a:t>voulait </a:t>
            </a:r>
            <a:r>
              <a:rPr lang="fr-FR" dirty="0"/>
              <a:t>redéfinir une méthode d'une des classes parentes. </a:t>
            </a:r>
            <a:endParaRPr lang="fr-FR" dirty="0" smtClean="0"/>
          </a:p>
          <a:p>
            <a:r>
              <a:rPr lang="fr-FR" dirty="0"/>
              <a:t>Une annotation peut inclure un ou plusieurs paramètres : 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Si </a:t>
            </a:r>
            <a:r>
              <a:rPr lang="fr-FR" dirty="0"/>
              <a:t>l'annotation ne comporte qu'un seul paramètre dont le nom est </a:t>
            </a:r>
            <a:r>
              <a:rPr lang="fr-FR" dirty="0" smtClean="0"/>
              <a:t>value, </a:t>
            </a:r>
            <a:r>
              <a:rPr lang="fr-FR" dirty="0"/>
              <a:t>le nom peut être omis :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190" y="3833426"/>
            <a:ext cx="5745702" cy="101866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259" y="5790283"/>
            <a:ext cx="6532271" cy="9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740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annotations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Des annotations multiples peuvent être attribuées à une même </a:t>
            </a:r>
            <a:r>
              <a:rPr lang="fr-FR" dirty="0" smtClean="0"/>
              <a:t>déclaration (une </a:t>
            </a:r>
            <a:r>
              <a:rPr lang="fr-FR" dirty="0"/>
              <a:t>même annotation peut également être </a:t>
            </a:r>
            <a:r>
              <a:rPr lang="fr-FR" dirty="0" smtClean="0"/>
              <a:t>répétée). 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Des </a:t>
            </a:r>
            <a:r>
              <a:rPr lang="fr-FR" dirty="0"/>
              <a:t>annotations peuvent être appliquées à des déclarations </a:t>
            </a:r>
            <a:r>
              <a:rPr lang="fr-FR" dirty="0" smtClean="0"/>
              <a:t>(</a:t>
            </a:r>
            <a:r>
              <a:rPr lang="fr-FR" dirty="0"/>
              <a:t>classe, </a:t>
            </a:r>
            <a:r>
              <a:rPr lang="fr-FR" dirty="0" smtClean="0"/>
              <a:t>champs</a:t>
            </a:r>
            <a:r>
              <a:rPr lang="fr-FR" dirty="0"/>
              <a:t>, méthodes, etc.) </a:t>
            </a:r>
            <a:r>
              <a:rPr lang="fr-FR" dirty="0" smtClean="0"/>
              <a:t>mais </a:t>
            </a:r>
            <a:r>
              <a:rPr lang="fr-FR" dirty="0"/>
              <a:t>également lors de l'utilisation des types </a:t>
            </a:r>
            <a:r>
              <a:rPr lang="fr-FR" dirty="0" smtClean="0"/>
              <a:t>(</a:t>
            </a:r>
            <a:r>
              <a:rPr lang="fr-FR" dirty="0"/>
              <a:t>ces </a:t>
            </a:r>
            <a:r>
              <a:rPr lang="fr-FR" i="1" dirty="0" smtClean="0"/>
              <a:t>Type </a:t>
            </a:r>
            <a:r>
              <a:rPr lang="fr-FR" i="1" dirty="0"/>
              <a:t>Annotations </a:t>
            </a:r>
            <a:r>
              <a:rPr lang="fr-FR" dirty="0" smtClean="0"/>
              <a:t>requièrent </a:t>
            </a:r>
            <a:r>
              <a:rPr lang="fr-FR" dirty="0"/>
              <a:t>l'installation d'un </a:t>
            </a:r>
            <a:r>
              <a:rPr lang="fr-FR" i="1" dirty="0" err="1" smtClean="0"/>
              <a:t>Checker</a:t>
            </a:r>
            <a:r>
              <a:rPr lang="fr-FR" i="1" dirty="0" smtClean="0"/>
              <a:t> Framework</a:t>
            </a:r>
            <a:r>
              <a:rPr lang="fr-FR" dirty="0" smtClean="0"/>
              <a:t>, voir par </a:t>
            </a:r>
            <a:r>
              <a:rPr lang="fr-FR" dirty="0"/>
              <a:t>exemple </a:t>
            </a:r>
            <a:r>
              <a:rPr lang="fr-FR" dirty="0" smtClean="0"/>
              <a:t>types.cs.washington.edu/</a:t>
            </a:r>
            <a:r>
              <a:rPr lang="fr-FR" dirty="0" err="1" smtClean="0"/>
              <a:t>checker-framework</a:t>
            </a:r>
            <a:r>
              <a:rPr lang="fr-FR" dirty="0" smtClean="0"/>
              <a:t>).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753" y="2768815"/>
            <a:ext cx="6072188" cy="13543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708" y="5739117"/>
            <a:ext cx="6665698" cy="101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956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annotations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Il existe un certain nombre d'annotations prédéfinies, traitées par le </a:t>
            </a:r>
            <a:r>
              <a:rPr lang="fr-FR" dirty="0" smtClean="0"/>
              <a:t>compilateur </a:t>
            </a:r>
            <a:r>
              <a:rPr lang="fr-FR" dirty="0"/>
              <a:t>ou par certains outils standard de la plateforme </a:t>
            </a:r>
            <a:r>
              <a:rPr lang="fr-FR" i="1" dirty="0" smtClean="0"/>
              <a:t>Java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Exemples </a:t>
            </a:r>
            <a:r>
              <a:rPr lang="fr-FR" dirty="0"/>
              <a:t>: </a:t>
            </a:r>
            <a:r>
              <a:rPr lang="fr-FR" dirty="0" smtClean="0"/>
              <a:t>@</a:t>
            </a:r>
            <a:r>
              <a:rPr lang="fr-FR" dirty="0" err="1" smtClean="0"/>
              <a:t>Deprecated</a:t>
            </a:r>
            <a:r>
              <a:rPr lang="fr-FR" dirty="0" smtClean="0"/>
              <a:t>, @</a:t>
            </a:r>
            <a:r>
              <a:rPr lang="fr-FR" dirty="0" err="1" smtClean="0"/>
              <a:t>Override</a:t>
            </a:r>
            <a:r>
              <a:rPr lang="fr-FR" dirty="0" smtClean="0"/>
              <a:t>, @</a:t>
            </a:r>
            <a:r>
              <a:rPr lang="fr-FR" dirty="0" err="1" smtClean="0"/>
              <a:t>SuppressWarnings</a:t>
            </a:r>
            <a:r>
              <a:rPr lang="fr-FR" dirty="0" smtClean="0"/>
              <a:t>, @</a:t>
            </a:r>
            <a:r>
              <a:rPr lang="fr-FR" dirty="0" err="1" smtClean="0"/>
              <a:t>SafeVarargs</a:t>
            </a:r>
            <a:r>
              <a:rPr lang="fr-FR" dirty="0" smtClean="0"/>
              <a:t>, @</a:t>
            </a:r>
            <a:r>
              <a:rPr lang="fr-FR" dirty="0" err="1" smtClean="0"/>
              <a:t>FunctionalInterface</a:t>
            </a:r>
            <a:r>
              <a:rPr lang="fr-FR" dirty="0" smtClean="0"/>
              <a:t>, … </a:t>
            </a:r>
          </a:p>
          <a:p>
            <a:r>
              <a:rPr lang="fr-FR" dirty="0"/>
              <a:t>Il est également possible de définir ses propres annotations en </a:t>
            </a:r>
            <a:r>
              <a:rPr lang="fr-FR" dirty="0" smtClean="0"/>
              <a:t>écrivant </a:t>
            </a:r>
            <a:r>
              <a:rPr lang="fr-FR" dirty="0"/>
              <a:t>une interface particulière </a:t>
            </a:r>
            <a:r>
              <a:rPr lang="fr-FR" dirty="0" smtClean="0"/>
              <a:t>(@</a:t>
            </a:r>
            <a:r>
              <a:rPr lang="fr-FR" dirty="0"/>
              <a:t>interface </a:t>
            </a:r>
            <a:r>
              <a:rPr lang="fr-FR" dirty="0" smtClean="0"/>
              <a:t>…)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031" y="4333605"/>
            <a:ext cx="6701223" cy="211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988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expressions lambda et les références de méthodes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458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GUI – Bref historique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Avec </a:t>
            </a:r>
            <a:r>
              <a:rPr lang="fr-FR" dirty="0"/>
              <a:t>la sortie de </a:t>
            </a:r>
            <a:r>
              <a:rPr lang="fr-FR" i="1" dirty="0"/>
              <a:t>Java 8</a:t>
            </a:r>
            <a:r>
              <a:rPr lang="fr-FR" dirty="0"/>
              <a:t>, une nouvelle version baptisée </a:t>
            </a:r>
            <a:r>
              <a:rPr lang="fr-FR" b="1" i="1" dirty="0" err="1"/>
              <a:t>JavaFX</a:t>
            </a:r>
            <a:r>
              <a:rPr lang="fr-FR" b="1" i="1" dirty="0"/>
              <a:t> 8 </a:t>
            </a:r>
            <a:r>
              <a:rPr lang="fr-FR" dirty="0"/>
              <a:t>a été développée : </a:t>
            </a:r>
            <a:endParaRPr lang="fr-FR" dirty="0" smtClean="0"/>
          </a:p>
          <a:p>
            <a:pPr lvl="1"/>
            <a:r>
              <a:rPr lang="fr-FR" dirty="0" smtClean="0"/>
              <a:t>Intégration </a:t>
            </a:r>
            <a:r>
              <a:rPr lang="fr-FR" dirty="0"/>
              <a:t>dans la distribution de la plateforme standard </a:t>
            </a:r>
            <a:r>
              <a:rPr lang="fr-FR" i="1" dirty="0"/>
              <a:t>Java (JDK, JRE) </a:t>
            </a:r>
            <a:endParaRPr lang="fr-FR" i="1" dirty="0" smtClean="0"/>
          </a:p>
          <a:p>
            <a:pPr lvl="2"/>
            <a:r>
              <a:rPr lang="fr-FR" dirty="0" smtClean="0"/>
              <a:t>Plus </a:t>
            </a:r>
            <a:r>
              <a:rPr lang="fr-FR" dirty="0"/>
              <a:t>de librairie externe à télécharger et à référencer </a:t>
            </a:r>
            <a:endParaRPr lang="fr-FR" dirty="0" smtClean="0"/>
          </a:p>
          <a:p>
            <a:pPr lvl="1"/>
            <a:r>
              <a:rPr lang="fr-FR" b="1" i="1" dirty="0" err="1" smtClean="0"/>
              <a:t>Scene</a:t>
            </a:r>
            <a:r>
              <a:rPr lang="fr-FR" b="1" i="1" dirty="0" smtClean="0"/>
              <a:t> </a:t>
            </a:r>
            <a:r>
              <a:rPr lang="fr-FR" b="1" i="1" dirty="0" err="1"/>
              <a:t>Builder</a:t>
            </a:r>
            <a:r>
              <a:rPr lang="fr-FR" b="1" i="1" dirty="0"/>
              <a:t> 2 </a:t>
            </a:r>
            <a:r>
              <a:rPr lang="fr-FR" dirty="0"/>
              <a:t>: nouvelle version de l'outil d'édition graphique de GUI (</a:t>
            </a:r>
            <a:r>
              <a:rPr lang="fr-FR" i="1" dirty="0"/>
              <a:t>FXML</a:t>
            </a:r>
            <a:r>
              <a:rPr lang="fr-FR" dirty="0"/>
              <a:t>) </a:t>
            </a:r>
            <a:endParaRPr lang="fr-FR" dirty="0" smtClean="0"/>
          </a:p>
          <a:p>
            <a:pPr lvl="1"/>
            <a:r>
              <a:rPr lang="fr-FR" dirty="0" smtClean="0"/>
              <a:t>Cohabitation </a:t>
            </a:r>
            <a:r>
              <a:rPr lang="fr-FR" dirty="0"/>
              <a:t>améliorée avec les composants </a:t>
            </a:r>
            <a:r>
              <a:rPr lang="fr-FR" i="1" dirty="0"/>
              <a:t>Swing </a:t>
            </a:r>
            <a:endParaRPr lang="fr-FR" i="1" dirty="0" smtClean="0"/>
          </a:p>
          <a:p>
            <a:pPr lvl="1"/>
            <a:r>
              <a:rPr lang="fr-FR" dirty="0" smtClean="0"/>
              <a:t>Prise </a:t>
            </a:r>
            <a:r>
              <a:rPr lang="fr-FR" dirty="0"/>
              <a:t>en compte des nouveaux concepts introduits en </a:t>
            </a:r>
            <a:r>
              <a:rPr lang="fr-FR" i="1" dirty="0"/>
              <a:t>Java 8 </a:t>
            </a:r>
            <a:r>
              <a:rPr lang="fr-FR" dirty="0"/>
              <a:t>et notamment les </a:t>
            </a:r>
            <a:r>
              <a:rPr lang="fr-FR" i="1" dirty="0"/>
              <a:t>expressions lambda </a:t>
            </a:r>
            <a:r>
              <a:rPr lang="fr-FR" dirty="0"/>
              <a:t>et les </a:t>
            </a:r>
            <a:r>
              <a:rPr lang="fr-FR" i="1" dirty="0" err="1" smtClean="0"/>
              <a:t>streams</a:t>
            </a:r>
            <a:endParaRPr lang="fr-FR" i="1" dirty="0" smtClean="0"/>
          </a:p>
          <a:p>
            <a:pPr lvl="2"/>
            <a:r>
              <a:rPr lang="fr-FR" sz="1400" dirty="0" smtClean="0"/>
              <a:t>Abandon </a:t>
            </a:r>
            <a:r>
              <a:rPr lang="fr-FR" sz="1400" dirty="0"/>
              <a:t>des </a:t>
            </a:r>
            <a:r>
              <a:rPr lang="fr-FR" sz="1400" i="1" dirty="0" err="1"/>
              <a:t>Builders</a:t>
            </a:r>
            <a:r>
              <a:rPr lang="fr-FR" sz="1400" i="1" dirty="0"/>
              <a:t> (</a:t>
            </a:r>
            <a:r>
              <a:rPr lang="fr-FR" sz="1400" i="1" dirty="0" err="1"/>
              <a:t>deprecated</a:t>
            </a:r>
            <a:r>
              <a:rPr lang="fr-FR" sz="1400" i="1" dirty="0"/>
              <a:t>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44607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Expressions lambda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Une </a:t>
            </a:r>
            <a:r>
              <a:rPr lang="fr-FR" b="1" i="1" dirty="0" smtClean="0"/>
              <a:t>expression </a:t>
            </a:r>
            <a:r>
              <a:rPr lang="fr-FR" b="1" i="1" dirty="0"/>
              <a:t>lambda </a:t>
            </a:r>
            <a:r>
              <a:rPr lang="fr-FR" dirty="0" smtClean="0"/>
              <a:t>peut </a:t>
            </a:r>
            <a:r>
              <a:rPr lang="fr-FR" dirty="0"/>
              <a:t>être assimilée à une fonction anonyme </a:t>
            </a:r>
            <a:r>
              <a:rPr lang="fr-FR" dirty="0" smtClean="0"/>
              <a:t>qui </a:t>
            </a:r>
            <a:r>
              <a:rPr lang="fr-FR" dirty="0"/>
              <a:t>a potentiellement accès au contexte du code englobant </a:t>
            </a:r>
            <a:endParaRPr lang="fr-FR" dirty="0" smtClean="0"/>
          </a:p>
          <a:p>
            <a:r>
              <a:rPr lang="fr-FR" dirty="0"/>
              <a:t>Il s'agit essentiellement d'un bloc de code avec des paramètres et </a:t>
            </a:r>
            <a:r>
              <a:rPr lang="fr-FR" dirty="0" smtClean="0"/>
              <a:t>qui </a:t>
            </a:r>
            <a:r>
              <a:rPr lang="fr-FR" dirty="0"/>
              <a:t>est destiné à être exécuté ultérieurement (une ou plusieurs fois). </a:t>
            </a:r>
            <a:endParaRPr lang="fr-FR" dirty="0" smtClean="0"/>
          </a:p>
          <a:p>
            <a:r>
              <a:rPr lang="fr-FR" dirty="0"/>
              <a:t>Une expression lambda peut être utilisée pour implémenter une </a:t>
            </a:r>
            <a:r>
              <a:rPr lang="fr-FR" i="1" dirty="0" smtClean="0"/>
              <a:t>interface </a:t>
            </a:r>
            <a:r>
              <a:rPr lang="fr-FR" i="1" dirty="0"/>
              <a:t>fonctionnelle </a:t>
            </a:r>
            <a:r>
              <a:rPr lang="fr-FR" dirty="0" smtClean="0"/>
              <a:t>(interface </a:t>
            </a:r>
            <a:r>
              <a:rPr lang="fr-FR" dirty="0"/>
              <a:t>ne comportant qu'une seule </a:t>
            </a:r>
            <a:r>
              <a:rPr lang="fr-FR" dirty="0" smtClean="0"/>
              <a:t>méthode d'instance abstraite). </a:t>
            </a:r>
          </a:p>
          <a:p>
            <a:r>
              <a:rPr lang="fr-FR" dirty="0"/>
              <a:t>La syntaxe de base est : </a:t>
            </a:r>
            <a:endParaRPr lang="fr-FR" dirty="0" smtClean="0"/>
          </a:p>
          <a:p>
            <a:pPr lvl="1"/>
            <a:r>
              <a:rPr lang="fr-FR" b="1" dirty="0" smtClean="0"/>
              <a:t>(</a:t>
            </a:r>
            <a:r>
              <a:rPr lang="fr-FR" i="1" dirty="0" err="1" smtClean="0"/>
              <a:t>parameters</a:t>
            </a:r>
            <a:r>
              <a:rPr lang="fr-FR" b="1" dirty="0" smtClean="0"/>
              <a:t>) -&gt; </a:t>
            </a:r>
            <a:r>
              <a:rPr lang="fr-FR" i="1" dirty="0" smtClean="0"/>
              <a:t>expression     ou</a:t>
            </a:r>
          </a:p>
          <a:p>
            <a:pPr lvl="1"/>
            <a:r>
              <a:rPr lang="fr-FR" b="1" dirty="0" smtClean="0"/>
              <a:t>(</a:t>
            </a:r>
            <a:r>
              <a:rPr lang="fr-FR" i="1" dirty="0" err="1" smtClean="0"/>
              <a:t>parameters</a:t>
            </a:r>
            <a:r>
              <a:rPr lang="fr-FR" b="1" dirty="0" smtClean="0"/>
              <a:t>) -&gt; </a:t>
            </a:r>
            <a:r>
              <a:rPr lang="fr-FR" b="1" dirty="0"/>
              <a:t>{ </a:t>
            </a:r>
            <a:r>
              <a:rPr lang="fr-FR" i="1" dirty="0" err="1" smtClean="0"/>
              <a:t>statements</a:t>
            </a:r>
            <a:r>
              <a:rPr lang="fr-FR" dirty="0" smtClean="0"/>
              <a:t>; </a:t>
            </a:r>
            <a:r>
              <a:rPr lang="fr-FR" b="1" dirty="0" smtClean="0"/>
              <a:t>}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84198" y="6124903"/>
            <a:ext cx="12107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rgbClr val="FFC000"/>
                </a:solidFill>
              </a:rPr>
              <a:t>Remarque</a:t>
            </a:r>
            <a:r>
              <a:rPr lang="fr-FR" dirty="0" smtClean="0">
                <a:solidFill>
                  <a:srgbClr val="FFC000"/>
                </a:solidFill>
              </a:rPr>
              <a:t>: Les </a:t>
            </a:r>
            <a:r>
              <a:rPr lang="fr-FR" dirty="0">
                <a:solidFill>
                  <a:srgbClr val="FFC000"/>
                </a:solidFill>
              </a:rPr>
              <a:t>parenthèses autour des paramètres sont </a:t>
            </a:r>
            <a:r>
              <a:rPr lang="fr-FR" dirty="0" smtClean="0">
                <a:solidFill>
                  <a:srgbClr val="FFC000"/>
                </a:solidFill>
              </a:rPr>
              <a:t>obligatoires s'il </a:t>
            </a:r>
            <a:r>
              <a:rPr lang="fr-FR" dirty="0">
                <a:solidFill>
                  <a:srgbClr val="FFC000"/>
                </a:solidFill>
              </a:rPr>
              <a:t>y a zéro </a:t>
            </a:r>
            <a:r>
              <a:rPr lang="fr-FR" dirty="0" smtClean="0">
                <a:solidFill>
                  <a:srgbClr val="FFC000"/>
                </a:solidFill>
              </a:rPr>
              <a:t>(</a:t>
            </a:r>
            <a:r>
              <a:rPr lang="fr-FR" i="1" dirty="0" smtClean="0">
                <a:solidFill>
                  <a:srgbClr val="FFC000"/>
                </a:solidFill>
              </a:rPr>
              <a:t>burger </a:t>
            </a:r>
            <a:r>
              <a:rPr lang="fr-FR" i="1" dirty="0" err="1" smtClean="0">
                <a:solidFill>
                  <a:srgbClr val="FFC000"/>
                </a:solidFill>
              </a:rPr>
              <a:t>arrow</a:t>
            </a:r>
            <a:r>
              <a:rPr lang="fr-FR" i="1" dirty="0" smtClean="0">
                <a:solidFill>
                  <a:srgbClr val="FFC000"/>
                </a:solidFill>
              </a:rPr>
              <a:t> </a:t>
            </a:r>
            <a:r>
              <a:rPr lang="fr-FR" dirty="0" smtClean="0">
                <a:solidFill>
                  <a:srgbClr val="FFC000"/>
                </a:solidFill>
              </a:rPr>
              <a:t>: () -&gt; )ou </a:t>
            </a:r>
          </a:p>
          <a:p>
            <a:r>
              <a:rPr lang="fr-FR" dirty="0" smtClean="0">
                <a:solidFill>
                  <a:srgbClr val="FFC000"/>
                </a:solidFill>
              </a:rPr>
              <a:t>plusieurs </a:t>
            </a:r>
            <a:r>
              <a:rPr lang="fr-FR" dirty="0">
                <a:solidFill>
                  <a:srgbClr val="FFC000"/>
                </a:solidFill>
              </a:rPr>
              <a:t>paramètres, </a:t>
            </a:r>
            <a:r>
              <a:rPr lang="fr-FR" dirty="0" smtClean="0">
                <a:solidFill>
                  <a:srgbClr val="FFC000"/>
                </a:solidFill>
              </a:rPr>
              <a:t>mais </a:t>
            </a:r>
            <a:r>
              <a:rPr lang="fr-FR" dirty="0">
                <a:solidFill>
                  <a:srgbClr val="FFC000"/>
                </a:solidFill>
              </a:rPr>
              <a:t>optionnelles s'il n'y en a qu'un seul et que le type est </a:t>
            </a:r>
            <a:r>
              <a:rPr lang="fr-FR" dirty="0" smtClean="0">
                <a:solidFill>
                  <a:srgbClr val="FFC000"/>
                </a:solidFill>
              </a:rPr>
              <a:t>inféré (voir </a:t>
            </a:r>
            <a:r>
              <a:rPr lang="fr-FR" dirty="0">
                <a:solidFill>
                  <a:srgbClr val="FFC000"/>
                </a:solidFill>
              </a:rPr>
              <a:t>page </a:t>
            </a:r>
            <a:r>
              <a:rPr lang="fr-FR" dirty="0" smtClean="0">
                <a:solidFill>
                  <a:srgbClr val="FFC000"/>
                </a:solidFill>
              </a:rPr>
              <a:t>suivante). </a:t>
            </a:r>
            <a:endParaRPr lang="fr-F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0832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Expressions lambda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S'il y a plusieurs paramètres, il seront séparés par des virgules. </a:t>
            </a:r>
          </a:p>
          <a:p>
            <a:r>
              <a:rPr lang="fr-FR" dirty="0"/>
              <a:t>Le type des paramètres peut être indiqué explicitement ou être </a:t>
            </a:r>
            <a:r>
              <a:rPr lang="fr-FR" dirty="0" smtClean="0"/>
              <a:t>automatiquement </a:t>
            </a:r>
            <a:r>
              <a:rPr lang="fr-FR" dirty="0"/>
              <a:t>déterminé par le compilateur (inféré) en fonction </a:t>
            </a:r>
            <a:r>
              <a:rPr lang="fr-FR" dirty="0" smtClean="0"/>
              <a:t>du </a:t>
            </a:r>
            <a:r>
              <a:rPr lang="fr-FR" dirty="0"/>
              <a:t>contexte. </a:t>
            </a:r>
            <a:endParaRPr lang="fr-FR" dirty="0" smtClean="0"/>
          </a:p>
          <a:p>
            <a:r>
              <a:rPr lang="fr-FR" dirty="0"/>
              <a:t>Le type de retour est toujours inféré du contexte </a:t>
            </a:r>
            <a:endParaRPr lang="fr-FR" dirty="0" smtClean="0"/>
          </a:p>
          <a:p>
            <a:r>
              <a:rPr lang="fr-FR" dirty="0"/>
              <a:t>Exemples d'expressions lambda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654" y="4456413"/>
            <a:ext cx="6789395" cy="188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029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Expressions lambda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Par défaut le code </a:t>
            </a:r>
            <a:r>
              <a:rPr lang="fr-FR" i="1" dirty="0" smtClean="0"/>
              <a:t>Java </a:t>
            </a:r>
            <a:r>
              <a:rPr lang="fr-FR" dirty="0" smtClean="0"/>
              <a:t>s'exécute </a:t>
            </a:r>
            <a:r>
              <a:rPr lang="fr-FR" dirty="0"/>
              <a:t>dans un </a:t>
            </a:r>
            <a:r>
              <a:rPr lang="fr-FR" i="1" dirty="0" smtClean="0"/>
              <a:t>thread </a:t>
            </a:r>
            <a:r>
              <a:rPr lang="fr-FR" dirty="0" smtClean="0"/>
              <a:t>appelé </a:t>
            </a:r>
            <a:r>
              <a:rPr lang="fr-FR" i="1" dirty="0" smtClean="0"/>
              <a:t>main-thread </a:t>
            </a:r>
            <a:r>
              <a:rPr lang="fr-FR" dirty="0" smtClean="0"/>
              <a:t>(créé automatiquement). </a:t>
            </a:r>
            <a:r>
              <a:rPr lang="fr-FR" dirty="0"/>
              <a:t>Il est possible de créer </a:t>
            </a:r>
            <a:r>
              <a:rPr lang="fr-FR" dirty="0" smtClean="0"/>
              <a:t>d'autres </a:t>
            </a:r>
            <a:r>
              <a:rPr lang="fr-FR" i="1" dirty="0" smtClean="0"/>
              <a:t>threads </a:t>
            </a:r>
            <a:r>
              <a:rPr lang="fr-FR" dirty="0" smtClean="0"/>
              <a:t>qui sont </a:t>
            </a:r>
            <a:r>
              <a:rPr lang="fr-FR" dirty="0"/>
              <a:t>des fils </a:t>
            </a:r>
            <a:r>
              <a:rPr lang="fr-FR" dirty="0" smtClean="0"/>
              <a:t>l'exécution (des </a:t>
            </a:r>
            <a:r>
              <a:rPr lang="fr-FR" dirty="0"/>
              <a:t>processus </a:t>
            </a:r>
            <a:r>
              <a:rPr lang="fr-FR" dirty="0" smtClean="0"/>
              <a:t>légers) permettant l'exécution parallèle (ou pseudo-parallèle) </a:t>
            </a:r>
            <a:r>
              <a:rPr lang="fr-FR" dirty="0"/>
              <a:t>du </a:t>
            </a:r>
            <a:r>
              <a:rPr lang="fr-FR" dirty="0" smtClean="0"/>
              <a:t>code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/>
              <a:t>Une expression lambda peut être utilisée pour instancier l'interface </a:t>
            </a:r>
            <a:r>
              <a:rPr lang="fr-FR" dirty="0" smtClean="0"/>
              <a:t>fonctionnelle </a:t>
            </a:r>
            <a:r>
              <a:rPr lang="fr-FR" b="1" dirty="0" err="1" smtClean="0"/>
              <a:t>Runnable</a:t>
            </a:r>
            <a:r>
              <a:rPr lang="fr-FR" b="1" dirty="0" smtClean="0"/>
              <a:t> </a:t>
            </a:r>
            <a:r>
              <a:rPr lang="fr-FR" dirty="0" smtClean="0"/>
              <a:t>(définie </a:t>
            </a:r>
            <a:r>
              <a:rPr lang="fr-FR" dirty="0"/>
              <a:t>dans </a:t>
            </a:r>
            <a:r>
              <a:rPr lang="fr-FR" dirty="0" smtClean="0"/>
              <a:t>le </a:t>
            </a:r>
            <a:r>
              <a:rPr lang="fr-FR" dirty="0"/>
              <a:t>package </a:t>
            </a:r>
            <a:r>
              <a:rPr lang="fr-FR" dirty="0" err="1" smtClean="0"/>
              <a:t>java.lang</a:t>
            </a:r>
            <a:r>
              <a:rPr lang="fr-FR" dirty="0" smtClean="0"/>
              <a:t>) </a:t>
            </a:r>
            <a:r>
              <a:rPr lang="fr-FR" dirty="0"/>
              <a:t>qui </a:t>
            </a:r>
            <a:r>
              <a:rPr lang="fr-FR" dirty="0" smtClean="0"/>
              <a:t>comporte </a:t>
            </a:r>
            <a:r>
              <a:rPr lang="fr-FR" dirty="0"/>
              <a:t>la méthode abstraite </a:t>
            </a:r>
            <a:r>
              <a:rPr lang="fr-FR" dirty="0" smtClean="0"/>
              <a:t>public </a:t>
            </a:r>
            <a:r>
              <a:rPr lang="fr-FR" dirty="0" err="1" smtClean="0"/>
              <a:t>void</a:t>
            </a:r>
            <a:r>
              <a:rPr lang="fr-FR" dirty="0" smtClean="0"/>
              <a:t> </a:t>
            </a:r>
            <a:r>
              <a:rPr lang="fr-FR" dirty="0" err="1" smtClean="0"/>
              <a:t>run</a:t>
            </a:r>
            <a:r>
              <a:rPr lang="fr-FR" dirty="0" smtClean="0"/>
              <a:t>(); permettant notamment </a:t>
            </a:r>
            <a:r>
              <a:rPr lang="fr-FR" dirty="0"/>
              <a:t>d'exécuter son code dans un </a:t>
            </a:r>
            <a:r>
              <a:rPr lang="fr-FR" i="1" dirty="0" smtClean="0"/>
              <a:t>thread </a:t>
            </a:r>
            <a:r>
              <a:rPr lang="fr-FR" dirty="0" smtClean="0"/>
              <a:t>séparé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/>
              <a:t>Pour lancer du code dans un </a:t>
            </a:r>
            <a:r>
              <a:rPr lang="fr-FR" i="1" dirty="0" smtClean="0"/>
              <a:t>thread </a:t>
            </a:r>
            <a:r>
              <a:rPr lang="fr-FR" dirty="0" smtClean="0"/>
              <a:t>séparé</a:t>
            </a:r>
            <a:r>
              <a:rPr lang="fr-FR" dirty="0"/>
              <a:t>, il faut </a:t>
            </a:r>
            <a:endParaRPr lang="fr-FR" dirty="0" smtClean="0"/>
          </a:p>
          <a:p>
            <a:pPr lvl="1"/>
            <a:r>
              <a:rPr lang="fr-FR" dirty="0"/>
              <a:t>Créer une instance de la classe </a:t>
            </a:r>
            <a:r>
              <a:rPr lang="fr-FR" b="1" dirty="0" smtClean="0"/>
              <a:t>Thread </a:t>
            </a:r>
            <a:r>
              <a:rPr lang="fr-FR" dirty="0" smtClean="0"/>
              <a:t>en </a:t>
            </a:r>
            <a:r>
              <a:rPr lang="fr-FR" dirty="0"/>
              <a:t>passant l'objet </a:t>
            </a:r>
            <a:r>
              <a:rPr lang="fr-FR" dirty="0" err="1" smtClean="0"/>
              <a:t>Runnable</a:t>
            </a:r>
            <a:r>
              <a:rPr lang="fr-FR" dirty="0" smtClean="0"/>
              <a:t> à son constructeur : Thread t = new Thread(</a:t>
            </a:r>
            <a:r>
              <a:rPr lang="fr-FR" dirty="0" err="1" smtClean="0"/>
              <a:t>myRunnable</a:t>
            </a:r>
            <a:r>
              <a:rPr lang="fr-FR" dirty="0" smtClean="0"/>
              <a:t>); </a:t>
            </a:r>
          </a:p>
          <a:p>
            <a:pPr lvl="1"/>
            <a:r>
              <a:rPr lang="fr-FR" dirty="0"/>
              <a:t>Appeler la méthode </a:t>
            </a:r>
            <a:r>
              <a:rPr lang="fr-FR" dirty="0" err="1" smtClean="0"/>
              <a:t>start</a:t>
            </a:r>
            <a:r>
              <a:rPr lang="fr-FR" dirty="0" smtClean="0"/>
              <a:t>() de </a:t>
            </a:r>
            <a:r>
              <a:rPr lang="fr-FR" dirty="0"/>
              <a:t>l'instance de </a:t>
            </a:r>
            <a:r>
              <a:rPr lang="fr-FR" dirty="0" smtClean="0"/>
              <a:t>Thread : </a:t>
            </a:r>
            <a:r>
              <a:rPr lang="fr-FR" dirty="0" err="1" smtClean="0"/>
              <a:t>t.start</a:t>
            </a:r>
            <a:r>
              <a:rPr lang="fr-FR" dirty="0" smtClean="0"/>
              <a:t>(); </a:t>
            </a:r>
          </a:p>
          <a:p>
            <a:r>
              <a:rPr lang="fr-FR" i="1" dirty="0"/>
              <a:t>Une autre manière de faire </a:t>
            </a:r>
            <a:r>
              <a:rPr lang="fr-FR" dirty="0" smtClean="0"/>
              <a:t>: </a:t>
            </a:r>
            <a:r>
              <a:rPr lang="fr-FR" dirty="0"/>
              <a:t>créer une </a:t>
            </a:r>
            <a:r>
              <a:rPr lang="fr-FR" dirty="0" smtClean="0"/>
              <a:t>sous-classe </a:t>
            </a:r>
            <a:r>
              <a:rPr lang="fr-FR" dirty="0"/>
              <a:t>de </a:t>
            </a:r>
            <a:r>
              <a:rPr lang="fr-FR" dirty="0" smtClean="0"/>
              <a:t>Thread et redéfinir </a:t>
            </a:r>
            <a:r>
              <a:rPr lang="fr-FR" dirty="0"/>
              <a:t>la méthode </a:t>
            </a:r>
            <a:r>
              <a:rPr lang="fr-FR" dirty="0" err="1" smtClean="0"/>
              <a:t>run</a:t>
            </a:r>
            <a:r>
              <a:rPr lang="fr-FR" dirty="0" smtClean="0"/>
              <a:t>(). </a:t>
            </a:r>
            <a:r>
              <a:rPr lang="fr-FR" dirty="0"/>
              <a:t>Créer une instance et invoquer </a:t>
            </a:r>
            <a:r>
              <a:rPr lang="fr-FR" dirty="0" err="1" smtClean="0"/>
              <a:t>start</a:t>
            </a:r>
            <a:r>
              <a:rPr lang="fr-FR" dirty="0" smtClean="0"/>
              <a:t>().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78500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Expressions lambda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: création de deux </a:t>
            </a:r>
            <a:r>
              <a:rPr lang="fr-FR" i="1" dirty="0" smtClean="0"/>
              <a:t>threads </a:t>
            </a:r>
            <a:r>
              <a:rPr lang="fr-FR" dirty="0" smtClean="0"/>
              <a:t>à </a:t>
            </a:r>
            <a:r>
              <a:rPr lang="fr-FR" dirty="0"/>
              <a:t>l'aide d'expressions lambda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45" y="2669713"/>
            <a:ext cx="4956873" cy="248409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4302" y="2467875"/>
            <a:ext cx="388368" cy="378052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977449" y="5447437"/>
            <a:ext cx="3402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C000"/>
                </a:solidFill>
              </a:rPr>
              <a:t>un des résultats possibles à l'exécution</a:t>
            </a:r>
            <a:endParaRPr lang="fr-F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396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Interfaces fonctionnelles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interfaces fonctionnelles </a:t>
            </a:r>
            <a:r>
              <a:rPr lang="fr-FR" dirty="0" smtClean="0"/>
              <a:t>jouent </a:t>
            </a:r>
            <a:r>
              <a:rPr lang="fr-FR" dirty="0"/>
              <a:t>un rôle important en lien avec </a:t>
            </a:r>
            <a:r>
              <a:rPr lang="fr-FR" dirty="0" smtClean="0"/>
              <a:t>les </a:t>
            </a:r>
            <a:r>
              <a:rPr lang="fr-FR" dirty="0"/>
              <a:t>expressions lambda. Plusieurs de ces interfaces sont prédéfinies </a:t>
            </a:r>
            <a:r>
              <a:rPr lang="fr-FR" dirty="0" smtClean="0"/>
              <a:t>(</a:t>
            </a:r>
            <a:r>
              <a:rPr lang="fr-FR" dirty="0"/>
              <a:t>notamment dans le package </a:t>
            </a:r>
            <a:r>
              <a:rPr lang="fr-FR" dirty="0" err="1" smtClean="0"/>
              <a:t>java.util.function</a:t>
            </a:r>
            <a:r>
              <a:rPr lang="fr-FR" dirty="0" smtClean="0"/>
              <a:t>). </a:t>
            </a:r>
          </a:p>
          <a:p>
            <a:r>
              <a:rPr lang="fr-FR" dirty="0"/>
              <a:t>Deux exemples représentatifs </a:t>
            </a:r>
            <a:r>
              <a:rPr lang="fr-FR" dirty="0" smtClean="0"/>
              <a:t>(</a:t>
            </a:r>
            <a:r>
              <a:rPr lang="fr-FR" dirty="0"/>
              <a:t>utilisés par la suite) </a:t>
            </a:r>
            <a:r>
              <a:rPr lang="fr-FR" dirty="0" smtClean="0"/>
              <a:t>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29" y="3538999"/>
            <a:ext cx="6110674" cy="122331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578" y="5052176"/>
            <a:ext cx="6146714" cy="139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91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Interfaces fonctionnelles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Quelques interfaces fonctionnelles prédéfinies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808" y="2499357"/>
            <a:ext cx="7303230" cy="416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700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Interfaces fonctionnelles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Quelques interfaces fonctionnelles prédéfinies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Il </a:t>
            </a:r>
            <a:r>
              <a:rPr lang="fr-FR" dirty="0"/>
              <a:t>existe également un certain nombre d'interfaces fonctionnelles </a:t>
            </a:r>
            <a:r>
              <a:rPr lang="fr-FR" dirty="0" smtClean="0"/>
              <a:t>prédéfinies </a:t>
            </a:r>
            <a:r>
              <a:rPr lang="fr-FR" dirty="0"/>
              <a:t>pour les types primitifs </a:t>
            </a:r>
            <a:r>
              <a:rPr lang="fr-FR" dirty="0" err="1" smtClean="0"/>
              <a:t>int</a:t>
            </a:r>
            <a:r>
              <a:rPr lang="fr-FR" dirty="0" smtClean="0"/>
              <a:t>, long et double. </a:t>
            </a:r>
            <a:r>
              <a:rPr lang="fr-FR" dirty="0"/>
              <a:t>Exemples 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999" y="2560410"/>
            <a:ext cx="6912740" cy="148436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048" y="5093422"/>
            <a:ext cx="6762641" cy="144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002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Références de méthodes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Une méthode existante peut être utilisée en tant qu'implémentation </a:t>
            </a:r>
            <a:r>
              <a:rPr lang="fr-FR" dirty="0" smtClean="0"/>
              <a:t>de </a:t>
            </a:r>
            <a:r>
              <a:rPr lang="fr-FR" dirty="0"/>
              <a:t>la méthode abstraite d'une interface fonctionnelle. </a:t>
            </a:r>
            <a:endParaRPr lang="fr-FR" dirty="0" smtClean="0"/>
          </a:p>
          <a:p>
            <a:r>
              <a:rPr lang="fr-FR" dirty="0"/>
              <a:t>On définit pour cela </a:t>
            </a:r>
            <a:r>
              <a:rPr lang="fr-FR" dirty="0" smtClean="0"/>
              <a:t>une </a:t>
            </a:r>
            <a:r>
              <a:rPr lang="fr-FR" b="1" i="1" dirty="0" smtClean="0"/>
              <a:t>référence </a:t>
            </a:r>
            <a:r>
              <a:rPr lang="fr-FR" b="1" i="1" dirty="0"/>
              <a:t>de méthode </a:t>
            </a:r>
            <a:r>
              <a:rPr lang="fr-FR" dirty="0" smtClean="0"/>
              <a:t>avec </a:t>
            </a:r>
            <a:r>
              <a:rPr lang="fr-FR" dirty="0"/>
              <a:t>l'opérateur </a:t>
            </a:r>
            <a:r>
              <a:rPr lang="fr-FR" b="1" dirty="0" smtClean="0"/>
              <a:t>:: </a:t>
            </a:r>
          </a:p>
          <a:p>
            <a:r>
              <a:rPr lang="fr-FR" dirty="0"/>
              <a:t>Trois variantes existent : </a:t>
            </a:r>
            <a:endParaRPr lang="fr-FR" dirty="0" smtClean="0"/>
          </a:p>
          <a:p>
            <a:pPr lvl="1"/>
            <a:r>
              <a:rPr lang="fr-FR" i="1" dirty="0"/>
              <a:t>Class </a:t>
            </a:r>
            <a:r>
              <a:rPr lang="fr-FR" b="1" dirty="0" smtClean="0"/>
              <a:t>:: </a:t>
            </a:r>
            <a:r>
              <a:rPr lang="fr-FR" i="1" dirty="0" err="1" smtClean="0"/>
              <a:t>staticMethodName</a:t>
            </a:r>
            <a:r>
              <a:rPr lang="fr-FR" i="1" dirty="0" smtClean="0"/>
              <a:t> </a:t>
            </a:r>
          </a:p>
          <a:p>
            <a:pPr lvl="1"/>
            <a:r>
              <a:rPr lang="fr-FR" i="1" dirty="0" smtClean="0"/>
              <a:t>instance </a:t>
            </a:r>
            <a:r>
              <a:rPr lang="fr-FR" b="1" dirty="0" smtClean="0"/>
              <a:t>:: </a:t>
            </a:r>
            <a:r>
              <a:rPr lang="fr-FR" i="1" dirty="0" err="1" smtClean="0"/>
              <a:t>instanceMethodName</a:t>
            </a:r>
            <a:endParaRPr lang="fr-FR" i="1" dirty="0" smtClean="0"/>
          </a:p>
          <a:p>
            <a:pPr lvl="1"/>
            <a:r>
              <a:rPr lang="fr-FR" i="1" dirty="0" smtClean="0"/>
              <a:t>Class </a:t>
            </a:r>
            <a:r>
              <a:rPr lang="fr-FR" b="1" dirty="0" smtClean="0"/>
              <a:t>:: </a:t>
            </a:r>
            <a:r>
              <a:rPr lang="fr-FR" i="1" dirty="0" err="1" smtClean="0"/>
              <a:t>instanceMethodName</a:t>
            </a:r>
            <a:r>
              <a:rPr lang="fr-FR" i="1" dirty="0" smtClean="0"/>
              <a:t> </a:t>
            </a:r>
          </a:p>
          <a:p>
            <a:r>
              <a:rPr lang="fr-FR" dirty="0"/>
              <a:t>Exemples avec équivalences en expressions lambda : 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404" y="5249195"/>
            <a:ext cx="6687580" cy="16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830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Références de méthodes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Dans les deux premières variantes de syntaxe </a:t>
            </a:r>
            <a:r>
              <a:rPr lang="fr-FR" dirty="0" smtClean="0"/>
              <a:t>(</a:t>
            </a:r>
            <a:r>
              <a:rPr lang="fr-FR" i="1" dirty="0" smtClean="0"/>
              <a:t>Class</a:t>
            </a:r>
            <a:r>
              <a:rPr lang="fr-FR" dirty="0" smtClean="0"/>
              <a:t>::</a:t>
            </a:r>
            <a:r>
              <a:rPr lang="fr-FR" i="1" dirty="0" err="1" smtClean="0"/>
              <a:t>staticMethodName</a:t>
            </a:r>
            <a:r>
              <a:rPr lang="fr-FR" i="1" dirty="0" smtClean="0"/>
              <a:t> </a:t>
            </a:r>
            <a:r>
              <a:rPr lang="fr-FR" dirty="0" smtClean="0"/>
              <a:t>et </a:t>
            </a:r>
            <a:r>
              <a:rPr lang="fr-FR" i="1" dirty="0" smtClean="0"/>
              <a:t>instance</a:t>
            </a:r>
            <a:r>
              <a:rPr lang="fr-FR" dirty="0" smtClean="0"/>
              <a:t>::</a:t>
            </a:r>
            <a:r>
              <a:rPr lang="fr-FR" i="1" dirty="0" err="1" smtClean="0"/>
              <a:t>instanceMethodName</a:t>
            </a:r>
            <a:r>
              <a:rPr lang="fr-FR" dirty="0" smtClean="0"/>
              <a:t>), </a:t>
            </a:r>
            <a:r>
              <a:rPr lang="fr-FR" dirty="0"/>
              <a:t>la </a:t>
            </a:r>
            <a:r>
              <a:rPr lang="fr-FR" dirty="0" smtClean="0"/>
              <a:t>référence </a:t>
            </a:r>
            <a:r>
              <a:rPr lang="fr-FR" dirty="0"/>
              <a:t>de méthode est équivalente à </a:t>
            </a:r>
            <a:r>
              <a:rPr lang="fr-FR" dirty="0" smtClean="0"/>
              <a:t>une </a:t>
            </a:r>
            <a:r>
              <a:rPr lang="fr-FR" dirty="0"/>
              <a:t>expression lambda qui fournit les paramètres de la méthode </a:t>
            </a:r>
            <a:endParaRPr lang="fr-FR" dirty="0" smtClean="0"/>
          </a:p>
          <a:p>
            <a:r>
              <a:rPr lang="fr-FR" dirty="0"/>
              <a:t>Exemple variante 1 : 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/>
              <a:t>Exemple variante 2 :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22" y="3976688"/>
            <a:ext cx="6000492" cy="58783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40" y="5510300"/>
            <a:ext cx="5869975" cy="73809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164606" y="5048635"/>
            <a:ext cx="4491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rgbClr val="FFC000"/>
                </a:solidFill>
              </a:rPr>
              <a:t>Ces deux exemples utilisent l'interface </a:t>
            </a:r>
            <a:endParaRPr lang="fr-FR" dirty="0">
              <a:solidFill>
                <a:srgbClr val="FFC000"/>
              </a:solidFill>
            </a:endParaRPr>
          </a:p>
          <a:p>
            <a:r>
              <a:rPr lang="fr-FR" i="1" dirty="0">
                <a:solidFill>
                  <a:srgbClr val="FFC000"/>
                </a:solidFill>
              </a:rPr>
              <a:t>fonctionnelle prédéfinie </a:t>
            </a:r>
            <a:r>
              <a:rPr lang="fr-FR" dirty="0" smtClean="0">
                <a:solidFill>
                  <a:srgbClr val="FFC000"/>
                </a:solidFill>
              </a:rPr>
              <a:t>Supplier&lt;T</a:t>
            </a:r>
            <a:r>
              <a:rPr lang="fr-FR" dirty="0">
                <a:solidFill>
                  <a:srgbClr val="FFC000"/>
                </a:solidFill>
              </a:rPr>
              <a:t>&gt; </a:t>
            </a:r>
          </a:p>
          <a:p>
            <a:r>
              <a:rPr lang="fr-FR" i="1" dirty="0">
                <a:solidFill>
                  <a:srgbClr val="FFC000"/>
                </a:solidFill>
              </a:rPr>
              <a:t>décrite dans les </a:t>
            </a:r>
            <a:r>
              <a:rPr lang="fr-FR" i="1" dirty="0" smtClean="0">
                <a:solidFill>
                  <a:srgbClr val="FFC000"/>
                </a:solidFill>
              </a:rPr>
              <a:t>diapos </a:t>
            </a:r>
            <a:r>
              <a:rPr lang="fr-FR" i="1" dirty="0">
                <a:solidFill>
                  <a:srgbClr val="FFC000"/>
                </a:solidFill>
              </a:rPr>
              <a:t>précédente.</a:t>
            </a:r>
            <a:endParaRPr lang="fr-F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6299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Références de méthodes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Dans la troisième variante </a:t>
            </a:r>
            <a:r>
              <a:rPr lang="fr-FR" dirty="0" smtClean="0"/>
              <a:t>(</a:t>
            </a:r>
            <a:r>
              <a:rPr lang="fr-FR" i="1" dirty="0" smtClean="0"/>
              <a:t>Class</a:t>
            </a:r>
            <a:r>
              <a:rPr lang="fr-FR" dirty="0" smtClean="0"/>
              <a:t>::</a:t>
            </a:r>
            <a:r>
              <a:rPr lang="fr-FR" i="1" dirty="0" err="1" smtClean="0"/>
              <a:t>instanceMethodName</a:t>
            </a:r>
            <a:r>
              <a:rPr lang="fr-FR" dirty="0" smtClean="0"/>
              <a:t>), </a:t>
            </a:r>
            <a:r>
              <a:rPr lang="fr-FR" dirty="0"/>
              <a:t>même si </a:t>
            </a:r>
            <a:r>
              <a:rPr lang="fr-FR" dirty="0" smtClean="0"/>
              <a:t>on mentionne </a:t>
            </a:r>
            <a:r>
              <a:rPr lang="fr-FR" dirty="0"/>
              <a:t>le nom de la classe en préfixe, c'est bien une méthode </a:t>
            </a:r>
            <a:r>
              <a:rPr lang="fr-FR" dirty="0" smtClean="0"/>
              <a:t>d'instance </a:t>
            </a:r>
            <a:r>
              <a:rPr lang="fr-FR" dirty="0"/>
              <a:t>qui sera invoquée. Le </a:t>
            </a:r>
            <a:r>
              <a:rPr lang="fr-FR" dirty="0" smtClean="0"/>
              <a:t>premier </a:t>
            </a:r>
            <a:r>
              <a:rPr lang="fr-FR" dirty="0"/>
              <a:t>paramètre </a:t>
            </a:r>
            <a:r>
              <a:rPr lang="fr-FR" dirty="0" smtClean="0"/>
              <a:t>représente l'objet </a:t>
            </a:r>
            <a:r>
              <a:rPr lang="fr-FR" dirty="0"/>
              <a:t>sur lequel la méthode </a:t>
            </a:r>
            <a:r>
              <a:rPr lang="fr-FR" dirty="0" smtClean="0"/>
              <a:t>sera </a:t>
            </a:r>
            <a:r>
              <a:rPr lang="fr-FR" dirty="0"/>
              <a:t>invoquée. </a:t>
            </a:r>
            <a:endParaRPr lang="fr-FR" dirty="0" smtClean="0"/>
          </a:p>
          <a:p>
            <a:r>
              <a:rPr lang="fr-FR" dirty="0"/>
              <a:t>Exemple variante 3 : 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/>
              <a:t>Les références de méthodes représentent donc une alternative aux </a:t>
            </a:r>
            <a:r>
              <a:rPr lang="fr-FR" dirty="0" smtClean="0"/>
              <a:t>expressions </a:t>
            </a:r>
            <a:r>
              <a:rPr lang="fr-FR" dirty="0"/>
              <a:t>lambda dans le cas où il n'y a qu'une seule et unique </a:t>
            </a:r>
            <a:r>
              <a:rPr lang="fr-FR" dirty="0" smtClean="0"/>
              <a:t>méthode </a:t>
            </a:r>
            <a:r>
              <a:rPr lang="fr-FR" dirty="0"/>
              <a:t>à exécuter. </a:t>
            </a:r>
            <a:endParaRPr lang="fr-FR" dirty="0" smtClean="0"/>
          </a:p>
          <a:p>
            <a:r>
              <a:rPr lang="fr-FR" dirty="0"/>
              <a:t>Cela améliore </a:t>
            </a:r>
            <a:r>
              <a:rPr lang="fr-FR" dirty="0" smtClean="0"/>
              <a:t>généralement </a:t>
            </a:r>
            <a:r>
              <a:rPr lang="fr-FR" dirty="0"/>
              <a:t>la lisibilité et la clarté du code.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150" y="3368890"/>
            <a:ext cx="4600945" cy="131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73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 GUI – Bref historique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fr-FR" dirty="0" smtClean="0"/>
              <a:t>Ajout </a:t>
            </a:r>
            <a:r>
              <a:rPr lang="fr-FR" dirty="0"/>
              <a:t>d'une nouvelle API pour gérer l'impression </a:t>
            </a:r>
            <a:endParaRPr lang="fr-FR" dirty="0" smtClean="0"/>
          </a:p>
          <a:p>
            <a:pPr lvl="1"/>
            <a:r>
              <a:rPr lang="fr-FR" dirty="0" smtClean="0"/>
              <a:t>Ajout </a:t>
            </a:r>
            <a:r>
              <a:rPr lang="fr-FR" dirty="0"/>
              <a:t>de nouveaux composants riches </a:t>
            </a:r>
            <a:r>
              <a:rPr lang="fr-FR" i="1" dirty="0"/>
              <a:t>(</a:t>
            </a:r>
            <a:r>
              <a:rPr lang="fr-FR" i="1" dirty="0" err="1"/>
              <a:t>DatePicker</a:t>
            </a:r>
            <a:r>
              <a:rPr lang="fr-FR" i="1" dirty="0"/>
              <a:t>, </a:t>
            </a:r>
            <a:r>
              <a:rPr lang="fr-FR" i="1" dirty="0" err="1"/>
              <a:t>TreeTableView</a:t>
            </a:r>
            <a:r>
              <a:rPr lang="fr-FR" i="1" dirty="0"/>
              <a:t>, …) </a:t>
            </a:r>
            <a:endParaRPr lang="fr-FR" i="1" dirty="0" smtClean="0"/>
          </a:p>
          <a:p>
            <a:pPr lvl="1"/>
            <a:r>
              <a:rPr lang="fr-FR" dirty="0" smtClean="0"/>
              <a:t>Gestion </a:t>
            </a:r>
            <a:r>
              <a:rPr lang="fr-FR" dirty="0"/>
              <a:t>des écrans tactiles </a:t>
            </a:r>
            <a:r>
              <a:rPr lang="fr-FR" i="1" dirty="0"/>
              <a:t>(</a:t>
            </a:r>
            <a:r>
              <a:rPr lang="fr-FR" i="1" dirty="0" err="1"/>
              <a:t>TouchEvent</a:t>
            </a:r>
            <a:r>
              <a:rPr lang="fr-FR" i="1" dirty="0"/>
              <a:t>, </a:t>
            </a:r>
            <a:r>
              <a:rPr lang="fr-FR" i="1" dirty="0" err="1"/>
              <a:t>GestureEvent</a:t>
            </a:r>
            <a:r>
              <a:rPr lang="fr-FR" i="1" dirty="0"/>
              <a:t>, …) </a:t>
            </a:r>
            <a:endParaRPr lang="fr-FR" i="1" dirty="0" smtClean="0"/>
          </a:p>
          <a:p>
            <a:pPr lvl="1"/>
            <a:r>
              <a:rPr lang="fr-FR" dirty="0" smtClean="0"/>
              <a:t>Amélioration </a:t>
            </a:r>
            <a:r>
              <a:rPr lang="fr-FR" dirty="0"/>
              <a:t>des librairies graphiques 2D et 3D </a:t>
            </a:r>
            <a:endParaRPr lang="fr-FR" dirty="0" smtClean="0"/>
          </a:p>
          <a:p>
            <a:pPr lvl="1"/>
            <a:r>
              <a:rPr lang="fr-FR" dirty="0" smtClean="0"/>
              <a:t>Ajout </a:t>
            </a:r>
            <a:r>
              <a:rPr lang="fr-FR" dirty="0"/>
              <a:t>d'un outil de </a:t>
            </a:r>
            <a:r>
              <a:rPr lang="fr-FR" i="1" dirty="0"/>
              <a:t>packaging </a:t>
            </a:r>
            <a:r>
              <a:rPr lang="fr-FR" dirty="0"/>
              <a:t>pour simplifier le déploiement des applications </a:t>
            </a:r>
            <a:endParaRPr lang="fr-FR" dirty="0" smtClean="0"/>
          </a:p>
          <a:p>
            <a:pPr lvl="1"/>
            <a:r>
              <a:rPr lang="fr-FR" i="1" dirty="0" err="1" smtClean="0"/>
              <a:t>JavaFX</a:t>
            </a:r>
            <a:r>
              <a:rPr lang="fr-FR" i="1" dirty="0" smtClean="0"/>
              <a:t> </a:t>
            </a:r>
            <a:r>
              <a:rPr lang="fr-FR" dirty="0"/>
              <a:t>devient le standard officiel pour le développement des interfaces des applications </a:t>
            </a:r>
            <a:r>
              <a:rPr lang="fr-FR" i="1" dirty="0"/>
              <a:t>Java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2581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Références de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</a:t>
            </a:r>
            <a:r>
              <a:rPr lang="fr-FR" b="1" i="1" dirty="0" smtClean="0"/>
              <a:t>références </a:t>
            </a:r>
            <a:r>
              <a:rPr lang="fr-FR" b="1" i="1" dirty="0"/>
              <a:t>de constructeurs </a:t>
            </a:r>
            <a:r>
              <a:rPr lang="fr-FR" dirty="0" smtClean="0"/>
              <a:t>sont </a:t>
            </a:r>
            <a:r>
              <a:rPr lang="fr-FR" dirty="0"/>
              <a:t>semblables aux références de </a:t>
            </a:r>
            <a:r>
              <a:rPr lang="fr-FR" dirty="0" smtClean="0"/>
              <a:t>méthodes </a:t>
            </a:r>
            <a:r>
              <a:rPr lang="fr-FR" dirty="0"/>
              <a:t>à la différence que le nom de la "méthode" est </a:t>
            </a:r>
            <a:r>
              <a:rPr lang="fr-FR" b="1" dirty="0" smtClean="0"/>
              <a:t>new</a:t>
            </a:r>
            <a:r>
              <a:rPr lang="fr-FR" dirty="0" smtClean="0"/>
              <a:t>. </a:t>
            </a:r>
          </a:p>
          <a:p>
            <a:r>
              <a:rPr lang="fr-FR" dirty="0"/>
              <a:t>Les références de constructeurs servent à instancier une interface </a:t>
            </a:r>
            <a:r>
              <a:rPr lang="fr-FR" dirty="0" smtClean="0"/>
              <a:t>fonctionnelle </a:t>
            </a:r>
            <a:r>
              <a:rPr lang="fr-FR" dirty="0"/>
              <a:t>avec un constructeur compatible avec le contexte </a:t>
            </a:r>
            <a:r>
              <a:rPr lang="fr-FR" dirty="0" smtClean="0"/>
              <a:t>d'utilisation. </a:t>
            </a:r>
          </a:p>
          <a:p>
            <a:r>
              <a:rPr lang="fr-FR" dirty="0"/>
              <a:t>Syntaxe </a:t>
            </a:r>
            <a:r>
              <a:rPr lang="fr-FR" dirty="0" smtClean="0"/>
              <a:t>:     </a:t>
            </a:r>
            <a:r>
              <a:rPr lang="fr-FR" i="1" dirty="0"/>
              <a:t>Class </a:t>
            </a:r>
            <a:r>
              <a:rPr lang="fr-FR" b="1" dirty="0" smtClean="0"/>
              <a:t>:: new </a:t>
            </a:r>
            <a:endParaRPr lang="fr-FR" dirty="0" smtClean="0"/>
          </a:p>
          <a:p>
            <a:r>
              <a:rPr lang="fr-FR" dirty="0" smtClean="0"/>
              <a:t>Exemples </a:t>
            </a:r>
            <a:r>
              <a:rPr lang="fr-FR" dirty="0"/>
              <a:t>avec équivalences en expressions lambda :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68" y="4928414"/>
            <a:ext cx="8028332" cy="111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033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Références de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Exemple d'utilisation de références de constructeurs pour créer des </a:t>
            </a:r>
            <a:r>
              <a:rPr lang="fr-FR" dirty="0" smtClean="0"/>
              <a:t>objets </a:t>
            </a:r>
            <a:r>
              <a:rPr lang="fr-FR" dirty="0"/>
              <a:t>de type </a:t>
            </a:r>
            <a:r>
              <a:rPr lang="fr-FR" dirty="0" err="1" smtClean="0"/>
              <a:t>Button</a:t>
            </a:r>
            <a:r>
              <a:rPr lang="fr-FR" dirty="0" smtClean="0"/>
              <a:t> (un </a:t>
            </a:r>
            <a:r>
              <a:rPr lang="fr-FR" dirty="0"/>
              <a:t>des constructeurs de la classe </a:t>
            </a:r>
            <a:r>
              <a:rPr lang="fr-FR" dirty="0" err="1" smtClean="0"/>
              <a:t>Button</a:t>
            </a:r>
            <a:r>
              <a:rPr lang="fr-FR" dirty="0" smtClean="0"/>
              <a:t> permet de </a:t>
            </a:r>
            <a:r>
              <a:rPr lang="fr-FR" dirty="0"/>
              <a:t>passer le libellé du bouton en </a:t>
            </a:r>
            <a:r>
              <a:rPr lang="fr-FR" dirty="0" smtClean="0"/>
              <a:t>paramètre) </a:t>
            </a:r>
            <a:r>
              <a:rPr lang="fr-FR" dirty="0"/>
              <a:t>: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28" y="3214431"/>
            <a:ext cx="7600307" cy="103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460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Accès aux variables locales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En plus des éventuels paramètres définis, des variables déclarées </a:t>
            </a:r>
            <a:r>
              <a:rPr lang="fr-FR" dirty="0" smtClean="0"/>
              <a:t>dans </a:t>
            </a:r>
            <a:r>
              <a:rPr lang="fr-FR" dirty="0"/>
              <a:t>son corps et des champs statiques, une expression lambda à </a:t>
            </a:r>
            <a:r>
              <a:rPr lang="fr-FR" dirty="0" smtClean="0"/>
              <a:t>accès </a:t>
            </a:r>
            <a:r>
              <a:rPr lang="fr-FR" dirty="0"/>
              <a:t>à toutes les variables locales qui sont </a:t>
            </a:r>
            <a:r>
              <a:rPr lang="fr-FR" i="1" dirty="0" smtClean="0"/>
              <a:t>effectivement </a:t>
            </a:r>
            <a:r>
              <a:rPr lang="fr-FR" i="1" dirty="0"/>
              <a:t>finales </a:t>
            </a:r>
            <a:endParaRPr lang="fr-FR" i="1" dirty="0" smtClean="0"/>
          </a:p>
          <a:p>
            <a:r>
              <a:rPr lang="fr-FR" dirty="0"/>
              <a:t>Une </a:t>
            </a:r>
            <a:r>
              <a:rPr lang="fr-FR" b="1" i="1" dirty="0" smtClean="0"/>
              <a:t>variable </a:t>
            </a:r>
            <a:r>
              <a:rPr lang="fr-FR" b="1" i="1" dirty="0"/>
              <a:t>effectivement finale </a:t>
            </a:r>
            <a:r>
              <a:rPr lang="fr-FR" dirty="0" smtClean="0"/>
              <a:t>est </a:t>
            </a:r>
            <a:r>
              <a:rPr lang="fr-FR" dirty="0"/>
              <a:t>une variable locale : </a:t>
            </a:r>
            <a:endParaRPr lang="fr-FR" dirty="0" smtClean="0"/>
          </a:p>
          <a:p>
            <a:pPr lvl="1"/>
            <a:r>
              <a:rPr lang="fr-FR" dirty="0" smtClean="0"/>
              <a:t>déclarée </a:t>
            </a:r>
            <a:r>
              <a:rPr lang="fr-FR" dirty="0"/>
              <a:t>avec le modificateur </a:t>
            </a:r>
            <a:r>
              <a:rPr lang="fr-FR" dirty="0" smtClean="0"/>
              <a:t>final </a:t>
            </a:r>
            <a:r>
              <a:rPr lang="fr-FR" i="1" dirty="0" smtClean="0"/>
              <a:t>ou </a:t>
            </a:r>
          </a:p>
          <a:p>
            <a:pPr lvl="1"/>
            <a:r>
              <a:rPr lang="fr-FR" dirty="0" smtClean="0"/>
              <a:t>non </a:t>
            </a:r>
            <a:r>
              <a:rPr lang="fr-FR" dirty="0"/>
              <a:t>modifiée après sa première affectation </a:t>
            </a:r>
            <a:endParaRPr lang="fr-FR" dirty="0" smtClean="0"/>
          </a:p>
          <a:p>
            <a:r>
              <a:rPr lang="fr-FR" dirty="0"/>
              <a:t>Une expression lambda qui utilise (capture) des variables locales </a:t>
            </a:r>
            <a:r>
              <a:rPr lang="fr-FR" dirty="0" smtClean="0"/>
              <a:t>externes </a:t>
            </a:r>
            <a:r>
              <a:rPr lang="fr-FR" dirty="0"/>
              <a:t>est parfois </a:t>
            </a:r>
            <a:r>
              <a:rPr lang="fr-FR" dirty="0" smtClean="0"/>
              <a:t>désignée par </a:t>
            </a:r>
            <a:r>
              <a:rPr lang="fr-FR" dirty="0"/>
              <a:t>le terme de </a:t>
            </a:r>
            <a:r>
              <a:rPr lang="fr-FR" i="1" dirty="0" err="1" smtClean="0"/>
              <a:t>capturing</a:t>
            </a:r>
            <a:r>
              <a:rPr lang="fr-FR" i="1" dirty="0" smtClean="0"/>
              <a:t> lambda </a:t>
            </a:r>
          </a:p>
          <a:p>
            <a:r>
              <a:rPr lang="fr-FR" dirty="0"/>
              <a:t>On utilise également le terme </a:t>
            </a:r>
            <a:r>
              <a:rPr lang="fr-FR" i="1" dirty="0" err="1" smtClean="0"/>
              <a:t>closure</a:t>
            </a:r>
            <a:r>
              <a:rPr lang="fr-FR" i="1" dirty="0" smtClean="0"/>
              <a:t> </a:t>
            </a:r>
            <a:r>
              <a:rPr lang="fr-FR" dirty="0" smtClean="0"/>
              <a:t>pour </a:t>
            </a:r>
            <a:r>
              <a:rPr lang="fr-FR" dirty="0"/>
              <a:t>désigner le bloc de code </a:t>
            </a:r>
            <a:r>
              <a:rPr lang="fr-FR" dirty="0" smtClean="0"/>
              <a:t>de </a:t>
            </a:r>
            <a:r>
              <a:rPr lang="fr-FR" dirty="0"/>
              <a:t>l'expression lambda accompagné de l'ensemble des variables </a:t>
            </a:r>
            <a:r>
              <a:rPr lang="fr-FR" dirty="0" smtClean="0"/>
              <a:t>locales </a:t>
            </a:r>
            <a:r>
              <a:rPr lang="fr-FR" dirty="0"/>
              <a:t>capturées. </a:t>
            </a:r>
          </a:p>
        </p:txBody>
      </p:sp>
    </p:spTree>
    <p:extLst>
      <p:ext uri="{BB962C8B-B14F-4D97-AF65-F5344CB8AC3E}">
        <p14:creationId xmlns:p14="http://schemas.microsoft.com/office/powerpoint/2010/main" val="16284231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Accès aux variables locales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Dans l'exemple qui suit, les variables </a:t>
            </a:r>
            <a:r>
              <a:rPr lang="fr-FR" dirty="0" err="1" smtClean="0"/>
              <a:t>text</a:t>
            </a:r>
            <a:r>
              <a:rPr lang="fr-FR" dirty="0" smtClean="0"/>
              <a:t> et count ne </a:t>
            </a:r>
            <a:r>
              <a:rPr lang="fr-FR" dirty="0"/>
              <a:t>sont pas </a:t>
            </a:r>
            <a:r>
              <a:rPr lang="fr-FR" dirty="0" smtClean="0"/>
              <a:t>définies </a:t>
            </a:r>
            <a:r>
              <a:rPr lang="fr-FR" dirty="0"/>
              <a:t>dans l'expression lambda. Ce sont des paramètres de la </a:t>
            </a:r>
            <a:r>
              <a:rPr lang="fr-FR" dirty="0" smtClean="0"/>
              <a:t>méthode </a:t>
            </a:r>
            <a:r>
              <a:rPr lang="fr-FR" dirty="0"/>
              <a:t>englobante capturés par l'expression lambda </a:t>
            </a:r>
            <a:r>
              <a:rPr lang="fr-FR" dirty="0" smtClean="0"/>
              <a:t>(variables locales </a:t>
            </a:r>
            <a:r>
              <a:rPr lang="fr-FR" dirty="0"/>
              <a:t>effectivement </a:t>
            </a:r>
            <a:r>
              <a:rPr lang="fr-FR" dirty="0" smtClean="0"/>
              <a:t>finales). 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/>
              <a:t>Ces variables restent accessibles malgré l'exécution différée du code.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925" y="3099615"/>
            <a:ext cx="5618205" cy="150879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362" y="5317389"/>
            <a:ext cx="4164227" cy="85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400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Stream 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52094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Stream API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Un </a:t>
            </a:r>
            <a:r>
              <a:rPr lang="fr-FR" b="1" i="1" dirty="0" err="1" smtClean="0"/>
              <a:t>stream</a:t>
            </a:r>
            <a:r>
              <a:rPr lang="fr-FR" b="1" i="1" dirty="0" smtClean="0"/>
              <a:t> </a:t>
            </a:r>
            <a:r>
              <a:rPr lang="fr-FR" dirty="0" smtClean="0"/>
              <a:t>représente </a:t>
            </a:r>
            <a:r>
              <a:rPr lang="fr-FR" dirty="0"/>
              <a:t>une séquence d'éléments. Cette structure </a:t>
            </a:r>
            <a:r>
              <a:rPr lang="fr-FR" dirty="0" smtClean="0"/>
              <a:t>supporte </a:t>
            </a:r>
            <a:r>
              <a:rPr lang="fr-FR" dirty="0"/>
              <a:t>différents types d'opérations sur ces éléments. </a:t>
            </a:r>
            <a:endParaRPr lang="fr-FR" dirty="0" smtClean="0"/>
          </a:p>
          <a:p>
            <a:r>
              <a:rPr lang="fr-FR" dirty="0"/>
              <a:t>Les </a:t>
            </a:r>
            <a:r>
              <a:rPr lang="fr-FR" i="1" dirty="0" err="1" smtClean="0"/>
              <a:t>streams</a:t>
            </a:r>
            <a:r>
              <a:rPr lang="fr-FR" i="1" dirty="0" smtClean="0"/>
              <a:t> </a:t>
            </a:r>
            <a:r>
              <a:rPr lang="fr-FR" dirty="0" smtClean="0"/>
              <a:t>constituent </a:t>
            </a:r>
            <a:r>
              <a:rPr lang="fr-FR" dirty="0"/>
              <a:t>un concept important en lien avec les </a:t>
            </a:r>
            <a:r>
              <a:rPr lang="fr-FR" dirty="0" smtClean="0"/>
              <a:t>expressions </a:t>
            </a:r>
            <a:r>
              <a:rPr lang="fr-FR" dirty="0"/>
              <a:t>lambda qui sont souvent utilisées pour les manipuler. </a:t>
            </a:r>
            <a:endParaRPr lang="fr-FR" dirty="0" smtClean="0"/>
          </a:p>
          <a:p>
            <a:r>
              <a:rPr lang="fr-FR" dirty="0"/>
              <a:t>L'essentiel des librairies </a:t>
            </a:r>
            <a:r>
              <a:rPr lang="fr-FR" dirty="0" smtClean="0"/>
              <a:t>(API) </a:t>
            </a:r>
            <a:r>
              <a:rPr lang="fr-FR" dirty="0"/>
              <a:t>liées aux </a:t>
            </a:r>
            <a:r>
              <a:rPr lang="fr-FR" i="1" dirty="0" err="1" smtClean="0"/>
              <a:t>streams</a:t>
            </a:r>
            <a:r>
              <a:rPr lang="fr-FR" i="1" dirty="0" smtClean="0"/>
              <a:t> </a:t>
            </a:r>
            <a:r>
              <a:rPr lang="fr-FR" dirty="0" smtClean="0"/>
              <a:t>se </a:t>
            </a:r>
            <a:r>
              <a:rPr lang="fr-FR" dirty="0"/>
              <a:t>trouve dans le </a:t>
            </a:r>
            <a:r>
              <a:rPr lang="fr-FR" dirty="0" smtClean="0"/>
              <a:t>package </a:t>
            </a:r>
            <a:r>
              <a:rPr lang="fr-FR" dirty="0" err="1" smtClean="0"/>
              <a:t>java.util.stream</a:t>
            </a:r>
            <a:r>
              <a:rPr lang="fr-FR" dirty="0" smtClean="0"/>
              <a:t> avec </a:t>
            </a:r>
            <a:r>
              <a:rPr lang="fr-FR" dirty="0"/>
              <a:t>notamment l'interface </a:t>
            </a:r>
            <a:r>
              <a:rPr lang="fr-FR" dirty="0" smtClean="0"/>
              <a:t>Stream&lt;T</a:t>
            </a:r>
            <a:r>
              <a:rPr lang="fr-FR" dirty="0"/>
              <a:t>&gt; </a:t>
            </a:r>
            <a:endParaRPr lang="fr-FR" dirty="0" smtClean="0"/>
          </a:p>
          <a:p>
            <a:r>
              <a:rPr lang="fr-FR" dirty="0"/>
              <a:t>Il est possible de créer un </a:t>
            </a:r>
            <a:r>
              <a:rPr lang="fr-FR" i="1" dirty="0" err="1" smtClean="0"/>
              <a:t>stream</a:t>
            </a:r>
            <a:r>
              <a:rPr lang="fr-FR" i="1" dirty="0" smtClean="0"/>
              <a:t> </a:t>
            </a:r>
            <a:r>
              <a:rPr lang="fr-FR" dirty="0" smtClean="0"/>
              <a:t>à </a:t>
            </a:r>
            <a:r>
              <a:rPr lang="fr-FR" dirty="0"/>
              <a:t>partir d'un tableau, d'une </a:t>
            </a:r>
            <a:r>
              <a:rPr lang="fr-FR" dirty="0" smtClean="0"/>
              <a:t>collection</a:t>
            </a:r>
            <a:r>
              <a:rPr lang="fr-FR" dirty="0"/>
              <a:t>, d'un </a:t>
            </a:r>
            <a:r>
              <a:rPr lang="fr-FR" dirty="0" smtClean="0"/>
              <a:t>générateur (</a:t>
            </a:r>
            <a:r>
              <a:rPr lang="fr-FR" dirty="0" err="1" smtClean="0"/>
              <a:t>Stream.generate</a:t>
            </a:r>
            <a:r>
              <a:rPr lang="fr-FR" dirty="0" smtClean="0"/>
              <a:t>()), </a:t>
            </a:r>
            <a:r>
              <a:rPr lang="fr-FR" dirty="0"/>
              <a:t>d'un </a:t>
            </a:r>
            <a:r>
              <a:rPr lang="fr-FR" dirty="0" err="1" smtClean="0"/>
              <a:t>itérateur</a:t>
            </a:r>
            <a:r>
              <a:rPr lang="fr-FR" dirty="0" smtClean="0"/>
              <a:t> (</a:t>
            </a:r>
            <a:r>
              <a:rPr lang="fr-FR" dirty="0" err="1" smtClean="0"/>
              <a:t>Stream.iterate</a:t>
            </a:r>
            <a:r>
              <a:rPr lang="fr-FR" dirty="0" smtClean="0"/>
              <a:t>()), </a:t>
            </a:r>
            <a:r>
              <a:rPr lang="fr-FR" dirty="0"/>
              <a:t>d'un canal d'entrée/sortie, </a:t>
            </a:r>
            <a:r>
              <a:rPr lang="fr-FR" dirty="0" smtClean="0"/>
              <a:t>etc. </a:t>
            </a:r>
          </a:p>
          <a:p>
            <a:r>
              <a:rPr lang="fr-FR" dirty="0"/>
              <a:t>Des manières classiques de créer un </a:t>
            </a:r>
            <a:r>
              <a:rPr lang="fr-FR" i="1" dirty="0" err="1" smtClean="0"/>
              <a:t>stream</a:t>
            </a:r>
            <a:r>
              <a:rPr lang="fr-FR" i="1" dirty="0" smtClean="0"/>
              <a:t> </a:t>
            </a:r>
            <a:r>
              <a:rPr lang="fr-FR" dirty="0" smtClean="0"/>
              <a:t>à </a:t>
            </a:r>
            <a:r>
              <a:rPr lang="fr-FR" dirty="0"/>
              <a:t>partir : </a:t>
            </a:r>
            <a:endParaRPr lang="fr-FR" dirty="0" smtClean="0"/>
          </a:p>
          <a:p>
            <a:pPr lvl="1"/>
            <a:r>
              <a:rPr lang="fr-FR" dirty="0"/>
              <a:t>D'un tableau </a:t>
            </a:r>
            <a:r>
              <a:rPr lang="fr-FR" dirty="0" smtClean="0"/>
              <a:t>: </a:t>
            </a:r>
            <a:r>
              <a:rPr lang="fr-FR" b="1" dirty="0" err="1" smtClean="0"/>
              <a:t>Arrays.stream</a:t>
            </a:r>
            <a:r>
              <a:rPr lang="fr-FR" b="1" dirty="0" smtClean="0"/>
              <a:t>(</a:t>
            </a:r>
            <a:r>
              <a:rPr lang="fr-FR" i="1" dirty="0" err="1" smtClean="0"/>
              <a:t>array</a:t>
            </a:r>
            <a:r>
              <a:rPr lang="fr-FR" b="1" dirty="0" smtClean="0"/>
              <a:t>) </a:t>
            </a:r>
            <a:r>
              <a:rPr lang="fr-FR" dirty="0" smtClean="0"/>
              <a:t> </a:t>
            </a:r>
            <a:endParaRPr lang="fr-FR" dirty="0"/>
          </a:p>
          <a:p>
            <a:pPr lvl="1"/>
            <a:r>
              <a:rPr lang="fr-FR" dirty="0"/>
              <a:t>D'une collection </a:t>
            </a:r>
            <a:r>
              <a:rPr lang="fr-FR" dirty="0" smtClean="0"/>
              <a:t>: </a:t>
            </a:r>
            <a:r>
              <a:rPr lang="fr-FR" i="1" dirty="0" err="1" smtClean="0"/>
              <a:t>collection</a:t>
            </a:r>
            <a:r>
              <a:rPr lang="fr-FR" b="1" dirty="0" err="1" smtClean="0"/>
              <a:t>.stream</a:t>
            </a:r>
            <a:r>
              <a:rPr lang="fr-FR" b="1" dirty="0" smtClean="0"/>
              <a:t>() </a:t>
            </a:r>
          </a:p>
          <a:p>
            <a:pPr lvl="1"/>
            <a:r>
              <a:rPr lang="fr-FR" dirty="0" smtClean="0"/>
              <a:t>D'une </a:t>
            </a:r>
            <a:r>
              <a:rPr lang="fr-FR" dirty="0"/>
              <a:t>séquence de valeurs </a:t>
            </a:r>
            <a:r>
              <a:rPr lang="fr-FR" dirty="0" smtClean="0"/>
              <a:t>: </a:t>
            </a:r>
            <a:r>
              <a:rPr lang="fr-FR" b="1" dirty="0" err="1" smtClean="0"/>
              <a:t>Stream.of</a:t>
            </a:r>
            <a:r>
              <a:rPr lang="fr-FR" b="1" dirty="0" smtClean="0"/>
              <a:t>(</a:t>
            </a:r>
            <a:r>
              <a:rPr lang="fr-FR" i="1" dirty="0" smtClean="0"/>
              <a:t>v1</a:t>
            </a:r>
            <a:r>
              <a:rPr lang="fr-FR" i="1" dirty="0"/>
              <a:t>, v2, </a:t>
            </a:r>
            <a:r>
              <a:rPr lang="fr-FR" i="1" dirty="0" smtClean="0"/>
              <a:t>…</a:t>
            </a:r>
            <a:r>
              <a:rPr lang="fr-FR" b="1" dirty="0" smtClean="0"/>
              <a:t>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9351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Stream API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Un exemple d'utilisation à partir d'une liste de </a:t>
            </a:r>
            <a:r>
              <a:rPr lang="fr-FR" dirty="0" smtClean="0"/>
              <a:t>String sur </a:t>
            </a:r>
            <a:r>
              <a:rPr lang="fr-FR" dirty="0"/>
              <a:t>laquelle </a:t>
            </a:r>
            <a:r>
              <a:rPr lang="fr-FR" dirty="0" smtClean="0"/>
              <a:t>on </a:t>
            </a:r>
            <a:r>
              <a:rPr lang="fr-FR" dirty="0"/>
              <a:t>applique une série d'opérations : 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l'exécution</a:t>
            </a:r>
            <a:r>
              <a:rPr lang="fr-FR" dirty="0"/>
              <a:t>, ce programme affichera </a:t>
            </a:r>
            <a:r>
              <a:rPr lang="fr-FR" dirty="0" smtClean="0"/>
              <a:t>:</a:t>
            </a:r>
          </a:p>
          <a:p>
            <a:r>
              <a:rPr lang="fr-FR" dirty="0"/>
              <a:t>Une expression lambda et deux références de méthodes sont </a:t>
            </a:r>
            <a:r>
              <a:rPr lang="fr-FR" dirty="0" smtClean="0"/>
              <a:t>utilisées dans </a:t>
            </a:r>
            <a:r>
              <a:rPr lang="fr-FR" dirty="0"/>
              <a:t>cet exemple pour définir </a:t>
            </a:r>
            <a:r>
              <a:rPr lang="fr-FR" dirty="0" smtClean="0"/>
              <a:t>certaines </a:t>
            </a:r>
            <a:r>
              <a:rPr lang="fr-FR" dirty="0"/>
              <a:t>des opérations </a:t>
            </a:r>
            <a:r>
              <a:rPr lang="fr-FR" dirty="0" smtClean="0"/>
              <a:t>effectuées </a:t>
            </a:r>
            <a:r>
              <a:rPr lang="fr-FR" dirty="0"/>
              <a:t>sur le flux. 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37" y="2789997"/>
            <a:ext cx="4852086" cy="163328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224" y="4280814"/>
            <a:ext cx="5429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528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Stream API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Les opérations appliquées à un </a:t>
            </a:r>
            <a:r>
              <a:rPr lang="fr-FR" i="1" dirty="0" err="1" smtClean="0"/>
              <a:t>stream</a:t>
            </a:r>
            <a:r>
              <a:rPr lang="fr-FR" i="1" dirty="0" smtClean="0"/>
              <a:t> </a:t>
            </a:r>
            <a:r>
              <a:rPr lang="fr-FR" dirty="0" smtClean="0"/>
              <a:t>peuvent </a:t>
            </a:r>
            <a:r>
              <a:rPr lang="fr-FR" dirty="0"/>
              <a:t>être : </a:t>
            </a:r>
            <a:endParaRPr lang="fr-FR" dirty="0" smtClean="0"/>
          </a:p>
          <a:p>
            <a:r>
              <a:rPr lang="fr-FR" i="1" dirty="0"/>
              <a:t>Intermédiaires </a:t>
            </a:r>
            <a:r>
              <a:rPr lang="fr-FR" dirty="0" smtClean="0"/>
              <a:t>: elles </a:t>
            </a:r>
            <a:r>
              <a:rPr lang="fr-FR" dirty="0"/>
              <a:t>retournent un </a:t>
            </a:r>
            <a:r>
              <a:rPr lang="fr-FR" i="1" dirty="0" err="1" smtClean="0"/>
              <a:t>stream</a:t>
            </a:r>
            <a:r>
              <a:rPr lang="fr-FR" i="1" dirty="0" smtClean="0"/>
              <a:t> </a:t>
            </a:r>
            <a:r>
              <a:rPr lang="fr-FR" dirty="0" smtClean="0"/>
              <a:t>ce </a:t>
            </a:r>
            <a:r>
              <a:rPr lang="fr-FR" dirty="0"/>
              <a:t>qui permet un </a:t>
            </a:r>
            <a:r>
              <a:rPr lang="fr-FR" dirty="0" smtClean="0"/>
              <a:t>enchaînement </a:t>
            </a:r>
            <a:r>
              <a:rPr lang="fr-FR" dirty="0"/>
              <a:t>d'opérations </a:t>
            </a:r>
            <a:r>
              <a:rPr lang="fr-FR" i="1" dirty="0" smtClean="0"/>
              <a:t>(</a:t>
            </a:r>
            <a:r>
              <a:rPr lang="fr-FR" i="1" dirty="0"/>
              <a:t>pipeline, fluent </a:t>
            </a:r>
            <a:r>
              <a:rPr lang="fr-FR" i="1" dirty="0" smtClean="0"/>
              <a:t>API) </a:t>
            </a:r>
          </a:p>
          <a:p>
            <a:r>
              <a:rPr lang="fr-FR" i="1" dirty="0"/>
              <a:t>Terminales </a:t>
            </a:r>
            <a:r>
              <a:rPr lang="fr-FR" dirty="0" smtClean="0"/>
              <a:t>: elles ne </a:t>
            </a:r>
            <a:r>
              <a:rPr lang="fr-FR" dirty="0"/>
              <a:t>retournent rien (effectuent une opération) </a:t>
            </a:r>
            <a:r>
              <a:rPr lang="fr-FR" dirty="0" smtClean="0"/>
              <a:t>ou </a:t>
            </a:r>
            <a:r>
              <a:rPr lang="fr-FR" dirty="0"/>
              <a:t>retournent autre chose qu'un </a:t>
            </a:r>
            <a:r>
              <a:rPr lang="fr-FR" i="1" dirty="0" err="1" smtClean="0"/>
              <a:t>stream</a:t>
            </a:r>
            <a:r>
              <a:rPr lang="fr-FR" i="1" dirty="0" smtClean="0"/>
              <a:t> </a:t>
            </a:r>
          </a:p>
          <a:p>
            <a:r>
              <a:rPr lang="fr-FR" dirty="0"/>
              <a:t>Les opérations intermédiaires ne sont exécutées que s'il y a une </a:t>
            </a:r>
            <a:r>
              <a:rPr lang="fr-FR" dirty="0" smtClean="0"/>
              <a:t>opération </a:t>
            </a:r>
            <a:r>
              <a:rPr lang="fr-FR" dirty="0"/>
              <a:t>terminale </a:t>
            </a:r>
            <a:r>
              <a:rPr lang="fr-FR" i="1" dirty="0" smtClean="0"/>
              <a:t>(</a:t>
            </a:r>
            <a:r>
              <a:rPr lang="fr-FR" i="1" dirty="0" err="1" smtClean="0"/>
              <a:t>laziness</a:t>
            </a:r>
            <a:r>
              <a:rPr lang="fr-FR" i="1" dirty="0" smtClean="0"/>
              <a:t>)</a:t>
            </a:r>
            <a:r>
              <a:rPr lang="fr-FR" dirty="0" smtClean="0"/>
              <a:t>. </a:t>
            </a:r>
          </a:p>
          <a:p>
            <a:r>
              <a:rPr lang="fr-FR" dirty="0"/>
              <a:t>L'ordre dans lequel les opérations sont enchaînées peut jouer un </a:t>
            </a:r>
            <a:r>
              <a:rPr lang="fr-FR" dirty="0" smtClean="0"/>
              <a:t>rôle important </a:t>
            </a:r>
            <a:r>
              <a:rPr lang="fr-FR" dirty="0"/>
              <a:t>sur le résultat et sur le nombre d'opérations à </a:t>
            </a:r>
            <a:r>
              <a:rPr lang="fr-FR" dirty="0" smtClean="0"/>
              <a:t>effectuer par le système (typiquement</a:t>
            </a:r>
            <a:r>
              <a:rPr lang="fr-FR" dirty="0"/>
              <a:t>, un filtrage est à effectuer le </a:t>
            </a:r>
            <a:r>
              <a:rPr lang="fr-FR" dirty="0" smtClean="0"/>
              <a:t>plus </a:t>
            </a:r>
            <a:r>
              <a:rPr lang="fr-FR" dirty="0"/>
              <a:t>tôt possible dans la chaîne des </a:t>
            </a:r>
            <a:r>
              <a:rPr lang="fr-FR" dirty="0" smtClean="0"/>
              <a:t>opérations). </a:t>
            </a:r>
          </a:p>
          <a:p>
            <a:r>
              <a:rPr lang="fr-FR" dirty="0"/>
              <a:t>Après avoir exécuté une opération terminale, un </a:t>
            </a:r>
            <a:r>
              <a:rPr lang="fr-FR" i="1" dirty="0" err="1" smtClean="0"/>
              <a:t>stream</a:t>
            </a:r>
            <a:r>
              <a:rPr lang="fr-FR" i="1" dirty="0" smtClean="0"/>
              <a:t> </a:t>
            </a:r>
            <a:r>
              <a:rPr lang="fr-FR" dirty="0" smtClean="0"/>
              <a:t>est </a:t>
            </a:r>
            <a:r>
              <a:rPr lang="fr-FR" dirty="0"/>
              <a:t>fermé </a:t>
            </a:r>
            <a:r>
              <a:rPr lang="fr-FR" dirty="0" smtClean="0"/>
              <a:t>et </a:t>
            </a:r>
            <a:r>
              <a:rPr lang="fr-FR" dirty="0"/>
              <a:t>ne peut plus être </a:t>
            </a:r>
            <a:r>
              <a:rPr lang="fr-FR" dirty="0" smtClean="0"/>
              <a:t>réutilisé (si </a:t>
            </a:r>
            <a:r>
              <a:rPr lang="fr-FR" dirty="0"/>
              <a:t>on veut le faire, il faut en créer un à </a:t>
            </a:r>
            <a:r>
              <a:rPr lang="fr-FR" dirty="0" smtClean="0"/>
              <a:t>nouveau).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90769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JAVAFX – architecture et concepts techniques 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24588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517" y="2519567"/>
            <a:ext cx="4153842" cy="340128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Première application : Hello World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2052918"/>
            <a:ext cx="6681445" cy="4195481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Comment se présente </a:t>
            </a:r>
            <a:r>
              <a:rPr lang="fr-FR" dirty="0" smtClean="0"/>
              <a:t>une </a:t>
            </a:r>
            <a:r>
              <a:rPr lang="fr-FR" dirty="0"/>
              <a:t>application </a:t>
            </a:r>
            <a:r>
              <a:rPr lang="fr-FR" i="1" dirty="0" err="1" smtClean="0"/>
              <a:t>JavaFX</a:t>
            </a:r>
            <a:r>
              <a:rPr lang="fr-FR" i="1" dirty="0" smtClean="0"/>
              <a:t> </a:t>
            </a:r>
            <a:r>
              <a:rPr lang="fr-FR" dirty="0" smtClean="0"/>
              <a:t>? (</a:t>
            </a:r>
            <a:r>
              <a:rPr lang="fr-FR" dirty="0"/>
              <a:t>petite immersion avant de décrire plus en détail les concepts de base). </a:t>
            </a:r>
          </a:p>
          <a:p>
            <a:r>
              <a:rPr lang="fr-FR" dirty="0" smtClean="0"/>
              <a:t>L'application </a:t>
            </a:r>
            <a:r>
              <a:rPr lang="fr-FR" dirty="0"/>
              <a:t>est codée en créant une </a:t>
            </a:r>
            <a:r>
              <a:rPr lang="fr-FR" dirty="0" smtClean="0"/>
              <a:t>sous-classe </a:t>
            </a:r>
            <a:r>
              <a:rPr lang="fr-FR" dirty="0"/>
              <a:t>de </a:t>
            </a:r>
            <a:r>
              <a:rPr lang="fr-FR" b="1" dirty="0" smtClean="0"/>
              <a:t>Application</a:t>
            </a:r>
            <a:r>
              <a:rPr lang="fr-FR" dirty="0" smtClean="0"/>
              <a:t>. </a:t>
            </a:r>
          </a:p>
          <a:p>
            <a:r>
              <a:rPr lang="fr-FR" dirty="0"/>
              <a:t>La fenêtre principale d'une application est représentée par un objet </a:t>
            </a:r>
            <a:r>
              <a:rPr lang="fr-FR" dirty="0" smtClean="0"/>
              <a:t>de </a:t>
            </a:r>
            <a:r>
              <a:rPr lang="fr-FR" dirty="0"/>
              <a:t>type </a:t>
            </a:r>
            <a:r>
              <a:rPr lang="fr-FR" b="1" dirty="0" smtClean="0"/>
              <a:t>Stage </a:t>
            </a:r>
            <a:r>
              <a:rPr lang="fr-FR" dirty="0" smtClean="0"/>
              <a:t>qui </a:t>
            </a:r>
            <a:r>
              <a:rPr lang="fr-FR" dirty="0"/>
              <a:t>est fourni par le </a:t>
            </a:r>
            <a:r>
              <a:rPr lang="fr-FR" dirty="0" smtClean="0"/>
              <a:t>système </a:t>
            </a:r>
            <a:r>
              <a:rPr lang="fr-FR" dirty="0"/>
              <a:t>au lancement de l'application. </a:t>
            </a:r>
            <a:endParaRPr lang="fr-FR" dirty="0" smtClean="0"/>
          </a:p>
          <a:p>
            <a:r>
              <a:rPr lang="fr-FR" dirty="0"/>
              <a:t>L'interface est représentée par un objet </a:t>
            </a:r>
            <a:r>
              <a:rPr lang="fr-FR" dirty="0" smtClean="0"/>
              <a:t>de </a:t>
            </a:r>
            <a:r>
              <a:rPr lang="fr-FR" dirty="0"/>
              <a:t>type </a:t>
            </a:r>
            <a:r>
              <a:rPr lang="fr-FR" b="1" dirty="0" err="1" smtClean="0"/>
              <a:t>Scene</a:t>
            </a:r>
            <a:r>
              <a:rPr lang="fr-FR" b="1" dirty="0" smtClean="0"/>
              <a:t> </a:t>
            </a:r>
            <a:r>
              <a:rPr lang="fr-FR" dirty="0" smtClean="0"/>
              <a:t>qu'il </a:t>
            </a:r>
            <a:r>
              <a:rPr lang="fr-FR" dirty="0"/>
              <a:t>faut créer et associer </a:t>
            </a:r>
            <a:r>
              <a:rPr lang="fr-FR" dirty="0" smtClean="0"/>
              <a:t>à </a:t>
            </a:r>
            <a:r>
              <a:rPr lang="fr-FR" dirty="0"/>
              <a:t>la fenêtre </a:t>
            </a:r>
            <a:r>
              <a:rPr lang="fr-FR" dirty="0" smtClean="0"/>
              <a:t>(Stage). </a:t>
            </a:r>
          </a:p>
          <a:p>
            <a:r>
              <a:rPr lang="fr-FR" dirty="0"/>
              <a:t>La scène est composée des différents </a:t>
            </a:r>
            <a:r>
              <a:rPr lang="fr-FR" dirty="0" smtClean="0"/>
              <a:t>éléments </a:t>
            </a:r>
            <a:r>
              <a:rPr lang="fr-FR" dirty="0"/>
              <a:t>de l'interface graphique </a:t>
            </a:r>
            <a:r>
              <a:rPr lang="fr-FR" dirty="0" smtClean="0"/>
              <a:t>(composants </a:t>
            </a:r>
            <a:r>
              <a:rPr lang="fr-FR" dirty="0"/>
              <a:t>de l'interface </a:t>
            </a:r>
            <a:r>
              <a:rPr lang="fr-FR" dirty="0" smtClean="0"/>
              <a:t>graphique) qui </a:t>
            </a:r>
            <a:r>
              <a:rPr lang="fr-FR" dirty="0"/>
              <a:t>sont des objets de type </a:t>
            </a:r>
            <a:r>
              <a:rPr lang="fr-FR" b="1" dirty="0" err="1" smtClean="0"/>
              <a:t>Node</a:t>
            </a:r>
            <a:r>
              <a:rPr lang="fr-FR" dirty="0" smtClean="0"/>
              <a:t>. </a:t>
            </a:r>
          </a:p>
          <a:p>
            <a:r>
              <a:rPr lang="fr-FR" dirty="0"/>
              <a:t>La </a:t>
            </a:r>
            <a:r>
              <a:rPr lang="fr-FR" dirty="0" smtClean="0"/>
              <a:t>méthode </a:t>
            </a:r>
            <a:r>
              <a:rPr lang="fr-FR" b="1" dirty="0" err="1" smtClean="0"/>
              <a:t>start</a:t>
            </a:r>
            <a:r>
              <a:rPr lang="fr-FR" b="1" dirty="0" smtClean="0"/>
              <a:t>() </a:t>
            </a:r>
            <a:r>
              <a:rPr lang="fr-FR" dirty="0" smtClean="0"/>
              <a:t>construit </a:t>
            </a:r>
            <a:r>
              <a:rPr lang="fr-FR" dirty="0"/>
              <a:t>le tout.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6195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Potentiel </a:t>
            </a:r>
            <a:r>
              <a:rPr lang="fr-FR" dirty="0" err="1" smtClean="0"/>
              <a:t>JavaFX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i="1" dirty="0" err="1" smtClean="0"/>
              <a:t>JavaFX</a:t>
            </a:r>
            <a:r>
              <a:rPr lang="fr-FR" i="1" dirty="0" smtClean="0"/>
              <a:t> </a:t>
            </a:r>
            <a:r>
              <a:rPr lang="fr-FR" dirty="0"/>
              <a:t>étant le résultat de développements récents, il bénéficie de </a:t>
            </a:r>
            <a:r>
              <a:rPr lang="fr-FR" b="1" dirty="0"/>
              <a:t>concepts modernes </a:t>
            </a:r>
            <a:r>
              <a:rPr lang="fr-FR" dirty="0"/>
              <a:t>qui en font un </a:t>
            </a:r>
            <a:r>
              <a:rPr lang="fr-FR" dirty="0" err="1"/>
              <a:t>framework</a:t>
            </a:r>
            <a:r>
              <a:rPr lang="fr-FR" dirty="0"/>
              <a:t> intéressant pour la réalisation d'applications dans des domaines très divers. </a:t>
            </a:r>
            <a:endParaRPr lang="fr-FR" dirty="0" smtClean="0"/>
          </a:p>
          <a:p>
            <a:r>
              <a:rPr lang="fr-FR" i="1" dirty="0" err="1" smtClean="0"/>
              <a:t>JavaFX</a:t>
            </a:r>
            <a:r>
              <a:rPr lang="fr-FR" i="1" dirty="0" smtClean="0"/>
              <a:t> </a:t>
            </a:r>
            <a:r>
              <a:rPr lang="fr-FR" dirty="0"/>
              <a:t>est très bien doté pour développer des </a:t>
            </a:r>
            <a:r>
              <a:rPr lang="fr-FR" b="1" dirty="0"/>
              <a:t>interfaces riches </a:t>
            </a:r>
            <a:r>
              <a:rPr lang="fr-FR" dirty="0"/>
              <a:t>en relation avec des données stockées dans des bases de données ou accessibles au travers de serveurs d'informations. </a:t>
            </a:r>
            <a:endParaRPr lang="fr-FR" dirty="0" smtClean="0"/>
          </a:p>
          <a:p>
            <a:r>
              <a:rPr lang="fr-FR" dirty="0" smtClean="0"/>
              <a:t>Sa </a:t>
            </a:r>
            <a:r>
              <a:rPr lang="fr-FR" dirty="0"/>
              <a:t>riche </a:t>
            </a:r>
            <a:r>
              <a:rPr lang="fr-FR" b="1" dirty="0"/>
              <a:t>librairie graphique </a:t>
            </a:r>
            <a:r>
              <a:rPr lang="fr-FR" dirty="0"/>
              <a:t>2D et 3D lui donne également un intéressant potentiel dans des domaines variés : </a:t>
            </a:r>
            <a:endParaRPr lang="fr-FR" dirty="0" smtClean="0"/>
          </a:p>
          <a:p>
            <a:pPr lvl="1"/>
            <a:r>
              <a:rPr lang="fr-FR" dirty="0" smtClean="0"/>
              <a:t>Représentations </a:t>
            </a:r>
            <a:r>
              <a:rPr lang="fr-FR" dirty="0"/>
              <a:t>graphiques </a:t>
            </a:r>
            <a:endParaRPr lang="fr-FR" dirty="0" smtClean="0"/>
          </a:p>
          <a:p>
            <a:pPr lvl="1"/>
            <a:r>
              <a:rPr lang="fr-FR" dirty="0" smtClean="0"/>
              <a:t>Animations </a:t>
            </a:r>
            <a:r>
              <a:rPr lang="fr-FR" dirty="0"/>
              <a:t>graphiques </a:t>
            </a:r>
            <a:endParaRPr lang="fr-FR" dirty="0" smtClean="0"/>
          </a:p>
          <a:p>
            <a:pPr lvl="1"/>
            <a:r>
              <a:rPr lang="fr-FR" dirty="0" smtClean="0"/>
              <a:t>Modélisation </a:t>
            </a:r>
            <a:r>
              <a:rPr lang="fr-FR" dirty="0"/>
              <a:t>(CAD, …) </a:t>
            </a:r>
            <a:endParaRPr lang="fr-FR" dirty="0"/>
          </a:p>
          <a:p>
            <a:pPr lvl="1"/>
            <a:r>
              <a:rPr lang="fr-FR" dirty="0" smtClean="0"/>
              <a:t>Applications </a:t>
            </a:r>
            <a:r>
              <a:rPr lang="fr-FR" dirty="0"/>
              <a:t>multimédia </a:t>
            </a:r>
            <a:endParaRPr lang="fr-FR" dirty="0"/>
          </a:p>
          <a:p>
            <a:pPr lvl="1"/>
            <a:r>
              <a:rPr lang="fr-FR" dirty="0" smtClean="0"/>
              <a:t>Réalité </a:t>
            </a:r>
            <a:r>
              <a:rPr lang="fr-FR" dirty="0"/>
              <a:t>virtuelle et augmentée </a:t>
            </a:r>
            <a:endParaRPr lang="fr-FR" dirty="0"/>
          </a:p>
          <a:p>
            <a:pPr lvl="1"/>
            <a:r>
              <a:rPr lang="fr-FR" dirty="0" smtClean="0"/>
              <a:t>Jeux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97125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théâtre et sa métaphore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éléments structurels principaux d'une application </a:t>
            </a:r>
            <a:r>
              <a:rPr lang="fr-FR" i="1" dirty="0" err="1" smtClean="0"/>
              <a:t>JavaFX</a:t>
            </a:r>
            <a:r>
              <a:rPr lang="fr-FR" i="1" dirty="0" smtClean="0"/>
              <a:t> </a:t>
            </a:r>
            <a:r>
              <a:rPr lang="fr-FR" dirty="0" smtClean="0"/>
              <a:t>se basent </a:t>
            </a:r>
            <a:r>
              <a:rPr lang="fr-FR" dirty="0"/>
              <a:t>sur la métaphore de la </a:t>
            </a:r>
            <a:r>
              <a:rPr lang="fr-FR" i="1" dirty="0" smtClean="0"/>
              <a:t>salle </a:t>
            </a:r>
            <a:r>
              <a:rPr lang="fr-FR" i="1" dirty="0"/>
              <a:t>de spectacle </a:t>
            </a:r>
            <a:r>
              <a:rPr lang="fr-FR" i="1" dirty="0" smtClean="0"/>
              <a:t>(</a:t>
            </a:r>
            <a:r>
              <a:rPr lang="fr-FR" i="1" dirty="0" err="1" smtClean="0"/>
              <a:t>theater</a:t>
            </a:r>
            <a:r>
              <a:rPr lang="fr-FR" i="1" dirty="0" smtClean="0"/>
              <a:t>)</a:t>
            </a:r>
            <a:r>
              <a:rPr lang="fr-FR" dirty="0" smtClean="0"/>
              <a:t>. </a:t>
            </a:r>
          </a:p>
          <a:p>
            <a:endParaRPr lang="fr-FR" b="1" dirty="0" smtClean="0"/>
          </a:p>
          <a:p>
            <a:endParaRPr lang="fr-FR" b="1" dirty="0"/>
          </a:p>
          <a:p>
            <a:endParaRPr lang="fr-FR" b="1" dirty="0" smtClean="0"/>
          </a:p>
          <a:p>
            <a:endParaRPr lang="fr-FR" b="1" dirty="0"/>
          </a:p>
          <a:p>
            <a:r>
              <a:rPr lang="fr-FR" b="1" dirty="0" smtClean="0"/>
              <a:t>Stage </a:t>
            </a:r>
            <a:r>
              <a:rPr lang="fr-FR" dirty="0" smtClean="0"/>
              <a:t>: L'endroit </a:t>
            </a:r>
            <a:r>
              <a:rPr lang="fr-FR" dirty="0"/>
              <a:t>où a lieu l'action, où </a:t>
            </a:r>
            <a:r>
              <a:rPr lang="fr-FR" dirty="0" smtClean="0"/>
              <a:t>se </a:t>
            </a:r>
            <a:r>
              <a:rPr lang="fr-FR" dirty="0"/>
              <a:t>déroule la scène </a:t>
            </a:r>
            <a:endParaRPr lang="fr-FR" dirty="0" smtClean="0"/>
          </a:p>
          <a:p>
            <a:r>
              <a:rPr lang="fr-FR" b="1" dirty="0" err="1" smtClean="0"/>
              <a:t>Scene</a:t>
            </a:r>
            <a:r>
              <a:rPr lang="fr-FR" b="1" dirty="0" smtClean="0"/>
              <a:t> </a:t>
            </a:r>
            <a:r>
              <a:rPr lang="fr-FR" dirty="0" smtClean="0"/>
              <a:t>: Tableau </a:t>
            </a:r>
            <a:r>
              <a:rPr lang="fr-FR" dirty="0"/>
              <a:t>ou séquence faisant </a:t>
            </a:r>
            <a:r>
              <a:rPr lang="fr-FR" dirty="0" smtClean="0"/>
              <a:t>intervenir </a:t>
            </a:r>
            <a:r>
              <a:rPr lang="fr-FR" dirty="0"/>
              <a:t>les acteurs </a:t>
            </a:r>
            <a:endParaRPr lang="fr-FR" dirty="0" smtClean="0"/>
          </a:p>
          <a:p>
            <a:r>
              <a:rPr lang="fr-FR" b="1" dirty="0" err="1"/>
              <a:t>Controls</a:t>
            </a:r>
            <a:r>
              <a:rPr lang="fr-FR" b="1" dirty="0"/>
              <a:t> </a:t>
            </a:r>
            <a:r>
              <a:rPr lang="fr-FR" dirty="0" smtClean="0"/>
              <a:t>: Acteurs</a:t>
            </a:r>
            <a:r>
              <a:rPr lang="fr-FR" dirty="0"/>
              <a:t>, figurants, </a:t>
            </a:r>
            <a:r>
              <a:rPr lang="fr-FR" dirty="0" smtClean="0"/>
              <a:t>éléments du décor</a:t>
            </a:r>
            <a:r>
              <a:rPr lang="fr-FR" dirty="0"/>
              <a:t>, … </a:t>
            </a:r>
            <a:r>
              <a:rPr lang="fr-FR" dirty="0" smtClean="0"/>
              <a:t>(éléments actifs/passifs) qui </a:t>
            </a:r>
            <a:r>
              <a:rPr lang="fr-FR" dirty="0"/>
              <a:t>font partie de la scène en </a:t>
            </a:r>
            <a:r>
              <a:rPr lang="fr-FR" dirty="0" smtClean="0"/>
              <a:t>train </a:t>
            </a:r>
            <a:r>
              <a:rPr lang="fr-FR" dirty="0"/>
              <a:t>d'être jouée. 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861317" y="288271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i="1" dirty="0">
                <a:solidFill>
                  <a:srgbClr val="FFC000"/>
                </a:solidFill>
                <a:latin typeface="Calibri" panose="020F0502020204030204" pitchFamily="34" charset="0"/>
              </a:rPr>
              <a:t>Remarque </a:t>
            </a:r>
            <a:r>
              <a:rPr lang="fr-FR" dirty="0" smtClean="0">
                <a:solidFill>
                  <a:srgbClr val="FFC000"/>
                </a:solidFill>
                <a:latin typeface="Calibri" panose="020F0502020204030204" pitchFamily="34" charset="0"/>
              </a:rPr>
              <a:t>: </a:t>
            </a:r>
            <a:r>
              <a:rPr lang="fr-FR" i="1" dirty="0" smtClean="0">
                <a:solidFill>
                  <a:srgbClr val="FFC000"/>
                </a:solidFill>
                <a:latin typeface="Calibri" panose="020F0502020204030204" pitchFamily="34" charset="0"/>
              </a:rPr>
              <a:t>En </a:t>
            </a:r>
            <a:r>
              <a:rPr lang="fr-FR" i="1" dirty="0">
                <a:solidFill>
                  <a:srgbClr val="FFC000"/>
                </a:solidFill>
                <a:latin typeface="Calibri" panose="020F0502020204030204" pitchFamily="34" charset="0"/>
              </a:rPr>
              <a:t>français, on utilise le terme 'scène' pour parler </a:t>
            </a:r>
            <a:r>
              <a:rPr lang="fr-FR" i="1" dirty="0" smtClean="0">
                <a:solidFill>
                  <a:srgbClr val="FFC000"/>
                </a:solidFill>
                <a:latin typeface="Calibri" panose="020F0502020204030204" pitchFamily="34" charset="0"/>
              </a:rPr>
              <a:t>de </a:t>
            </a:r>
            <a:r>
              <a:rPr lang="fr-FR" i="1" dirty="0">
                <a:solidFill>
                  <a:srgbClr val="FFC000"/>
                </a:solidFill>
                <a:latin typeface="Calibri" panose="020F0502020204030204" pitchFamily="34" charset="0"/>
              </a:rPr>
              <a:t>l'endroit où se passe </a:t>
            </a:r>
            <a:r>
              <a:rPr lang="fr-FR" i="1" dirty="0" smtClean="0">
                <a:solidFill>
                  <a:srgbClr val="FFC000"/>
                </a:solidFill>
                <a:latin typeface="Calibri" panose="020F0502020204030204" pitchFamily="34" charset="0"/>
              </a:rPr>
              <a:t>le </a:t>
            </a:r>
            <a:r>
              <a:rPr lang="fr-FR" i="1" dirty="0">
                <a:solidFill>
                  <a:srgbClr val="FFC000"/>
                </a:solidFill>
                <a:latin typeface="Calibri" panose="020F0502020204030204" pitchFamily="34" charset="0"/>
              </a:rPr>
              <a:t>spectacle (l'estrade, les planches) mais </a:t>
            </a:r>
            <a:r>
              <a:rPr lang="fr-FR" i="1" dirty="0" smtClean="0">
                <a:solidFill>
                  <a:srgbClr val="FFC000"/>
                </a:solidFill>
                <a:latin typeface="Calibri" panose="020F0502020204030204" pitchFamily="34" charset="0"/>
              </a:rPr>
              <a:t>également </a:t>
            </a:r>
            <a:r>
              <a:rPr lang="fr-FR" i="1" dirty="0">
                <a:solidFill>
                  <a:srgbClr val="FFC000"/>
                </a:solidFill>
                <a:latin typeface="Calibri" panose="020F0502020204030204" pitchFamily="34" charset="0"/>
              </a:rPr>
              <a:t>pour parler de ce qui s'y déroule </a:t>
            </a:r>
            <a:r>
              <a:rPr lang="fr-FR" i="1" dirty="0" smtClean="0">
                <a:solidFill>
                  <a:srgbClr val="FFC000"/>
                </a:solidFill>
                <a:latin typeface="Calibri" panose="020F0502020204030204" pitchFamily="34" charset="0"/>
              </a:rPr>
              <a:t>(</a:t>
            </a:r>
            <a:r>
              <a:rPr lang="fr-FR" i="1" dirty="0">
                <a:solidFill>
                  <a:srgbClr val="FFC000"/>
                </a:solidFill>
                <a:latin typeface="Calibri" panose="020F0502020204030204" pitchFamily="34" charset="0"/>
              </a:rPr>
              <a:t>jouer ou tourner une scène) ce qui peut </a:t>
            </a:r>
            <a:r>
              <a:rPr lang="fr-FR" i="1" dirty="0" smtClean="0">
                <a:solidFill>
                  <a:srgbClr val="FFC000"/>
                </a:solidFill>
                <a:latin typeface="Calibri" panose="020F0502020204030204" pitchFamily="34" charset="0"/>
              </a:rPr>
              <a:t>conduire </a:t>
            </a:r>
            <a:r>
              <a:rPr lang="fr-FR" i="1" dirty="0">
                <a:solidFill>
                  <a:srgbClr val="FFC000"/>
                </a:solidFill>
                <a:latin typeface="Calibri" panose="020F0502020204030204" pitchFamily="34" charset="0"/>
              </a:rPr>
              <a:t>à un peu de confusion avec cette </a:t>
            </a:r>
            <a:r>
              <a:rPr lang="fr-FR" i="1" dirty="0" smtClean="0">
                <a:solidFill>
                  <a:srgbClr val="FFC000"/>
                </a:solidFill>
                <a:latin typeface="Calibri" panose="020F0502020204030204" pitchFamily="34" charset="0"/>
              </a:rPr>
              <a:t>métaphore</a:t>
            </a:r>
            <a:r>
              <a:rPr lang="fr-FR" i="1" dirty="0">
                <a:solidFill>
                  <a:srgbClr val="FFC000"/>
                </a:solidFill>
                <a:latin typeface="Calibri" panose="020F0502020204030204" pitchFamily="34" charset="0"/>
              </a:rPr>
              <a:t>. </a:t>
            </a:r>
            <a:endParaRPr lang="fr-FR" dirty="0">
              <a:solidFill>
                <a:srgbClr val="FFC00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5364" y="2131155"/>
            <a:ext cx="2473025" cy="185634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5363" y="4360038"/>
            <a:ext cx="2471195" cy="164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078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Première application : Hello World !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Une première application, le traditionnel </a:t>
            </a:r>
            <a:r>
              <a:rPr lang="fr-FR" i="1" dirty="0" smtClean="0"/>
              <a:t>Hello </a:t>
            </a:r>
            <a:r>
              <a:rPr lang="fr-FR" i="1" dirty="0"/>
              <a:t>World !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20" y="2805166"/>
            <a:ext cx="5978904" cy="344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046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Bienvenue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i="1" dirty="0" err="1"/>
              <a:t>JavaFX</a:t>
            </a:r>
            <a:r>
              <a:rPr lang="fr-FR" i="1" dirty="0"/>
              <a:t> </a:t>
            </a:r>
            <a:r>
              <a:rPr lang="fr-FR" dirty="0" smtClean="0"/>
              <a:t>étant </a:t>
            </a:r>
            <a:r>
              <a:rPr lang="fr-FR" dirty="0"/>
              <a:t>intégré à la plateforme de base </a:t>
            </a:r>
            <a:r>
              <a:rPr lang="fr-FR" i="1" dirty="0" smtClean="0"/>
              <a:t>Java</a:t>
            </a:r>
            <a:r>
              <a:rPr lang="fr-FR" dirty="0" smtClean="0"/>
              <a:t>, </a:t>
            </a:r>
            <a:r>
              <a:rPr lang="fr-FR" dirty="0"/>
              <a:t>aucune librairie </a:t>
            </a:r>
            <a:r>
              <a:rPr lang="fr-FR" dirty="0" smtClean="0"/>
              <a:t>externe </a:t>
            </a:r>
            <a:r>
              <a:rPr lang="fr-FR" dirty="0"/>
              <a:t>n'est nécessaire au fonctionnement de l'exemple </a:t>
            </a:r>
            <a:r>
              <a:rPr lang="fr-FR" dirty="0" smtClean="0"/>
              <a:t>précédent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/>
              <a:t>Un certain nombre d'importations doivent cependant être </a:t>
            </a:r>
            <a:r>
              <a:rPr lang="fr-FR" dirty="0" smtClean="0"/>
              <a:t>effectuées (</a:t>
            </a:r>
            <a:r>
              <a:rPr lang="fr-FR" dirty="0"/>
              <a:t>on y retrouve les classes </a:t>
            </a:r>
            <a:r>
              <a:rPr lang="fr-FR" dirty="0" smtClean="0"/>
              <a:t>principales Application, Stage, </a:t>
            </a:r>
            <a:r>
              <a:rPr lang="fr-FR" dirty="0" err="1" smtClean="0"/>
              <a:t>Scene</a:t>
            </a:r>
            <a:r>
              <a:rPr lang="fr-FR" dirty="0" smtClean="0"/>
              <a:t> ainsi </a:t>
            </a:r>
            <a:r>
              <a:rPr lang="fr-FR" dirty="0"/>
              <a:t>que les composants </a:t>
            </a:r>
            <a:r>
              <a:rPr lang="fr-FR" dirty="0" err="1" smtClean="0"/>
              <a:t>BorderPane</a:t>
            </a:r>
            <a:r>
              <a:rPr lang="fr-FR" dirty="0" smtClean="0"/>
              <a:t> et </a:t>
            </a:r>
            <a:r>
              <a:rPr lang="fr-FR" dirty="0" err="1" smtClean="0"/>
              <a:t>Button</a:t>
            </a:r>
            <a:r>
              <a:rPr lang="fr-FR" dirty="0" smtClean="0"/>
              <a:t>)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/>
              <a:t>Dans cet exemple, la méthode </a:t>
            </a:r>
            <a:r>
              <a:rPr lang="fr-FR" dirty="0" smtClean="0"/>
              <a:t>main</a:t>
            </a:r>
            <a:r>
              <a:rPr lang="fr-FR" dirty="0"/>
              <a:t>() </a:t>
            </a:r>
            <a:r>
              <a:rPr lang="fr-FR" dirty="0" smtClean="0"/>
              <a:t>lance </a:t>
            </a:r>
            <a:r>
              <a:rPr lang="fr-FR" dirty="0"/>
              <a:t>uniquement la méthode </a:t>
            </a:r>
            <a:r>
              <a:rPr lang="fr-FR" dirty="0" smtClean="0"/>
              <a:t>statique </a:t>
            </a:r>
            <a:r>
              <a:rPr lang="fr-FR" dirty="0" err="1" smtClean="0"/>
              <a:t>launch</a:t>
            </a:r>
            <a:r>
              <a:rPr lang="fr-FR" dirty="0" smtClean="0"/>
              <a:t>() (qui </a:t>
            </a:r>
            <a:r>
              <a:rPr lang="fr-FR" dirty="0"/>
              <a:t>est héritée de </a:t>
            </a:r>
            <a:r>
              <a:rPr lang="fr-FR" dirty="0" smtClean="0"/>
              <a:t>Application). </a:t>
            </a:r>
          </a:p>
          <a:p>
            <a:pPr lvl="1"/>
            <a:r>
              <a:rPr lang="fr-FR" dirty="0" smtClean="0"/>
              <a:t>Dans </a:t>
            </a:r>
            <a:r>
              <a:rPr lang="fr-FR" dirty="0"/>
              <a:t>une application un peu plus </a:t>
            </a:r>
            <a:r>
              <a:rPr lang="fr-FR" dirty="0" smtClean="0"/>
              <a:t>complexe</a:t>
            </a:r>
            <a:r>
              <a:rPr lang="fr-FR" dirty="0"/>
              <a:t>, elle pourrait effectuer </a:t>
            </a:r>
            <a:r>
              <a:rPr lang="fr-FR" dirty="0" smtClean="0"/>
              <a:t>d'autres </a:t>
            </a:r>
            <a:r>
              <a:rPr lang="fr-FR" dirty="0"/>
              <a:t>opérations d'initialisation avant l'invoquer </a:t>
            </a:r>
            <a:r>
              <a:rPr lang="fr-FR" dirty="0" err="1" smtClean="0"/>
              <a:t>launch</a:t>
            </a:r>
            <a:r>
              <a:rPr lang="fr-FR" dirty="0" smtClean="0"/>
              <a:t>(). 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044" y="3582247"/>
            <a:ext cx="3339075" cy="94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585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Cycle de vie d'une application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Le point d'entrée d'une application </a:t>
            </a:r>
            <a:r>
              <a:rPr lang="fr-FR" i="1" dirty="0" err="1" smtClean="0"/>
              <a:t>JavaFX</a:t>
            </a:r>
            <a:r>
              <a:rPr lang="fr-FR" i="1" dirty="0" smtClean="0"/>
              <a:t> </a:t>
            </a:r>
            <a:r>
              <a:rPr lang="fr-FR" dirty="0" smtClean="0"/>
              <a:t>est </a:t>
            </a:r>
            <a:r>
              <a:rPr lang="fr-FR" dirty="0"/>
              <a:t>constitué de </a:t>
            </a:r>
            <a:r>
              <a:rPr lang="fr-FR" dirty="0" smtClean="0"/>
              <a:t>l'instance de </a:t>
            </a:r>
            <a:r>
              <a:rPr lang="fr-FR" dirty="0"/>
              <a:t>la classe </a:t>
            </a:r>
            <a:r>
              <a:rPr lang="fr-FR" dirty="0" smtClean="0"/>
              <a:t>Application (</a:t>
            </a:r>
            <a:r>
              <a:rPr lang="fr-FR" dirty="0"/>
              <a:t>généralement une </a:t>
            </a:r>
            <a:r>
              <a:rPr lang="fr-FR" dirty="0" smtClean="0"/>
              <a:t>sous-classe</a:t>
            </a:r>
            <a:r>
              <a:rPr lang="fr-FR" dirty="0"/>
              <a:t>). </a:t>
            </a:r>
            <a:endParaRPr lang="fr-FR" dirty="0" smtClean="0"/>
          </a:p>
          <a:p>
            <a:r>
              <a:rPr lang="fr-FR" dirty="0"/>
              <a:t>Lors du lancement d'une application par la méthode statique </a:t>
            </a:r>
            <a:r>
              <a:rPr lang="fr-FR" dirty="0" err="1" smtClean="0"/>
              <a:t>Application.</a:t>
            </a:r>
            <a:r>
              <a:rPr lang="fr-FR" b="1" dirty="0" err="1" smtClean="0"/>
              <a:t>launch</a:t>
            </a:r>
            <a:r>
              <a:rPr lang="fr-FR" b="1" dirty="0" smtClean="0"/>
              <a:t>() </a:t>
            </a:r>
            <a:r>
              <a:rPr lang="fr-FR" dirty="0" smtClean="0"/>
              <a:t>le </a:t>
            </a:r>
            <a:r>
              <a:rPr lang="fr-FR" i="1" dirty="0" err="1" smtClean="0"/>
              <a:t>runtime</a:t>
            </a:r>
            <a:r>
              <a:rPr lang="fr-FR" i="1" dirty="0" smtClean="0"/>
              <a:t> </a:t>
            </a:r>
            <a:r>
              <a:rPr lang="fr-FR" i="1" dirty="0" err="1" smtClean="0"/>
              <a:t>JavaFX</a:t>
            </a:r>
            <a:r>
              <a:rPr lang="fr-FR" i="1" dirty="0" smtClean="0"/>
              <a:t> </a:t>
            </a:r>
            <a:r>
              <a:rPr lang="fr-FR" dirty="0" smtClean="0"/>
              <a:t>effectue </a:t>
            </a:r>
            <a:r>
              <a:rPr lang="fr-FR" dirty="0"/>
              <a:t>les opérations </a:t>
            </a:r>
            <a:r>
              <a:rPr lang="fr-FR" dirty="0" smtClean="0"/>
              <a:t>suivantes </a:t>
            </a:r>
            <a:r>
              <a:rPr lang="fr-FR" dirty="0"/>
              <a:t>: </a:t>
            </a:r>
            <a:endParaRPr lang="fr-FR" dirty="0" smtClean="0"/>
          </a:p>
          <a:p>
            <a:pPr lvl="1"/>
            <a:r>
              <a:rPr lang="fr-FR" dirty="0"/>
              <a:t>Crée une instance de la classe qui hérite de </a:t>
            </a:r>
            <a:r>
              <a:rPr lang="fr-FR" dirty="0" smtClean="0"/>
              <a:t>Application </a:t>
            </a:r>
          </a:p>
          <a:p>
            <a:pPr lvl="1"/>
            <a:r>
              <a:rPr lang="fr-FR" dirty="0" smtClean="0"/>
              <a:t>Appelle </a:t>
            </a:r>
            <a:r>
              <a:rPr lang="fr-FR" dirty="0"/>
              <a:t>la méthode </a:t>
            </a:r>
            <a:r>
              <a:rPr lang="fr-FR" b="1" dirty="0" err="1" smtClean="0"/>
              <a:t>init</a:t>
            </a:r>
            <a:r>
              <a:rPr lang="fr-FR" b="1" dirty="0" smtClean="0"/>
              <a:t>() </a:t>
            </a:r>
          </a:p>
          <a:p>
            <a:pPr lvl="1"/>
            <a:r>
              <a:rPr lang="fr-FR" dirty="0" smtClean="0"/>
              <a:t>Appelle </a:t>
            </a:r>
            <a:r>
              <a:rPr lang="fr-FR" dirty="0"/>
              <a:t>la </a:t>
            </a:r>
            <a:r>
              <a:rPr lang="fr-FR" dirty="0" smtClean="0"/>
              <a:t>méthode </a:t>
            </a:r>
            <a:r>
              <a:rPr lang="fr-FR" b="1" dirty="0" err="1" smtClean="0"/>
              <a:t>start</a:t>
            </a:r>
            <a:r>
              <a:rPr lang="fr-FR" b="1" dirty="0" smtClean="0"/>
              <a:t>() </a:t>
            </a:r>
            <a:r>
              <a:rPr lang="fr-FR" dirty="0" smtClean="0"/>
              <a:t>et </a:t>
            </a:r>
            <a:r>
              <a:rPr lang="fr-FR" dirty="0"/>
              <a:t>lui passe en paramètre une instance </a:t>
            </a:r>
            <a:r>
              <a:rPr lang="fr-FR" dirty="0" smtClean="0"/>
              <a:t>de Stage (</a:t>
            </a:r>
            <a:r>
              <a:rPr lang="fr-FR" dirty="0"/>
              <a:t>qui représente la fenêtre principale </a:t>
            </a:r>
            <a:r>
              <a:rPr lang="fr-FR" i="1" dirty="0" smtClean="0"/>
              <a:t>[</a:t>
            </a:r>
            <a:r>
              <a:rPr lang="fr-FR" i="1" dirty="0" err="1" smtClean="0"/>
              <a:t>primary</a:t>
            </a:r>
            <a:r>
              <a:rPr lang="fr-FR" i="1" dirty="0" smtClean="0"/>
              <a:t> stage]</a:t>
            </a:r>
            <a:r>
              <a:rPr lang="fr-FR" dirty="0" smtClean="0"/>
              <a:t>) </a:t>
            </a:r>
          </a:p>
          <a:p>
            <a:pPr lvl="1"/>
            <a:r>
              <a:rPr lang="fr-FR" dirty="0"/>
              <a:t>Attend ensuite que l'application se termine; cela se produit lorsque : </a:t>
            </a:r>
            <a:endParaRPr lang="fr-FR" dirty="0" smtClean="0"/>
          </a:p>
          <a:p>
            <a:pPr lvl="2"/>
            <a:r>
              <a:rPr lang="fr-FR" dirty="0"/>
              <a:t>La dernière fenêtre de l'application a été fermée </a:t>
            </a:r>
            <a:r>
              <a:rPr lang="fr-FR" dirty="0" smtClean="0"/>
              <a:t>(et </a:t>
            </a:r>
            <a:r>
              <a:rPr lang="fr-FR" dirty="0" err="1" smtClean="0"/>
              <a:t>Platform.isImplicitExit</a:t>
            </a:r>
            <a:r>
              <a:rPr lang="fr-FR" dirty="0" smtClean="0"/>
              <a:t>() retourne </a:t>
            </a:r>
            <a:r>
              <a:rPr lang="fr-FR" dirty="0" err="1" smtClean="0"/>
              <a:t>true</a:t>
            </a:r>
            <a:r>
              <a:rPr lang="fr-FR" dirty="0" smtClean="0"/>
              <a:t>) </a:t>
            </a:r>
          </a:p>
          <a:p>
            <a:pPr lvl="2"/>
            <a:r>
              <a:rPr lang="fr-FR" dirty="0"/>
              <a:t>L'application appelle </a:t>
            </a:r>
            <a:r>
              <a:rPr lang="fr-FR" dirty="0" err="1" smtClean="0"/>
              <a:t>Platform.exit</a:t>
            </a:r>
            <a:r>
              <a:rPr lang="fr-FR" dirty="0" smtClean="0"/>
              <a:t>() (</a:t>
            </a:r>
            <a:r>
              <a:rPr lang="fr-FR" dirty="0"/>
              <a:t>ne pas utiliser </a:t>
            </a:r>
            <a:r>
              <a:rPr lang="fr-FR" dirty="0" err="1" smtClean="0"/>
              <a:t>System.Exit</a:t>
            </a:r>
            <a:r>
              <a:rPr lang="fr-FR" dirty="0" smtClean="0"/>
              <a:t>()) </a:t>
            </a:r>
          </a:p>
          <a:p>
            <a:pPr lvl="1"/>
            <a:r>
              <a:rPr lang="fr-FR" dirty="0"/>
              <a:t>Appelle la méthode </a:t>
            </a:r>
            <a:r>
              <a:rPr lang="fr-FR" b="1" dirty="0" smtClean="0"/>
              <a:t>stop</a:t>
            </a:r>
            <a:r>
              <a:rPr lang="fr-FR" b="1" dirty="0"/>
              <a:t>()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337" y="5791199"/>
            <a:ext cx="58864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886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Cycle de vie d'une application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La méthode </a:t>
            </a:r>
            <a:r>
              <a:rPr lang="fr-FR" dirty="0" err="1" smtClean="0"/>
              <a:t>launch</a:t>
            </a:r>
            <a:r>
              <a:rPr lang="fr-FR" dirty="0" smtClean="0"/>
              <a:t>() est </a:t>
            </a:r>
            <a:r>
              <a:rPr lang="fr-FR" dirty="0"/>
              <a:t>généralement lancée depuis la méthode </a:t>
            </a:r>
            <a:r>
              <a:rPr lang="fr-FR" dirty="0" smtClean="0"/>
              <a:t>main(). </a:t>
            </a:r>
            <a:r>
              <a:rPr lang="fr-FR" dirty="0"/>
              <a:t>Elle est implicitement lancée s'il n'y a pas de méthode </a:t>
            </a:r>
            <a:r>
              <a:rPr lang="fr-FR" dirty="0" smtClean="0"/>
              <a:t>main</a:t>
            </a:r>
            <a:r>
              <a:rPr lang="fr-FR" dirty="0"/>
              <a:t>() </a:t>
            </a:r>
            <a:r>
              <a:rPr lang="fr-FR" dirty="0" smtClean="0"/>
              <a:t>(</a:t>
            </a:r>
            <a:r>
              <a:rPr lang="fr-FR" dirty="0"/>
              <a:t>ce qui est toléré depuis </a:t>
            </a:r>
            <a:r>
              <a:rPr lang="fr-FR" i="1" dirty="0" smtClean="0"/>
              <a:t>Java </a:t>
            </a:r>
            <a:r>
              <a:rPr lang="fr-FR" dirty="0" smtClean="0"/>
              <a:t>8). </a:t>
            </a:r>
          </a:p>
          <a:p>
            <a:r>
              <a:rPr lang="fr-FR" dirty="0"/>
              <a:t>Des paramètres de lancement peuvent être récupérés en invoquant </a:t>
            </a:r>
            <a:r>
              <a:rPr lang="fr-FR" dirty="0" smtClean="0"/>
              <a:t>la </a:t>
            </a:r>
            <a:r>
              <a:rPr lang="fr-FR" dirty="0"/>
              <a:t>méthode </a:t>
            </a:r>
            <a:r>
              <a:rPr lang="fr-FR" b="1" dirty="0" err="1" smtClean="0"/>
              <a:t>getParameters</a:t>
            </a:r>
            <a:r>
              <a:rPr lang="fr-FR" b="1" dirty="0" smtClean="0"/>
              <a:t>() </a:t>
            </a:r>
            <a:r>
              <a:rPr lang="fr-FR" dirty="0" smtClean="0"/>
              <a:t>dans </a:t>
            </a:r>
            <a:r>
              <a:rPr lang="fr-FR" dirty="0"/>
              <a:t>la méthode </a:t>
            </a:r>
            <a:r>
              <a:rPr lang="fr-FR" dirty="0" err="1" smtClean="0"/>
              <a:t>init</a:t>
            </a:r>
            <a:r>
              <a:rPr lang="fr-FR" dirty="0" smtClean="0"/>
              <a:t>() ou ultérieurement</a:t>
            </a:r>
            <a:r>
              <a:rPr lang="fr-FR" dirty="0"/>
              <a:t>. </a:t>
            </a:r>
            <a:endParaRPr lang="fr-FR" dirty="0" smtClean="0"/>
          </a:p>
          <a:p>
            <a:pPr lvl="1"/>
            <a:r>
              <a:rPr lang="fr-FR" dirty="0"/>
              <a:t>Invoquer ensuite </a:t>
            </a:r>
            <a:r>
              <a:rPr lang="fr-FR" dirty="0" err="1" smtClean="0"/>
              <a:t>getRaw</a:t>
            </a:r>
            <a:r>
              <a:rPr lang="fr-FR" dirty="0" smtClean="0"/>
              <a:t>() ou </a:t>
            </a:r>
            <a:r>
              <a:rPr lang="fr-FR" dirty="0" err="1" smtClean="0"/>
              <a:t>get</a:t>
            </a:r>
            <a:r>
              <a:rPr lang="fr-FR" dirty="0" smtClean="0"/>
              <a:t>… </a:t>
            </a:r>
            <a:r>
              <a:rPr lang="fr-FR" dirty="0"/>
              <a:t>pour obtenir la liste </a:t>
            </a:r>
            <a:r>
              <a:rPr lang="fr-FR" dirty="0" smtClean="0"/>
              <a:t>(List&lt;String&gt;) </a:t>
            </a:r>
          </a:p>
          <a:p>
            <a:r>
              <a:rPr lang="fr-FR" dirty="0"/>
              <a:t>La méthode </a:t>
            </a:r>
            <a:r>
              <a:rPr lang="fr-FR" dirty="0" err="1" smtClean="0"/>
              <a:t>start</a:t>
            </a:r>
            <a:r>
              <a:rPr lang="fr-FR" dirty="0" smtClean="0"/>
              <a:t>() est </a:t>
            </a:r>
            <a:r>
              <a:rPr lang="fr-FR" dirty="0"/>
              <a:t>abstraite et doit être redéfinie. </a:t>
            </a:r>
            <a:endParaRPr lang="fr-FR" dirty="0" smtClean="0"/>
          </a:p>
          <a:p>
            <a:r>
              <a:rPr lang="fr-FR" dirty="0"/>
              <a:t>Les méthodes </a:t>
            </a:r>
            <a:r>
              <a:rPr lang="fr-FR" dirty="0" err="1" smtClean="0"/>
              <a:t>init</a:t>
            </a:r>
            <a:r>
              <a:rPr lang="fr-FR" dirty="0" smtClean="0"/>
              <a:t>() et stop</a:t>
            </a:r>
            <a:r>
              <a:rPr lang="fr-FR" dirty="0"/>
              <a:t>() </a:t>
            </a:r>
            <a:r>
              <a:rPr lang="fr-FR" dirty="0" smtClean="0"/>
              <a:t>ne </a:t>
            </a:r>
            <a:r>
              <a:rPr lang="fr-FR" dirty="0"/>
              <a:t>doivent pas obligatoirement être </a:t>
            </a:r>
            <a:r>
              <a:rPr lang="fr-FR" dirty="0" smtClean="0"/>
              <a:t>redéfinies (par </a:t>
            </a:r>
            <a:r>
              <a:rPr lang="fr-FR" dirty="0"/>
              <a:t>défaut elle ne font </a:t>
            </a:r>
            <a:r>
              <a:rPr lang="fr-FR" dirty="0" smtClean="0"/>
              <a:t>rien). La </a:t>
            </a:r>
            <a:r>
              <a:rPr lang="fr-FR" dirty="0"/>
              <a:t>méthode </a:t>
            </a:r>
            <a:r>
              <a:rPr lang="fr-FR" dirty="0" err="1" smtClean="0"/>
              <a:t>start</a:t>
            </a:r>
            <a:r>
              <a:rPr lang="fr-FR" dirty="0" smtClean="0"/>
              <a:t>() s'exécute </a:t>
            </a:r>
            <a:r>
              <a:rPr lang="fr-FR" dirty="0"/>
              <a:t>dans le </a:t>
            </a:r>
            <a:r>
              <a:rPr lang="fr-FR" i="1" dirty="0" err="1" smtClean="0"/>
              <a:t>JavaFX</a:t>
            </a:r>
            <a:r>
              <a:rPr lang="fr-FR" i="1" dirty="0" smtClean="0"/>
              <a:t> Application Thread</a:t>
            </a:r>
            <a:r>
              <a:rPr lang="fr-FR" dirty="0" smtClean="0"/>
              <a:t>. C'est </a:t>
            </a:r>
            <a:r>
              <a:rPr lang="fr-FR" dirty="0"/>
              <a:t>dans ce </a:t>
            </a:r>
            <a:r>
              <a:rPr lang="fr-FR" i="1" dirty="0" smtClean="0"/>
              <a:t>thread </a:t>
            </a:r>
            <a:r>
              <a:rPr lang="fr-FR" dirty="0" smtClean="0"/>
              <a:t>que </a:t>
            </a:r>
            <a:r>
              <a:rPr lang="fr-FR" dirty="0"/>
              <a:t>doit être construite l'interface et que </a:t>
            </a:r>
            <a:r>
              <a:rPr lang="fr-FR" dirty="0" smtClean="0"/>
              <a:t>doivent </a:t>
            </a:r>
            <a:r>
              <a:rPr lang="fr-FR" dirty="0"/>
              <a:t>être exécutées toutes les opérations qui agissent sur des </a:t>
            </a:r>
            <a:r>
              <a:rPr lang="fr-FR" dirty="0" smtClean="0"/>
              <a:t>composants attachés à une </a:t>
            </a:r>
            <a:r>
              <a:rPr lang="fr-FR" i="1" dirty="0" smtClean="0"/>
              <a:t>scène (</a:t>
            </a:r>
            <a:r>
              <a:rPr lang="fr-FR" i="1" dirty="0"/>
              <a:t>live components</a:t>
            </a:r>
            <a:r>
              <a:rPr lang="fr-FR" i="1" dirty="0" smtClean="0"/>
              <a:t>)</a:t>
            </a:r>
            <a:r>
              <a:rPr lang="fr-FR" dirty="0" smtClean="0"/>
              <a:t>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02085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Traiter une action de l'utilisateur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Dans l'exemple </a:t>
            </a:r>
            <a:r>
              <a:rPr lang="fr-FR" i="1" dirty="0" smtClean="0"/>
              <a:t>Hello World</a:t>
            </a:r>
            <a:r>
              <a:rPr lang="fr-FR" dirty="0" smtClean="0"/>
              <a:t>, </a:t>
            </a:r>
            <a:r>
              <a:rPr lang="fr-FR" dirty="0"/>
              <a:t>pour que le clic sur le bouton </a:t>
            </a:r>
            <a:r>
              <a:rPr lang="fr-FR" dirty="0" err="1" smtClean="0"/>
              <a:t>éclenche</a:t>
            </a:r>
            <a:r>
              <a:rPr lang="fr-FR" dirty="0" smtClean="0"/>
              <a:t> une </a:t>
            </a:r>
            <a:r>
              <a:rPr lang="fr-FR" dirty="0"/>
              <a:t>action, il faut traiter l'événement associé. </a:t>
            </a:r>
            <a:endParaRPr lang="fr-FR" dirty="0" smtClean="0"/>
          </a:p>
          <a:p>
            <a:r>
              <a:rPr lang="fr-FR" dirty="0"/>
              <a:t>La méthode </a:t>
            </a:r>
            <a:r>
              <a:rPr lang="fr-FR" dirty="0" err="1" smtClean="0"/>
              <a:t>setOnAction</a:t>
            </a:r>
            <a:r>
              <a:rPr lang="fr-FR" dirty="0" smtClean="0"/>
              <a:t>() du </a:t>
            </a:r>
            <a:r>
              <a:rPr lang="fr-FR" dirty="0"/>
              <a:t>bouton permet d'enregistrer un </a:t>
            </a:r>
            <a:r>
              <a:rPr lang="fr-FR" i="1" dirty="0" smtClean="0"/>
              <a:t>Event Handler </a:t>
            </a:r>
            <a:r>
              <a:rPr lang="fr-FR" dirty="0" smtClean="0"/>
              <a:t>(c'est </a:t>
            </a:r>
            <a:r>
              <a:rPr lang="fr-FR" dirty="0"/>
              <a:t>une interface fonctionnelle possédant la méthode </a:t>
            </a:r>
            <a:r>
              <a:rPr lang="fr-FR" dirty="0" err="1" smtClean="0"/>
              <a:t>handle</a:t>
            </a:r>
            <a:r>
              <a:rPr lang="fr-FR" dirty="0" smtClean="0"/>
              <a:t>(</a:t>
            </a:r>
            <a:r>
              <a:rPr lang="fr-FR" dirty="0" err="1" smtClean="0"/>
              <a:t>event</a:t>
            </a:r>
            <a:r>
              <a:rPr lang="fr-FR" dirty="0" smtClean="0"/>
              <a:t>) qui </a:t>
            </a:r>
            <a:r>
              <a:rPr lang="fr-FR" dirty="0"/>
              <a:t>définit l'action à </a:t>
            </a:r>
            <a:r>
              <a:rPr lang="fr-FR" dirty="0" smtClean="0"/>
              <a:t>effectuer).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205" y="3972341"/>
            <a:ext cx="5810934" cy="247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350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Éléments d'une application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Structure générale d'une </a:t>
            </a:r>
            <a:r>
              <a:rPr lang="fr-FR" dirty="0" smtClean="0"/>
              <a:t>application </a:t>
            </a:r>
            <a:r>
              <a:rPr lang="fr-FR" i="1" dirty="0" err="1" smtClean="0"/>
              <a:t>JavaFX</a:t>
            </a:r>
            <a:r>
              <a:rPr lang="fr-FR" dirty="0" smtClean="0"/>
              <a:t>.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429" y="2701746"/>
            <a:ext cx="5228976" cy="364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322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Graphe de scène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Le </a:t>
            </a:r>
            <a:r>
              <a:rPr lang="fr-FR" b="1" dirty="0" smtClean="0"/>
              <a:t>graphe </a:t>
            </a:r>
            <a:r>
              <a:rPr lang="fr-FR" b="1" dirty="0"/>
              <a:t>de scène </a:t>
            </a:r>
            <a:r>
              <a:rPr lang="fr-FR" i="1" dirty="0" smtClean="0"/>
              <a:t>(</a:t>
            </a:r>
            <a:r>
              <a:rPr lang="fr-FR" b="1" i="1" dirty="0" err="1" smtClean="0"/>
              <a:t>scene</a:t>
            </a:r>
            <a:r>
              <a:rPr lang="fr-FR" b="1" i="1" dirty="0" smtClean="0"/>
              <a:t> graph</a:t>
            </a:r>
            <a:r>
              <a:rPr lang="fr-FR" i="1" dirty="0" smtClean="0"/>
              <a:t>) </a:t>
            </a:r>
            <a:r>
              <a:rPr lang="fr-FR" dirty="0" smtClean="0"/>
              <a:t>est </a:t>
            </a:r>
            <a:r>
              <a:rPr lang="fr-FR" dirty="0"/>
              <a:t>une notion importante qui </a:t>
            </a:r>
            <a:r>
              <a:rPr lang="fr-FR" dirty="0" smtClean="0"/>
              <a:t>représente </a:t>
            </a:r>
            <a:r>
              <a:rPr lang="fr-FR" dirty="0"/>
              <a:t>la structure hiérarchique de l'interface graphique. </a:t>
            </a:r>
            <a:endParaRPr lang="fr-FR" dirty="0" smtClean="0"/>
          </a:p>
          <a:p>
            <a:r>
              <a:rPr lang="fr-FR" dirty="0"/>
              <a:t>Techniquement, c'est un graphe acyclique orienté (arbre orienté) </a:t>
            </a:r>
            <a:r>
              <a:rPr lang="fr-FR" dirty="0" smtClean="0"/>
              <a:t>avec </a:t>
            </a:r>
            <a:r>
              <a:rPr lang="fr-FR" dirty="0"/>
              <a:t>: </a:t>
            </a:r>
            <a:endParaRPr lang="fr-FR" dirty="0" smtClean="0"/>
          </a:p>
          <a:p>
            <a:pPr lvl="1"/>
            <a:r>
              <a:rPr lang="fr-FR" dirty="0"/>
              <a:t>une racine </a:t>
            </a:r>
            <a:r>
              <a:rPr lang="fr-FR" i="1" dirty="0" smtClean="0"/>
              <a:t>(</a:t>
            </a:r>
            <a:r>
              <a:rPr lang="fr-FR" i="1" dirty="0" err="1" smtClean="0"/>
              <a:t>root</a:t>
            </a:r>
            <a:r>
              <a:rPr lang="fr-FR" i="1" dirty="0" smtClean="0"/>
              <a:t>) </a:t>
            </a:r>
          </a:p>
          <a:p>
            <a:pPr lvl="1"/>
            <a:r>
              <a:rPr lang="fr-FR" dirty="0" smtClean="0"/>
              <a:t>des </a:t>
            </a:r>
            <a:r>
              <a:rPr lang="fr-FR" dirty="0" err="1"/>
              <a:t>noeuds</a:t>
            </a:r>
            <a:r>
              <a:rPr lang="fr-FR" dirty="0"/>
              <a:t> </a:t>
            </a:r>
            <a:r>
              <a:rPr lang="fr-FR" i="1" dirty="0" smtClean="0"/>
              <a:t>(</a:t>
            </a:r>
            <a:r>
              <a:rPr lang="fr-FR" i="1" dirty="0" err="1" smtClean="0"/>
              <a:t>nodes</a:t>
            </a:r>
            <a:r>
              <a:rPr lang="fr-FR" i="1" dirty="0" smtClean="0"/>
              <a:t>) </a:t>
            </a:r>
          </a:p>
          <a:p>
            <a:pPr lvl="1"/>
            <a:r>
              <a:rPr lang="fr-FR" dirty="0" smtClean="0"/>
              <a:t>des </a:t>
            </a:r>
            <a:r>
              <a:rPr lang="fr-FR" dirty="0"/>
              <a:t>arcs qui représentent les relations </a:t>
            </a:r>
            <a:r>
              <a:rPr lang="fr-FR" dirty="0" smtClean="0"/>
              <a:t>parent-enfant </a:t>
            </a:r>
          </a:p>
          <a:p>
            <a:r>
              <a:rPr lang="fr-FR" dirty="0"/>
              <a:t>Les </a:t>
            </a:r>
            <a:r>
              <a:rPr lang="fr-FR" dirty="0" err="1"/>
              <a:t>noeuds</a:t>
            </a:r>
            <a:r>
              <a:rPr lang="fr-FR" dirty="0"/>
              <a:t> </a:t>
            </a:r>
            <a:r>
              <a:rPr lang="fr-FR" i="1" dirty="0" smtClean="0"/>
              <a:t>(</a:t>
            </a:r>
            <a:r>
              <a:rPr lang="fr-FR" i="1" dirty="0" err="1" smtClean="0"/>
              <a:t>nodes</a:t>
            </a:r>
            <a:r>
              <a:rPr lang="fr-FR" i="1" dirty="0" smtClean="0"/>
              <a:t>) </a:t>
            </a:r>
            <a:r>
              <a:rPr lang="fr-FR" dirty="0" smtClean="0"/>
              <a:t>peuvent </a:t>
            </a:r>
            <a:r>
              <a:rPr lang="fr-FR" dirty="0"/>
              <a:t>être </a:t>
            </a:r>
            <a:r>
              <a:rPr lang="fr-FR" dirty="0" smtClean="0"/>
              <a:t>de </a:t>
            </a:r>
            <a:r>
              <a:rPr lang="fr-FR" dirty="0"/>
              <a:t>trois types : </a:t>
            </a:r>
            <a:endParaRPr lang="fr-FR" dirty="0" smtClean="0"/>
          </a:p>
          <a:p>
            <a:pPr lvl="1"/>
            <a:r>
              <a:rPr lang="fr-FR" dirty="0"/>
              <a:t>Racine </a:t>
            </a:r>
            <a:endParaRPr lang="fr-FR" dirty="0" smtClean="0"/>
          </a:p>
          <a:p>
            <a:pPr lvl="1"/>
            <a:r>
              <a:rPr lang="fr-FR" dirty="0" err="1" smtClean="0"/>
              <a:t>Noeud</a:t>
            </a:r>
            <a:r>
              <a:rPr lang="fr-FR" dirty="0" smtClean="0"/>
              <a:t> </a:t>
            </a:r>
            <a:r>
              <a:rPr lang="fr-FR" dirty="0"/>
              <a:t>intermédiaire </a:t>
            </a:r>
            <a:endParaRPr lang="fr-FR" dirty="0" smtClean="0"/>
          </a:p>
          <a:p>
            <a:pPr lvl="1"/>
            <a:r>
              <a:rPr lang="fr-FR" dirty="0" smtClean="0"/>
              <a:t>Feuille </a:t>
            </a:r>
            <a:r>
              <a:rPr lang="fr-FR" i="1" dirty="0" smtClean="0"/>
              <a:t>(</a:t>
            </a:r>
            <a:r>
              <a:rPr lang="fr-FR" i="1" dirty="0" err="1" smtClean="0"/>
              <a:t>leaf</a:t>
            </a:r>
            <a:r>
              <a:rPr lang="fr-FR" i="1" dirty="0" smtClean="0"/>
              <a:t>)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759" y="4628665"/>
            <a:ext cx="2830184" cy="18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34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Graphe de scène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</a:t>
            </a:r>
            <a:r>
              <a:rPr lang="fr-FR" b="1" dirty="0" smtClean="0"/>
              <a:t>feuilles </a:t>
            </a:r>
            <a:r>
              <a:rPr lang="fr-FR" dirty="0" smtClean="0"/>
              <a:t>de </a:t>
            </a:r>
            <a:r>
              <a:rPr lang="fr-FR" dirty="0"/>
              <a:t>l'arbre sont généralement constitués de composants </a:t>
            </a:r>
            <a:r>
              <a:rPr lang="fr-FR" dirty="0" smtClean="0"/>
              <a:t>visibles (boutons</a:t>
            </a:r>
            <a:r>
              <a:rPr lang="fr-FR" dirty="0"/>
              <a:t>, champs texte, </a:t>
            </a:r>
            <a:r>
              <a:rPr lang="fr-FR" dirty="0" smtClean="0"/>
              <a:t>…) </a:t>
            </a:r>
            <a:r>
              <a:rPr lang="fr-FR" dirty="0"/>
              <a:t>et les </a:t>
            </a:r>
            <a:r>
              <a:rPr lang="fr-FR" b="1" dirty="0" err="1" smtClean="0"/>
              <a:t>noeuds</a:t>
            </a:r>
            <a:r>
              <a:rPr lang="fr-FR" b="1" dirty="0" smtClean="0"/>
              <a:t> </a:t>
            </a:r>
            <a:r>
              <a:rPr lang="fr-FR" b="1" dirty="0"/>
              <a:t>intermédiaires </a:t>
            </a:r>
            <a:r>
              <a:rPr lang="fr-FR" dirty="0" smtClean="0"/>
              <a:t>(</a:t>
            </a:r>
            <a:r>
              <a:rPr lang="fr-FR" dirty="0"/>
              <a:t>y </a:t>
            </a:r>
            <a:r>
              <a:rPr lang="fr-FR" dirty="0" smtClean="0"/>
              <a:t>compris </a:t>
            </a:r>
            <a:r>
              <a:rPr lang="fr-FR" dirty="0"/>
              <a:t>la </a:t>
            </a:r>
            <a:r>
              <a:rPr lang="fr-FR" b="1" dirty="0" smtClean="0"/>
              <a:t>racine</a:t>
            </a:r>
            <a:r>
              <a:rPr lang="fr-FR" dirty="0" smtClean="0"/>
              <a:t>) </a:t>
            </a:r>
            <a:r>
              <a:rPr lang="fr-FR" dirty="0"/>
              <a:t>sont généralement des éléments de structuration </a:t>
            </a:r>
            <a:r>
              <a:rPr lang="fr-FR" dirty="0" smtClean="0"/>
              <a:t>(</a:t>
            </a:r>
            <a:r>
              <a:rPr lang="fr-FR" dirty="0"/>
              <a:t>souvent invisibles), typiquement des conteneurs ou panneaux de </a:t>
            </a:r>
            <a:r>
              <a:rPr lang="fr-FR" dirty="0" smtClean="0"/>
              <a:t>différents </a:t>
            </a:r>
            <a:r>
              <a:rPr lang="fr-FR" dirty="0"/>
              <a:t>types </a:t>
            </a:r>
            <a:r>
              <a:rPr lang="fr-FR" dirty="0" smtClean="0"/>
              <a:t>(</a:t>
            </a:r>
            <a:r>
              <a:rPr lang="fr-FR" i="1" dirty="0" err="1" smtClean="0"/>
              <a:t>HBox</a:t>
            </a:r>
            <a:r>
              <a:rPr lang="fr-FR" i="1" dirty="0" smtClean="0"/>
              <a:t>, </a:t>
            </a:r>
            <a:r>
              <a:rPr lang="fr-FR" i="1" dirty="0" err="1" smtClean="0"/>
              <a:t>VBox</a:t>
            </a:r>
            <a:r>
              <a:rPr lang="fr-FR" i="1" dirty="0" smtClean="0"/>
              <a:t>, </a:t>
            </a:r>
            <a:r>
              <a:rPr lang="fr-FR" i="1" dirty="0" err="1" smtClean="0"/>
              <a:t>BorderPane</a:t>
            </a:r>
            <a:r>
              <a:rPr lang="fr-FR" dirty="0" smtClean="0"/>
              <a:t>, …).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654" y="4033452"/>
            <a:ext cx="2923829" cy="187307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937" y="4033452"/>
            <a:ext cx="2929452" cy="187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228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Graphe de scène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Tous les éléments contenus dans un graphe de scène sont des objets </a:t>
            </a:r>
            <a:r>
              <a:rPr lang="fr-FR" dirty="0" smtClean="0"/>
              <a:t>qui </a:t>
            </a:r>
            <a:r>
              <a:rPr lang="fr-FR" dirty="0"/>
              <a:t>ont pour classe parente la classe </a:t>
            </a:r>
            <a:r>
              <a:rPr lang="fr-FR" b="1" dirty="0" err="1" smtClean="0"/>
              <a:t>Node</a:t>
            </a:r>
            <a:r>
              <a:rPr lang="fr-FR" dirty="0" smtClean="0"/>
              <a:t>. </a:t>
            </a:r>
          </a:p>
          <a:p>
            <a:r>
              <a:rPr lang="fr-FR" dirty="0"/>
              <a:t>La </a:t>
            </a:r>
            <a:r>
              <a:rPr lang="fr-FR" dirty="0" smtClean="0"/>
              <a:t>classe </a:t>
            </a:r>
            <a:r>
              <a:rPr lang="fr-FR" b="1" dirty="0" err="1" smtClean="0"/>
              <a:t>Node</a:t>
            </a:r>
            <a:r>
              <a:rPr lang="fr-FR" b="1" dirty="0" smtClean="0"/>
              <a:t> </a:t>
            </a:r>
            <a:r>
              <a:rPr lang="fr-FR" dirty="0" smtClean="0"/>
              <a:t>comporte </a:t>
            </a:r>
            <a:r>
              <a:rPr lang="fr-FR" dirty="0"/>
              <a:t>de nombreuses </a:t>
            </a:r>
            <a:r>
              <a:rPr lang="fr-FR" dirty="0" smtClean="0"/>
              <a:t>sous-classes </a:t>
            </a:r>
            <a:r>
              <a:rPr lang="fr-FR" dirty="0"/>
              <a:t>: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376" y="3215589"/>
            <a:ext cx="7106423" cy="356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74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Potentiel </a:t>
            </a:r>
            <a:r>
              <a:rPr lang="fr-FR" dirty="0" err="1" smtClean="0"/>
              <a:t>JavaFX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La </a:t>
            </a:r>
            <a:r>
              <a:rPr lang="fr-FR" dirty="0"/>
              <a:t>possibilité de </a:t>
            </a:r>
            <a:r>
              <a:rPr lang="fr-FR" b="1" dirty="0"/>
              <a:t>découpler le design graphique </a:t>
            </a:r>
            <a:r>
              <a:rPr lang="fr-FR" dirty="0"/>
              <a:t>(grâce à l'outil </a:t>
            </a:r>
            <a:r>
              <a:rPr lang="fr-FR" i="1" dirty="0" err="1"/>
              <a:t>Scene</a:t>
            </a:r>
            <a:r>
              <a:rPr lang="fr-FR" i="1" dirty="0"/>
              <a:t> </a:t>
            </a:r>
            <a:r>
              <a:rPr lang="fr-FR" i="1" dirty="0" err="1"/>
              <a:t>Builder</a:t>
            </a:r>
            <a:r>
              <a:rPr lang="fr-FR" i="1" dirty="0"/>
              <a:t> </a:t>
            </a:r>
            <a:r>
              <a:rPr lang="fr-FR" dirty="0"/>
              <a:t>et à FXML) permet de déléguer la conception graphique de l'interface à un spécialiste (UI designer) qui n'a pas l'obligation de connaître et maîtriser le langage </a:t>
            </a:r>
            <a:r>
              <a:rPr lang="fr-FR" i="1" dirty="0"/>
              <a:t>Java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 smtClean="0"/>
              <a:t>L'application </a:t>
            </a:r>
            <a:r>
              <a:rPr lang="fr-FR" dirty="0"/>
              <a:t>possible de </a:t>
            </a:r>
            <a:r>
              <a:rPr lang="fr-FR" b="1" dirty="0"/>
              <a:t>feuilles de style CSS </a:t>
            </a:r>
            <a:r>
              <a:rPr lang="fr-FR" dirty="0"/>
              <a:t>renforce encore cette séparation entre le design graphique et les traitements qui seront effectués à l'aide de code </a:t>
            </a:r>
            <a:r>
              <a:rPr lang="fr-FR" i="1" dirty="0"/>
              <a:t>Java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 smtClean="0"/>
              <a:t>Différents </a:t>
            </a:r>
            <a:r>
              <a:rPr lang="fr-FR" b="1" dirty="0"/>
              <a:t>composants complexes </a:t>
            </a:r>
            <a:r>
              <a:rPr lang="fr-FR" dirty="0"/>
              <a:t>sont disponibles et permettent, avec un minimum d'effort, de créer des applications riches : </a:t>
            </a:r>
            <a:endParaRPr lang="fr-FR" dirty="0" smtClean="0"/>
          </a:p>
          <a:p>
            <a:pPr lvl="1"/>
            <a:r>
              <a:rPr lang="fr-FR" dirty="0" smtClean="0"/>
              <a:t>Effets </a:t>
            </a:r>
            <a:r>
              <a:rPr lang="fr-FR" dirty="0"/>
              <a:t>visuels (ombrages, transitions, animations, …) </a:t>
            </a:r>
            <a:endParaRPr lang="fr-FR" dirty="0" smtClean="0"/>
          </a:p>
          <a:p>
            <a:pPr lvl="1"/>
            <a:r>
              <a:rPr lang="fr-FR" dirty="0" smtClean="0"/>
              <a:t>Graphiques </a:t>
            </a:r>
            <a:r>
              <a:rPr lang="fr-FR" dirty="0"/>
              <a:t>2D </a:t>
            </a:r>
            <a:r>
              <a:rPr lang="fr-FR" i="1" dirty="0"/>
              <a:t>(charts) </a:t>
            </a:r>
            <a:endParaRPr lang="fr-FR" i="1" dirty="0" smtClean="0"/>
          </a:p>
          <a:p>
            <a:pPr lvl="1"/>
            <a:r>
              <a:rPr lang="fr-FR" dirty="0" smtClean="0"/>
              <a:t>Navigateur </a:t>
            </a:r>
            <a:r>
              <a:rPr lang="fr-FR" dirty="0"/>
              <a:t>web </a:t>
            </a:r>
            <a:r>
              <a:rPr lang="fr-FR" i="1" dirty="0"/>
              <a:t>(</a:t>
            </a:r>
            <a:r>
              <a:rPr lang="fr-FR" i="1" dirty="0" err="1"/>
              <a:t>WebKit</a:t>
            </a:r>
            <a:r>
              <a:rPr lang="fr-FR" i="1" dirty="0"/>
              <a:t>) </a:t>
            </a:r>
            <a:endParaRPr lang="fr-FR" i="1" dirty="0" smtClean="0"/>
          </a:p>
          <a:p>
            <a:pPr lvl="1"/>
            <a:r>
              <a:rPr lang="fr-FR" dirty="0" smtClean="0"/>
              <a:t>Images</a:t>
            </a:r>
            <a:r>
              <a:rPr lang="fr-FR" dirty="0"/>
              <a:t>, audio, vidéo </a:t>
            </a:r>
            <a:r>
              <a:rPr lang="fr-FR" i="1" dirty="0"/>
              <a:t>(media </a:t>
            </a:r>
            <a:r>
              <a:rPr lang="fr-FR" i="1" dirty="0" err="1"/>
              <a:t>player</a:t>
            </a:r>
            <a:r>
              <a:rPr lang="fr-FR" i="1" dirty="0"/>
              <a:t>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6232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Graphe de scène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Parmi les </a:t>
            </a:r>
            <a:r>
              <a:rPr lang="fr-FR" dirty="0" smtClean="0"/>
              <a:t>sous-classes </a:t>
            </a:r>
            <a:r>
              <a:rPr lang="fr-FR" dirty="0"/>
              <a:t>de </a:t>
            </a:r>
            <a:r>
              <a:rPr lang="fr-FR" b="1" dirty="0" err="1" smtClean="0"/>
              <a:t>Node</a:t>
            </a:r>
            <a:r>
              <a:rPr lang="fr-FR" b="1" dirty="0" smtClean="0"/>
              <a:t> </a:t>
            </a:r>
            <a:r>
              <a:rPr lang="fr-FR" dirty="0" smtClean="0"/>
              <a:t>on </a:t>
            </a:r>
            <a:r>
              <a:rPr lang="fr-FR" dirty="0"/>
              <a:t>distingue différentes familles : </a:t>
            </a:r>
            <a:endParaRPr lang="fr-FR" dirty="0" smtClean="0"/>
          </a:p>
          <a:p>
            <a:pPr lvl="1"/>
            <a:r>
              <a:rPr lang="fr-FR" dirty="0"/>
              <a:t>Les </a:t>
            </a:r>
            <a:r>
              <a:rPr lang="fr-FR" b="1" dirty="0" smtClean="0"/>
              <a:t>formes </a:t>
            </a:r>
            <a:r>
              <a:rPr lang="fr-FR" b="1" dirty="0"/>
              <a:t>primitives </a:t>
            </a:r>
            <a:r>
              <a:rPr lang="fr-FR" i="1" dirty="0" smtClean="0"/>
              <a:t>(</a:t>
            </a:r>
            <a:r>
              <a:rPr lang="fr-FR" b="1" i="1" dirty="0" smtClean="0"/>
              <a:t>Shape</a:t>
            </a:r>
            <a:r>
              <a:rPr lang="fr-FR" i="1" dirty="0" smtClean="0"/>
              <a:t>) </a:t>
            </a:r>
            <a:r>
              <a:rPr lang="fr-FR" dirty="0" smtClean="0"/>
              <a:t>2D </a:t>
            </a:r>
            <a:r>
              <a:rPr lang="fr-FR" dirty="0"/>
              <a:t>et 3D </a:t>
            </a:r>
            <a:endParaRPr lang="fr-FR" dirty="0" smtClean="0"/>
          </a:p>
          <a:p>
            <a:pPr lvl="2"/>
            <a:r>
              <a:rPr lang="fr-FR" dirty="0" smtClean="0"/>
              <a:t>Line, Circle, Rectangle, Box, </a:t>
            </a:r>
            <a:r>
              <a:rPr lang="fr-FR" dirty="0" err="1" smtClean="0"/>
              <a:t>Cylinder</a:t>
            </a:r>
            <a:r>
              <a:rPr lang="fr-FR" dirty="0" smtClean="0"/>
              <a:t>, </a:t>
            </a:r>
            <a:r>
              <a:rPr lang="fr-FR" dirty="0"/>
              <a:t>… </a:t>
            </a:r>
            <a:endParaRPr lang="fr-FR" dirty="0" smtClean="0"/>
          </a:p>
          <a:p>
            <a:pPr lvl="1"/>
            <a:r>
              <a:rPr lang="fr-FR" dirty="0"/>
              <a:t>Les </a:t>
            </a:r>
            <a:r>
              <a:rPr lang="fr-FR" b="1" dirty="0" smtClean="0"/>
              <a:t>conteneurs </a:t>
            </a:r>
            <a:r>
              <a:rPr lang="fr-FR" i="1" dirty="0" smtClean="0"/>
              <a:t>(</a:t>
            </a:r>
            <a:r>
              <a:rPr lang="fr-FR" b="1" i="1" dirty="0" err="1" smtClean="0"/>
              <a:t>Layout</a:t>
            </a:r>
            <a:r>
              <a:rPr lang="fr-FR" b="1" i="1" dirty="0" smtClean="0"/>
              <a:t>-Pane</a:t>
            </a:r>
            <a:r>
              <a:rPr lang="fr-FR" i="1" dirty="0" smtClean="0"/>
              <a:t>) </a:t>
            </a:r>
            <a:r>
              <a:rPr lang="fr-FR" dirty="0" smtClean="0"/>
              <a:t>qui </a:t>
            </a:r>
            <a:r>
              <a:rPr lang="fr-FR" dirty="0"/>
              <a:t>se chargent </a:t>
            </a:r>
            <a:r>
              <a:rPr lang="fr-FR" dirty="0" smtClean="0"/>
              <a:t>de </a:t>
            </a:r>
            <a:r>
              <a:rPr lang="fr-FR" dirty="0"/>
              <a:t>la disposition </a:t>
            </a:r>
            <a:r>
              <a:rPr lang="fr-FR" i="1" dirty="0" smtClean="0"/>
              <a:t>(</a:t>
            </a:r>
            <a:r>
              <a:rPr lang="fr-FR" i="1" dirty="0" err="1" smtClean="0"/>
              <a:t>layout</a:t>
            </a:r>
            <a:r>
              <a:rPr lang="fr-FR" i="1" dirty="0" smtClean="0"/>
              <a:t>) </a:t>
            </a:r>
            <a:r>
              <a:rPr lang="fr-FR" dirty="0" smtClean="0"/>
              <a:t>des </a:t>
            </a:r>
            <a:r>
              <a:rPr lang="fr-FR" dirty="0"/>
              <a:t>composants enfants </a:t>
            </a:r>
            <a:r>
              <a:rPr lang="fr-FR" dirty="0" smtClean="0"/>
              <a:t>et </a:t>
            </a:r>
            <a:r>
              <a:rPr lang="fr-FR" dirty="0"/>
              <a:t>qui ont comme classe parente </a:t>
            </a:r>
            <a:r>
              <a:rPr lang="fr-FR" b="1" dirty="0" smtClean="0"/>
              <a:t>Pane</a:t>
            </a:r>
            <a:r>
              <a:rPr lang="fr-FR" dirty="0" smtClean="0"/>
              <a:t>. </a:t>
            </a:r>
          </a:p>
          <a:p>
            <a:pPr lvl="2"/>
            <a:r>
              <a:rPr lang="fr-FR" dirty="0" err="1" smtClean="0"/>
              <a:t>AnchorPane</a:t>
            </a:r>
            <a:r>
              <a:rPr lang="fr-FR" i="1" dirty="0" smtClean="0"/>
              <a:t>, </a:t>
            </a:r>
            <a:r>
              <a:rPr lang="fr-FR" dirty="0" err="1" smtClean="0"/>
              <a:t>BorderPane</a:t>
            </a:r>
            <a:r>
              <a:rPr lang="fr-FR" i="1" dirty="0" smtClean="0"/>
              <a:t>, </a:t>
            </a:r>
            <a:r>
              <a:rPr lang="fr-FR" dirty="0" err="1" smtClean="0"/>
              <a:t>GridPane</a:t>
            </a:r>
            <a:r>
              <a:rPr lang="fr-FR" i="1" dirty="0" smtClean="0"/>
              <a:t>, </a:t>
            </a:r>
            <a:r>
              <a:rPr lang="fr-FR" dirty="0" err="1" smtClean="0"/>
              <a:t>HBox</a:t>
            </a:r>
            <a:r>
              <a:rPr lang="fr-FR" i="1" dirty="0" smtClean="0"/>
              <a:t>, </a:t>
            </a:r>
            <a:r>
              <a:rPr lang="fr-FR" dirty="0" err="1" smtClean="0"/>
              <a:t>VBox</a:t>
            </a:r>
            <a:r>
              <a:rPr lang="fr-FR" i="1" dirty="0" smtClean="0"/>
              <a:t>, </a:t>
            </a:r>
            <a:r>
              <a:rPr lang="fr-FR" i="1" dirty="0"/>
              <a:t>… </a:t>
            </a:r>
            <a:endParaRPr lang="fr-FR" i="1" dirty="0" smtClean="0"/>
          </a:p>
          <a:p>
            <a:pPr lvl="1"/>
            <a:r>
              <a:rPr lang="fr-FR" dirty="0"/>
              <a:t>Les </a:t>
            </a:r>
            <a:r>
              <a:rPr lang="fr-FR" b="1" dirty="0" smtClean="0"/>
              <a:t>composants </a:t>
            </a:r>
            <a:r>
              <a:rPr lang="fr-FR" b="1" dirty="0"/>
              <a:t>standard </a:t>
            </a:r>
            <a:r>
              <a:rPr lang="fr-FR" i="1" dirty="0" smtClean="0"/>
              <a:t>(</a:t>
            </a:r>
            <a:r>
              <a:rPr lang="fr-FR" b="1" i="1" dirty="0" err="1" smtClean="0"/>
              <a:t>Controls</a:t>
            </a:r>
            <a:r>
              <a:rPr lang="fr-FR" i="1" dirty="0" smtClean="0"/>
              <a:t>) </a:t>
            </a:r>
            <a:r>
              <a:rPr lang="fr-FR" dirty="0" smtClean="0"/>
              <a:t>qui étendent </a:t>
            </a:r>
            <a:r>
              <a:rPr lang="fr-FR" dirty="0"/>
              <a:t>la classe </a:t>
            </a:r>
            <a:r>
              <a:rPr lang="fr-FR" b="1" dirty="0" smtClean="0"/>
              <a:t>Control</a:t>
            </a:r>
            <a:r>
              <a:rPr lang="fr-FR" dirty="0" smtClean="0"/>
              <a:t>. </a:t>
            </a:r>
          </a:p>
          <a:p>
            <a:pPr lvl="2"/>
            <a:r>
              <a:rPr lang="fr-FR" dirty="0" smtClean="0"/>
              <a:t>Label, </a:t>
            </a:r>
            <a:r>
              <a:rPr lang="fr-FR" dirty="0" err="1" smtClean="0"/>
              <a:t>Button</a:t>
            </a:r>
            <a:r>
              <a:rPr lang="fr-FR" dirty="0" smtClean="0"/>
              <a:t>, </a:t>
            </a:r>
            <a:r>
              <a:rPr lang="fr-FR" dirty="0" err="1" smtClean="0"/>
              <a:t>TextField</a:t>
            </a:r>
            <a:r>
              <a:rPr lang="fr-FR" dirty="0" smtClean="0"/>
              <a:t>, </a:t>
            </a:r>
            <a:r>
              <a:rPr lang="fr-FR" dirty="0" err="1" smtClean="0"/>
              <a:t>ComboBox</a:t>
            </a:r>
            <a:r>
              <a:rPr lang="fr-FR" dirty="0" smtClean="0"/>
              <a:t>, </a:t>
            </a:r>
            <a:r>
              <a:rPr lang="fr-FR" dirty="0"/>
              <a:t>… </a:t>
            </a:r>
            <a:endParaRPr lang="fr-FR" dirty="0" smtClean="0"/>
          </a:p>
          <a:p>
            <a:pPr lvl="1"/>
            <a:r>
              <a:rPr lang="fr-FR" dirty="0"/>
              <a:t>Les </a:t>
            </a:r>
            <a:r>
              <a:rPr lang="fr-FR" b="1" dirty="0" smtClean="0"/>
              <a:t>composants </a:t>
            </a:r>
            <a:r>
              <a:rPr lang="fr-FR" b="1" dirty="0"/>
              <a:t>spécialisés </a:t>
            </a:r>
            <a:r>
              <a:rPr lang="fr-FR" dirty="0" smtClean="0"/>
              <a:t>qui </a:t>
            </a:r>
            <a:r>
              <a:rPr lang="fr-FR" dirty="0"/>
              <a:t>sont dédiés à </a:t>
            </a:r>
            <a:r>
              <a:rPr lang="fr-FR" dirty="0" smtClean="0"/>
              <a:t>un </a:t>
            </a:r>
            <a:r>
              <a:rPr lang="fr-FR" dirty="0"/>
              <a:t>domaine particulier (par exemple : lecteur </a:t>
            </a:r>
            <a:r>
              <a:rPr lang="fr-FR" dirty="0" smtClean="0"/>
              <a:t>multimédia</a:t>
            </a:r>
            <a:r>
              <a:rPr lang="fr-FR" dirty="0"/>
              <a:t>, navigateur web, etc.). </a:t>
            </a:r>
            <a:endParaRPr lang="fr-FR" dirty="0" smtClean="0"/>
          </a:p>
          <a:p>
            <a:pPr lvl="2"/>
            <a:r>
              <a:rPr lang="fr-FR" dirty="0" err="1" smtClean="0"/>
              <a:t>MediaView</a:t>
            </a:r>
            <a:r>
              <a:rPr lang="fr-FR" dirty="0" smtClean="0"/>
              <a:t>, </a:t>
            </a:r>
            <a:r>
              <a:rPr lang="fr-FR" dirty="0" err="1" smtClean="0"/>
              <a:t>WebView</a:t>
            </a:r>
            <a:r>
              <a:rPr lang="fr-FR" dirty="0" smtClean="0"/>
              <a:t>, </a:t>
            </a:r>
            <a:r>
              <a:rPr lang="fr-FR" dirty="0" err="1" smtClean="0"/>
              <a:t>ImageView</a:t>
            </a:r>
            <a:r>
              <a:rPr lang="fr-FR" dirty="0" smtClean="0"/>
              <a:t>, </a:t>
            </a:r>
            <a:r>
              <a:rPr lang="fr-FR" dirty="0" err="1" smtClean="0"/>
              <a:t>Canvas</a:t>
            </a:r>
            <a:r>
              <a:rPr lang="fr-FR" dirty="0" smtClean="0"/>
              <a:t>, Chart, </a:t>
            </a:r>
            <a:r>
              <a:rPr lang="fr-FR" dirty="0"/>
              <a:t>…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853" y="2573553"/>
            <a:ext cx="1676273" cy="42769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690" y="3200914"/>
            <a:ext cx="1726599" cy="115348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3711" y="4418056"/>
            <a:ext cx="591194" cy="78825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2199" y="4853873"/>
            <a:ext cx="487854" cy="21825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838" y="4753737"/>
            <a:ext cx="769466" cy="20027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4143" y="4444481"/>
            <a:ext cx="1241983" cy="21917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8225" y="5726713"/>
            <a:ext cx="1425918" cy="85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986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</a:t>
            </a:r>
            <a:r>
              <a:rPr lang="fr-FR" b="1" dirty="0" smtClean="0"/>
              <a:t>conteneurs </a:t>
            </a:r>
            <a:r>
              <a:rPr lang="fr-FR" i="1" dirty="0" smtClean="0"/>
              <a:t>(</a:t>
            </a:r>
            <a:r>
              <a:rPr lang="fr-FR" b="1" i="1" dirty="0" err="1" smtClean="0"/>
              <a:t>Layout</a:t>
            </a:r>
            <a:r>
              <a:rPr lang="fr-FR" b="1" i="1" dirty="0" smtClean="0"/>
              <a:t>-Pane</a:t>
            </a:r>
            <a:r>
              <a:rPr lang="fr-FR" i="1" dirty="0" smtClean="0"/>
              <a:t>) </a:t>
            </a:r>
            <a:r>
              <a:rPr lang="fr-FR" dirty="0" smtClean="0"/>
              <a:t>représentent </a:t>
            </a:r>
            <a:r>
              <a:rPr lang="fr-FR" dirty="0"/>
              <a:t>une famille importante </a:t>
            </a:r>
            <a:r>
              <a:rPr lang="fr-FR" dirty="0" smtClean="0"/>
              <a:t>parmi </a:t>
            </a:r>
            <a:r>
              <a:rPr lang="fr-FR" dirty="0"/>
              <a:t>les </a:t>
            </a:r>
            <a:r>
              <a:rPr lang="fr-FR" dirty="0" smtClean="0"/>
              <a:t>sous-classes </a:t>
            </a:r>
            <a:r>
              <a:rPr lang="fr-FR" dirty="0"/>
              <a:t>de </a:t>
            </a:r>
            <a:r>
              <a:rPr lang="fr-FR" dirty="0" err="1" smtClean="0"/>
              <a:t>Node</a:t>
            </a:r>
            <a:r>
              <a:rPr lang="fr-FR" dirty="0" smtClean="0"/>
              <a:t>. </a:t>
            </a:r>
            <a:r>
              <a:rPr lang="fr-FR" dirty="0"/>
              <a:t>Ils ont pour classe parente </a:t>
            </a:r>
            <a:r>
              <a:rPr lang="fr-FR" dirty="0" smtClean="0"/>
              <a:t>Pane et </a:t>
            </a:r>
            <a:r>
              <a:rPr lang="fr-FR" dirty="0" err="1" smtClean="0"/>
              <a:t>Region</a:t>
            </a:r>
            <a:r>
              <a:rPr lang="fr-FR" dirty="0" smtClean="0"/>
              <a:t> qui </a:t>
            </a:r>
            <a:r>
              <a:rPr lang="fr-FR" dirty="0"/>
              <a:t>possèdent de nombreuses propriétés et méthodes </a:t>
            </a:r>
            <a:r>
              <a:rPr lang="fr-FR" dirty="0" smtClean="0"/>
              <a:t>héritées </a:t>
            </a:r>
            <a:r>
              <a:rPr lang="fr-FR" dirty="0"/>
              <a:t>par tous les conteneurs.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708" y="3555142"/>
            <a:ext cx="5121747" cy="252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902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Region</a:t>
            </a:r>
            <a:r>
              <a:rPr lang="fr-FR" dirty="0" smtClean="0"/>
              <a:t> – structure visuelle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classe </a:t>
            </a:r>
            <a:r>
              <a:rPr lang="fr-FR" b="1" dirty="0" err="1" smtClean="0"/>
              <a:t>Region</a:t>
            </a:r>
            <a:r>
              <a:rPr lang="fr-FR" b="1" dirty="0" smtClean="0"/>
              <a:t> </a:t>
            </a:r>
            <a:r>
              <a:rPr lang="fr-FR" dirty="0" smtClean="0"/>
              <a:t>est </a:t>
            </a:r>
            <a:r>
              <a:rPr lang="fr-FR" dirty="0"/>
              <a:t>la classe parente des composants </a:t>
            </a:r>
            <a:r>
              <a:rPr lang="fr-FR" i="1" dirty="0" smtClean="0"/>
              <a:t>(</a:t>
            </a:r>
            <a:r>
              <a:rPr lang="fr-FR" i="1" dirty="0" err="1" smtClean="0"/>
              <a:t>Controls</a:t>
            </a:r>
            <a:r>
              <a:rPr lang="fr-FR" i="1" dirty="0" smtClean="0"/>
              <a:t>) </a:t>
            </a:r>
            <a:r>
              <a:rPr lang="fr-FR" dirty="0" smtClean="0"/>
              <a:t>et des </a:t>
            </a:r>
            <a:r>
              <a:rPr lang="fr-FR" dirty="0"/>
              <a:t>conteneurs </a:t>
            </a:r>
            <a:r>
              <a:rPr lang="fr-FR" i="1" dirty="0" smtClean="0"/>
              <a:t>(</a:t>
            </a:r>
            <a:r>
              <a:rPr lang="fr-FR" i="1" dirty="0" err="1" smtClean="0"/>
              <a:t>Layout</a:t>
            </a:r>
            <a:r>
              <a:rPr lang="fr-FR" i="1" dirty="0" smtClean="0"/>
              <a:t>-Panes</a:t>
            </a:r>
            <a:r>
              <a:rPr lang="fr-FR" dirty="0" smtClean="0"/>
              <a:t>). </a:t>
            </a:r>
          </a:p>
          <a:p>
            <a:r>
              <a:rPr lang="fr-FR" dirty="0"/>
              <a:t>Elle définit des propriétés qui affectent la représentation visuelle </a:t>
            </a:r>
            <a:endParaRPr lang="fr-FR" dirty="0" smtClean="0"/>
          </a:p>
          <a:p>
            <a:r>
              <a:rPr lang="fr-FR" dirty="0"/>
              <a:t>Les différentes zones d'une région sont basées sur la spécification </a:t>
            </a:r>
            <a:r>
              <a:rPr lang="fr-FR" dirty="0" smtClean="0"/>
              <a:t>du </a:t>
            </a:r>
            <a:r>
              <a:rPr lang="fr-FR" i="1" dirty="0" smtClean="0"/>
              <a:t>Box-Model </a:t>
            </a:r>
            <a:r>
              <a:rPr lang="fr-FR" dirty="0" smtClean="0"/>
              <a:t>CSS3 (selon </a:t>
            </a:r>
            <a:r>
              <a:rPr lang="fr-FR" dirty="0"/>
              <a:t>normalisation du </a:t>
            </a:r>
            <a:r>
              <a:rPr lang="fr-FR" dirty="0" smtClean="0"/>
              <a:t>W3C). </a:t>
            </a:r>
          </a:p>
          <a:p>
            <a:pPr lvl="1"/>
            <a:r>
              <a:rPr lang="fr-FR" dirty="0"/>
              <a:t>Elles définissent les notions </a:t>
            </a:r>
            <a:r>
              <a:rPr lang="fr-FR" i="1" dirty="0" err="1" smtClean="0"/>
              <a:t>Margin</a:t>
            </a:r>
            <a:r>
              <a:rPr lang="fr-FR" i="1" dirty="0" smtClean="0"/>
              <a:t>, </a:t>
            </a:r>
            <a:r>
              <a:rPr lang="fr-FR" i="1" dirty="0"/>
              <a:t>Border, </a:t>
            </a:r>
            <a:r>
              <a:rPr lang="fr-FR" i="1" dirty="0" err="1" smtClean="0"/>
              <a:t>Padding</a:t>
            </a:r>
            <a:r>
              <a:rPr lang="fr-FR" i="1" dirty="0" smtClean="0"/>
              <a:t>, </a:t>
            </a:r>
            <a:r>
              <a:rPr lang="fr-FR" i="1" dirty="0" err="1" smtClean="0"/>
              <a:t>Insets</a:t>
            </a:r>
            <a:r>
              <a:rPr lang="fr-FR" i="1" dirty="0" smtClean="0"/>
              <a:t>, </a:t>
            </a:r>
            <a:r>
              <a:rPr lang="fr-FR" i="1" dirty="0"/>
              <a:t>Content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367" y="4503136"/>
            <a:ext cx="5626315" cy="213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972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Region</a:t>
            </a:r>
            <a:r>
              <a:rPr lang="fr-FR" dirty="0" smtClean="0"/>
              <a:t> – structure visuelle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Comme la classe </a:t>
            </a:r>
            <a:r>
              <a:rPr lang="fr-FR" dirty="0" err="1" smtClean="0"/>
              <a:t>Region</a:t>
            </a:r>
            <a:r>
              <a:rPr lang="fr-FR" dirty="0" smtClean="0"/>
              <a:t> est </a:t>
            </a:r>
            <a:r>
              <a:rPr lang="fr-FR" dirty="0"/>
              <a:t>la classe parente de tous les </a:t>
            </a:r>
            <a:r>
              <a:rPr lang="fr-FR" dirty="0" err="1" smtClean="0"/>
              <a:t>onteneurs</a:t>
            </a:r>
            <a:r>
              <a:rPr lang="fr-FR" dirty="0" smtClean="0"/>
              <a:t> et </a:t>
            </a:r>
            <a:r>
              <a:rPr lang="fr-FR" dirty="0"/>
              <a:t>de tous les composants, ses propriétés sont héritées et peuvent </a:t>
            </a:r>
            <a:r>
              <a:rPr lang="fr-FR" dirty="0" smtClean="0"/>
              <a:t>s'appliquer </a:t>
            </a:r>
            <a:r>
              <a:rPr lang="fr-FR" dirty="0"/>
              <a:t>à une grande variété d'éléments qui sont utilisés pour </a:t>
            </a:r>
            <a:r>
              <a:rPr lang="fr-FR" dirty="0" smtClean="0"/>
              <a:t>créer </a:t>
            </a:r>
            <a:r>
              <a:rPr lang="fr-FR" dirty="0"/>
              <a:t>les interfaces </a:t>
            </a:r>
            <a:endParaRPr lang="fr-FR" dirty="0" smtClean="0"/>
          </a:p>
          <a:p>
            <a:r>
              <a:rPr lang="fr-FR" dirty="0"/>
              <a:t>Parmi ces propriétés, on peut mentionner : </a:t>
            </a:r>
            <a:endParaRPr lang="fr-FR" dirty="0" smtClean="0"/>
          </a:p>
          <a:p>
            <a:pPr lvl="1"/>
            <a:r>
              <a:rPr lang="fr-FR" dirty="0"/>
              <a:t>border </a:t>
            </a:r>
            <a:endParaRPr lang="fr-FR" dirty="0" smtClean="0"/>
          </a:p>
          <a:p>
            <a:pPr lvl="2"/>
            <a:r>
              <a:rPr lang="fr-FR" dirty="0" smtClean="0"/>
              <a:t>Bordure </a:t>
            </a:r>
            <a:r>
              <a:rPr lang="fr-FR" dirty="0"/>
              <a:t>autour de la région </a:t>
            </a:r>
            <a:endParaRPr lang="fr-FR" dirty="0" smtClean="0"/>
          </a:p>
          <a:p>
            <a:pPr lvl="1"/>
            <a:r>
              <a:rPr lang="fr-FR" dirty="0" smtClean="0"/>
              <a:t>background </a:t>
            </a:r>
          </a:p>
          <a:p>
            <a:pPr lvl="2"/>
            <a:r>
              <a:rPr lang="fr-FR" dirty="0" smtClean="0"/>
              <a:t>Couleur </a:t>
            </a:r>
            <a:r>
              <a:rPr lang="fr-FR" dirty="0"/>
              <a:t>ou </a:t>
            </a:r>
            <a:r>
              <a:rPr lang="fr-FR" dirty="0" smtClean="0"/>
              <a:t>mage d'arrière-plan </a:t>
            </a:r>
            <a:r>
              <a:rPr lang="fr-FR" dirty="0"/>
              <a:t>de la région </a:t>
            </a:r>
            <a:endParaRPr lang="fr-FR" dirty="0" smtClean="0"/>
          </a:p>
          <a:p>
            <a:pPr lvl="1"/>
            <a:r>
              <a:rPr lang="fr-FR" dirty="0" err="1" smtClean="0"/>
              <a:t>padding</a:t>
            </a:r>
            <a:r>
              <a:rPr lang="fr-FR" dirty="0" smtClean="0"/>
              <a:t> </a:t>
            </a:r>
          </a:p>
          <a:p>
            <a:pPr lvl="2"/>
            <a:r>
              <a:rPr lang="fr-FR" dirty="0" smtClean="0"/>
              <a:t>Marge </a:t>
            </a:r>
            <a:r>
              <a:rPr lang="fr-FR" dirty="0"/>
              <a:t>(espace) autour du contenu de la région </a:t>
            </a:r>
            <a:endParaRPr lang="fr-FR" dirty="0" smtClean="0"/>
          </a:p>
          <a:p>
            <a:r>
              <a:rPr lang="fr-FR" dirty="0"/>
              <a:t>L'utilisation et le codage des propriétés </a:t>
            </a:r>
            <a:r>
              <a:rPr lang="fr-FR" dirty="0" smtClean="0"/>
              <a:t>border et background sont expliqués </a:t>
            </a:r>
            <a:r>
              <a:rPr lang="fr-FR" dirty="0"/>
              <a:t>plus en </a:t>
            </a:r>
            <a:r>
              <a:rPr lang="fr-FR" dirty="0" smtClean="0"/>
              <a:t>détail par la suite</a:t>
            </a:r>
            <a:r>
              <a:rPr lang="fr-FR" i="1" dirty="0" smtClean="0"/>
              <a:t>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27866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Style – Look and </a:t>
            </a:r>
            <a:r>
              <a:rPr lang="fr-FR" dirty="0" err="1" smtClean="0"/>
              <a:t>Feel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La notion de </a:t>
            </a:r>
            <a:r>
              <a:rPr lang="fr-FR" b="1" dirty="0" smtClean="0"/>
              <a:t>style</a:t>
            </a:r>
            <a:r>
              <a:rPr lang="fr-FR" dirty="0" smtClean="0"/>
              <a:t>, </a:t>
            </a:r>
            <a:r>
              <a:rPr lang="fr-FR" b="1" i="1" dirty="0" smtClean="0"/>
              <a:t>skin</a:t>
            </a:r>
            <a:r>
              <a:rPr lang="fr-FR" dirty="0" smtClean="0"/>
              <a:t>, </a:t>
            </a:r>
            <a:r>
              <a:rPr lang="fr-FR" b="1" dirty="0" smtClean="0"/>
              <a:t>thème </a:t>
            </a:r>
            <a:r>
              <a:rPr lang="fr-FR" dirty="0" smtClean="0"/>
              <a:t>ou </a:t>
            </a:r>
            <a:r>
              <a:rPr lang="fr-FR" b="1" i="1" dirty="0" smtClean="0"/>
              <a:t>look and </a:t>
            </a:r>
            <a:r>
              <a:rPr lang="fr-FR" b="1" i="1" dirty="0" err="1" smtClean="0"/>
              <a:t>feel</a:t>
            </a:r>
            <a:r>
              <a:rPr lang="fr-FR" b="1" i="1" dirty="0" smtClean="0"/>
              <a:t> </a:t>
            </a:r>
            <a:r>
              <a:rPr lang="fr-FR" i="1" dirty="0" smtClean="0"/>
              <a:t>(</a:t>
            </a:r>
            <a:r>
              <a:rPr lang="fr-FR" i="1" dirty="0"/>
              <a:t>L&amp;F) </a:t>
            </a:r>
            <a:r>
              <a:rPr lang="fr-FR" dirty="0" smtClean="0"/>
              <a:t>caractérise l'ensemble </a:t>
            </a:r>
            <a:r>
              <a:rPr lang="fr-FR" dirty="0"/>
              <a:t>des aspects visuels de l'interface graphique et de ses </a:t>
            </a:r>
            <a:r>
              <a:rPr lang="fr-FR" dirty="0" smtClean="0"/>
              <a:t>composants (forme</a:t>
            </a:r>
            <a:r>
              <a:rPr lang="fr-FR" dirty="0"/>
              <a:t>, couleur, texture, ombre, police de caractères</a:t>
            </a:r>
            <a:r>
              <a:rPr lang="fr-FR" dirty="0" smtClean="0"/>
              <a:t>,…). </a:t>
            </a:r>
          </a:p>
          <a:p>
            <a:r>
              <a:rPr lang="fr-FR" dirty="0"/>
              <a:t>En </a:t>
            </a:r>
            <a:r>
              <a:rPr lang="fr-FR" i="1" dirty="0" err="1" smtClean="0"/>
              <a:t>JavaFX</a:t>
            </a:r>
            <a:r>
              <a:rPr lang="fr-FR" dirty="0" smtClean="0"/>
              <a:t>, </a:t>
            </a:r>
            <a:r>
              <a:rPr lang="fr-FR" dirty="0"/>
              <a:t>le style des composants est défini par des feuilles de style </a:t>
            </a:r>
            <a:r>
              <a:rPr lang="fr-FR" dirty="0" smtClean="0"/>
              <a:t>de </a:t>
            </a:r>
            <a:r>
              <a:rPr lang="fr-FR" dirty="0"/>
              <a:t>type </a:t>
            </a:r>
            <a:r>
              <a:rPr lang="fr-FR" dirty="0" smtClean="0"/>
              <a:t>CSS. </a:t>
            </a:r>
            <a:r>
              <a:rPr lang="fr-FR" dirty="0"/>
              <a:t>Il est ainsi possible de changer globalement l'aspect </a:t>
            </a:r>
            <a:r>
              <a:rPr lang="fr-FR" dirty="0" smtClean="0"/>
              <a:t>de l'interface </a:t>
            </a:r>
            <a:r>
              <a:rPr lang="fr-FR" dirty="0"/>
              <a:t>sans avoir à modifier le code de l'application. </a:t>
            </a:r>
            <a:endParaRPr lang="fr-FR" dirty="0" smtClean="0"/>
          </a:p>
          <a:p>
            <a:r>
              <a:rPr lang="fr-FR" dirty="0"/>
              <a:t>La méthode </a:t>
            </a:r>
            <a:r>
              <a:rPr lang="fr-FR" dirty="0" err="1" smtClean="0"/>
              <a:t>setUserAgentStylesheet</a:t>
            </a:r>
            <a:r>
              <a:rPr lang="fr-FR" dirty="0" smtClean="0"/>
              <a:t>() de </a:t>
            </a:r>
            <a:r>
              <a:rPr lang="fr-FR" dirty="0"/>
              <a:t>la classe </a:t>
            </a:r>
            <a:r>
              <a:rPr lang="fr-FR" dirty="0" smtClean="0"/>
              <a:t>Application permet </a:t>
            </a:r>
            <a:r>
              <a:rPr lang="fr-FR" dirty="0"/>
              <a:t>d'indiquer </a:t>
            </a:r>
            <a:r>
              <a:rPr lang="fr-FR" dirty="0" smtClean="0"/>
              <a:t>l'URL de </a:t>
            </a:r>
            <a:r>
              <a:rPr lang="fr-FR" dirty="0"/>
              <a:t>la feuille de style qui est à appliquer </a:t>
            </a:r>
            <a:r>
              <a:rPr lang="fr-FR" dirty="0" smtClean="0"/>
              <a:t>globalement</a:t>
            </a:r>
            <a:r>
              <a:rPr lang="fr-FR" dirty="0"/>
              <a:t>. </a:t>
            </a:r>
            <a:endParaRPr lang="fr-FR" dirty="0" smtClean="0"/>
          </a:p>
          <a:p>
            <a:r>
              <a:rPr lang="fr-FR" dirty="0"/>
              <a:t>Deux styles, nommés </a:t>
            </a:r>
            <a:r>
              <a:rPr lang="fr-FR" i="1" dirty="0" err="1" smtClean="0"/>
              <a:t>Modena</a:t>
            </a:r>
            <a:r>
              <a:rPr lang="fr-FR" i="1" dirty="0" smtClean="0"/>
              <a:t> </a:t>
            </a:r>
            <a:r>
              <a:rPr lang="fr-FR" dirty="0" smtClean="0"/>
              <a:t>et </a:t>
            </a:r>
            <a:r>
              <a:rPr lang="fr-FR" i="1" dirty="0" err="1" smtClean="0"/>
              <a:t>Caspian</a:t>
            </a:r>
            <a:r>
              <a:rPr lang="fr-FR" dirty="0" smtClean="0"/>
              <a:t>, </a:t>
            </a:r>
            <a:r>
              <a:rPr lang="fr-FR" dirty="0"/>
              <a:t>sont prédéfinis et sont </a:t>
            </a:r>
            <a:r>
              <a:rPr lang="fr-FR" dirty="0" smtClean="0"/>
              <a:t>associés </a:t>
            </a:r>
            <a:r>
              <a:rPr lang="fr-FR" dirty="0"/>
              <a:t>aux constantes : </a:t>
            </a:r>
            <a:endParaRPr lang="fr-FR" dirty="0" smtClean="0"/>
          </a:p>
          <a:p>
            <a:pPr lvl="1"/>
            <a:r>
              <a:rPr lang="fr-FR" dirty="0"/>
              <a:t>STYLESHEET_MODENA </a:t>
            </a:r>
            <a:r>
              <a:rPr lang="fr-FR" dirty="0" smtClean="0"/>
              <a:t>: Utilisé </a:t>
            </a:r>
            <a:r>
              <a:rPr lang="fr-FR" dirty="0"/>
              <a:t>par défaut depuis </a:t>
            </a:r>
            <a:r>
              <a:rPr lang="fr-FR" i="1" dirty="0" err="1" smtClean="0"/>
              <a:t>JavaFX</a:t>
            </a:r>
            <a:r>
              <a:rPr lang="fr-FR" i="1" dirty="0" smtClean="0"/>
              <a:t> 8 </a:t>
            </a:r>
          </a:p>
          <a:p>
            <a:pPr lvl="1"/>
            <a:r>
              <a:rPr lang="fr-FR" dirty="0" smtClean="0"/>
              <a:t>STYLESHEET_CASPIAN : A </a:t>
            </a:r>
            <a:r>
              <a:rPr lang="fr-FR" dirty="0"/>
              <a:t>été défini pour </a:t>
            </a:r>
            <a:r>
              <a:rPr lang="fr-FR" i="1" dirty="0" err="1" smtClean="0"/>
              <a:t>JavaFX</a:t>
            </a:r>
            <a:r>
              <a:rPr lang="fr-FR" i="1" dirty="0" smtClean="0"/>
              <a:t> 2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38208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Style – Look and </a:t>
            </a:r>
            <a:r>
              <a:rPr lang="fr-FR" dirty="0" err="1" smtClean="0"/>
              <a:t>Feel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Le style utilisé par défaut peut évoluer au fil des versions de </a:t>
            </a:r>
            <a:r>
              <a:rPr lang="fr-FR" i="1" dirty="0" err="1" smtClean="0"/>
              <a:t>JavaFX</a:t>
            </a:r>
            <a:r>
              <a:rPr lang="fr-FR" dirty="0" smtClean="0"/>
              <a:t>. </a:t>
            </a:r>
          </a:p>
          <a:p>
            <a:r>
              <a:rPr lang="fr-FR" dirty="0"/>
              <a:t>Si l'on veut fixer ou changer le </a:t>
            </a:r>
            <a:r>
              <a:rPr lang="fr-FR" i="1" dirty="0" smtClean="0"/>
              <a:t>look </a:t>
            </a:r>
            <a:r>
              <a:rPr lang="fr-FR" i="1" dirty="0"/>
              <a:t>and </a:t>
            </a:r>
            <a:r>
              <a:rPr lang="fr-FR" i="1" dirty="0" err="1" smtClean="0"/>
              <a:t>feel</a:t>
            </a:r>
            <a:r>
              <a:rPr lang="fr-FR" i="1" dirty="0" smtClean="0"/>
              <a:t> </a:t>
            </a:r>
            <a:r>
              <a:rPr lang="fr-FR" dirty="0" smtClean="0"/>
              <a:t>des </a:t>
            </a:r>
            <a:r>
              <a:rPr lang="fr-FR" dirty="0"/>
              <a:t>interfaces, on peut </a:t>
            </a:r>
            <a:r>
              <a:rPr lang="fr-FR" dirty="0" smtClean="0"/>
              <a:t>le </a:t>
            </a:r>
            <a:r>
              <a:rPr lang="fr-FR" dirty="0"/>
              <a:t>faire au démarrage de l'application : 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/>
              <a:t>Des </a:t>
            </a:r>
            <a:r>
              <a:rPr lang="fr-FR" b="1" dirty="0" smtClean="0"/>
              <a:t>styles </a:t>
            </a:r>
            <a:r>
              <a:rPr lang="fr-FR" b="1" dirty="0"/>
              <a:t>externes </a:t>
            </a:r>
            <a:r>
              <a:rPr lang="fr-FR" i="1" dirty="0" smtClean="0"/>
              <a:t>(</a:t>
            </a:r>
            <a:r>
              <a:rPr lang="fr-FR" i="1" dirty="0" err="1" smtClean="0"/>
              <a:t>third</a:t>
            </a:r>
            <a:r>
              <a:rPr lang="fr-FR" i="1" dirty="0" smtClean="0"/>
              <a:t>-party</a:t>
            </a:r>
            <a:r>
              <a:rPr lang="fr-FR" i="1" dirty="0"/>
              <a:t>) </a:t>
            </a:r>
            <a:r>
              <a:rPr lang="fr-FR" dirty="0" smtClean="0"/>
              <a:t>peuvent </a:t>
            </a:r>
            <a:r>
              <a:rPr lang="fr-FR" dirty="0"/>
              <a:t>également être importés </a:t>
            </a:r>
            <a:r>
              <a:rPr lang="fr-FR" dirty="0" smtClean="0"/>
              <a:t>et </a:t>
            </a:r>
            <a:r>
              <a:rPr lang="fr-FR" dirty="0"/>
              <a:t>appliqués. On trouve différentes réalisations, par exemple : </a:t>
            </a:r>
            <a:endParaRPr lang="fr-FR" dirty="0" smtClean="0"/>
          </a:p>
          <a:p>
            <a:pPr lvl="1"/>
            <a:r>
              <a:rPr lang="fr-FR" dirty="0"/>
              <a:t>Apple </a:t>
            </a:r>
            <a:r>
              <a:rPr lang="fr-FR" i="1" dirty="0" smtClean="0"/>
              <a:t>Aqua </a:t>
            </a:r>
            <a:r>
              <a:rPr lang="fr-FR" dirty="0" smtClean="0"/>
              <a:t>(</a:t>
            </a:r>
            <a:r>
              <a:rPr lang="fr-FR" dirty="0" err="1" smtClean="0"/>
              <a:t>AquaFX</a:t>
            </a:r>
            <a:r>
              <a:rPr lang="fr-FR" dirty="0" smtClean="0"/>
              <a:t>) </a:t>
            </a:r>
          </a:p>
          <a:p>
            <a:pPr lvl="1"/>
            <a:r>
              <a:rPr lang="fr-FR" dirty="0" smtClean="0"/>
              <a:t>Microsoft </a:t>
            </a:r>
            <a:r>
              <a:rPr lang="fr-FR" i="1" dirty="0" smtClean="0"/>
              <a:t>Modern </a:t>
            </a:r>
            <a:r>
              <a:rPr lang="fr-FR" i="1" dirty="0"/>
              <a:t>UI </a:t>
            </a:r>
            <a:r>
              <a:rPr lang="fr-FR" dirty="0" smtClean="0"/>
              <a:t>(</a:t>
            </a:r>
            <a:r>
              <a:rPr lang="fr-FR" dirty="0" err="1" smtClean="0"/>
              <a:t>JMetro</a:t>
            </a:r>
            <a:r>
              <a:rPr lang="fr-FR" dirty="0" smtClean="0"/>
              <a:t>) </a:t>
            </a:r>
          </a:p>
          <a:p>
            <a:pPr lvl="1"/>
            <a:r>
              <a:rPr lang="fr-FR" i="1" dirty="0" smtClean="0"/>
              <a:t>Windows-7 </a:t>
            </a:r>
            <a:r>
              <a:rPr lang="fr-FR" i="1" dirty="0" err="1" smtClean="0"/>
              <a:t>Aero</a:t>
            </a:r>
            <a:r>
              <a:rPr lang="fr-FR" i="1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AeroFX</a:t>
            </a:r>
            <a:r>
              <a:rPr lang="fr-FR" dirty="0" smtClean="0"/>
              <a:t>) </a:t>
            </a:r>
          </a:p>
          <a:p>
            <a:pPr lvl="1"/>
            <a:r>
              <a:rPr lang="fr-FR" dirty="0" smtClean="0"/>
              <a:t>Twitter </a:t>
            </a:r>
            <a:r>
              <a:rPr lang="fr-FR" i="1" dirty="0" err="1" smtClean="0"/>
              <a:t>Bootstrap</a:t>
            </a:r>
            <a:r>
              <a:rPr lang="fr-FR" i="1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Fextile</a:t>
            </a:r>
            <a:r>
              <a:rPr lang="fr-FR" dirty="0" smtClean="0"/>
              <a:t>) </a:t>
            </a:r>
          </a:p>
          <a:p>
            <a:pPr lvl="1"/>
            <a:r>
              <a:rPr lang="fr-FR" dirty="0" smtClean="0"/>
              <a:t>Flatter </a:t>
            </a:r>
            <a:r>
              <a:rPr lang="fr-FR" i="1" dirty="0" smtClean="0"/>
              <a:t>(Embedded UI)</a:t>
            </a:r>
            <a:r>
              <a:rPr lang="fr-FR" dirty="0" smtClean="0"/>
              <a:t>, . </a:t>
            </a:r>
            <a:r>
              <a:rPr lang="fr-FR" dirty="0"/>
              <a:t>. .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106" y="2713081"/>
            <a:ext cx="4971921" cy="119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407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conteneurs: </a:t>
            </a:r>
            <a:r>
              <a:rPr lang="fr-FR" dirty="0" err="1" smtClean="0"/>
              <a:t>Layouts</a:t>
            </a:r>
            <a:r>
              <a:rPr lang="fr-FR" dirty="0" smtClean="0"/>
              <a:t>-Panes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76986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Disposition des composants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La qualité d'une interface graphique repose sur de nombreux </a:t>
            </a:r>
            <a:r>
              <a:rPr lang="fr-FR" dirty="0" smtClean="0"/>
              <a:t>éléments </a:t>
            </a:r>
            <a:r>
              <a:rPr lang="fr-FR" dirty="0"/>
              <a:t>mais la disposition des composants dans la fenêtre figure </a:t>
            </a:r>
            <a:r>
              <a:rPr lang="fr-FR" dirty="0" smtClean="0"/>
              <a:t>certainement </a:t>
            </a:r>
            <a:r>
              <a:rPr lang="fr-FR" dirty="0"/>
              <a:t>parmi les plus importants. </a:t>
            </a:r>
            <a:endParaRPr lang="fr-FR" dirty="0" smtClean="0"/>
          </a:p>
          <a:p>
            <a:r>
              <a:rPr lang="fr-FR" dirty="0"/>
              <a:t>Quand on parle de la </a:t>
            </a:r>
            <a:r>
              <a:rPr lang="fr-FR" b="1" i="1" dirty="0" smtClean="0"/>
              <a:t>disposition </a:t>
            </a:r>
            <a:r>
              <a:rPr lang="fr-FR" i="1" dirty="0" smtClean="0"/>
              <a:t>(</a:t>
            </a:r>
            <a:r>
              <a:rPr lang="fr-FR" b="1" i="1" dirty="0" err="1" smtClean="0"/>
              <a:t>layout</a:t>
            </a:r>
            <a:r>
              <a:rPr lang="fr-FR" i="1" dirty="0" smtClean="0"/>
              <a:t>) </a:t>
            </a:r>
            <a:r>
              <a:rPr lang="fr-FR" dirty="0" smtClean="0"/>
              <a:t>d'une </a:t>
            </a:r>
            <a:r>
              <a:rPr lang="fr-FR" dirty="0"/>
              <a:t>interface, on </a:t>
            </a:r>
            <a:r>
              <a:rPr lang="fr-FR" dirty="0" smtClean="0"/>
              <a:t>s'intéresse </a:t>
            </a:r>
            <a:r>
              <a:rPr lang="fr-FR" dirty="0"/>
              <a:t>plus particulièrement : </a:t>
            </a:r>
            <a:endParaRPr lang="fr-FR" dirty="0" smtClean="0"/>
          </a:p>
          <a:p>
            <a:pPr lvl="1"/>
            <a:r>
              <a:rPr lang="fr-FR" dirty="0"/>
              <a:t>A la </a:t>
            </a:r>
            <a:r>
              <a:rPr lang="fr-FR" b="1" dirty="0" smtClean="0"/>
              <a:t>taille </a:t>
            </a:r>
            <a:r>
              <a:rPr lang="fr-FR" dirty="0" smtClean="0"/>
              <a:t>des </a:t>
            </a:r>
            <a:r>
              <a:rPr lang="fr-FR" dirty="0"/>
              <a:t>composants </a:t>
            </a:r>
            <a:endParaRPr lang="fr-FR" dirty="0" smtClean="0"/>
          </a:p>
          <a:p>
            <a:pPr lvl="1"/>
            <a:r>
              <a:rPr lang="fr-FR" dirty="0" smtClean="0"/>
              <a:t>A </a:t>
            </a:r>
            <a:r>
              <a:rPr lang="fr-FR" dirty="0"/>
              <a:t>la </a:t>
            </a:r>
            <a:r>
              <a:rPr lang="fr-FR" b="1" dirty="0" smtClean="0"/>
              <a:t>position </a:t>
            </a:r>
            <a:r>
              <a:rPr lang="fr-FR" dirty="0" smtClean="0"/>
              <a:t>des </a:t>
            </a:r>
            <a:r>
              <a:rPr lang="fr-FR" dirty="0"/>
              <a:t>composants </a:t>
            </a:r>
            <a:endParaRPr lang="fr-FR" dirty="0" smtClean="0"/>
          </a:p>
          <a:p>
            <a:pPr lvl="2"/>
            <a:r>
              <a:rPr lang="fr-FR" dirty="0"/>
              <a:t>Position dans la </a:t>
            </a:r>
            <a:r>
              <a:rPr lang="fr-FR" dirty="0" smtClean="0"/>
              <a:t>fenêtre</a:t>
            </a:r>
          </a:p>
          <a:p>
            <a:pPr lvl="2"/>
            <a:r>
              <a:rPr lang="fr-FR" dirty="0"/>
              <a:t>Position relative des éléments les uns par rapport aux autres </a:t>
            </a:r>
            <a:endParaRPr lang="fr-FR" dirty="0" smtClean="0"/>
          </a:p>
          <a:p>
            <a:pPr lvl="1"/>
            <a:r>
              <a:rPr lang="fr-FR" dirty="0"/>
              <a:t>Aux </a:t>
            </a:r>
            <a:r>
              <a:rPr lang="fr-FR" b="1" dirty="0" smtClean="0"/>
              <a:t>alignements </a:t>
            </a:r>
            <a:r>
              <a:rPr lang="fr-FR" dirty="0" smtClean="0"/>
              <a:t>et </a:t>
            </a:r>
            <a:r>
              <a:rPr lang="fr-FR" b="1" dirty="0" smtClean="0"/>
              <a:t>espacements </a:t>
            </a:r>
            <a:r>
              <a:rPr lang="fr-FR" dirty="0" smtClean="0"/>
              <a:t>qui </a:t>
            </a:r>
            <a:r>
              <a:rPr lang="fr-FR" dirty="0"/>
              <a:t>favorisent la structuration visuelle </a:t>
            </a:r>
            <a:endParaRPr lang="fr-FR" dirty="0" smtClean="0"/>
          </a:p>
          <a:p>
            <a:pPr lvl="1"/>
            <a:r>
              <a:rPr lang="fr-FR" dirty="0" smtClean="0"/>
              <a:t>Aux </a:t>
            </a:r>
            <a:r>
              <a:rPr lang="fr-FR" b="1" dirty="0" smtClean="0"/>
              <a:t>bordures </a:t>
            </a:r>
            <a:r>
              <a:rPr lang="fr-FR" dirty="0" smtClean="0"/>
              <a:t>et </a:t>
            </a:r>
            <a:r>
              <a:rPr lang="fr-FR" dirty="0"/>
              <a:t>aux </a:t>
            </a:r>
            <a:r>
              <a:rPr lang="fr-FR" b="1" dirty="0" smtClean="0"/>
              <a:t>marges </a:t>
            </a:r>
            <a:r>
              <a:rPr lang="fr-FR" dirty="0" smtClean="0"/>
              <a:t>(</a:t>
            </a:r>
            <a:r>
              <a:rPr lang="fr-FR" dirty="0"/>
              <a:t>notamment autour des </a:t>
            </a:r>
            <a:r>
              <a:rPr lang="fr-FR" dirty="0" err="1" smtClean="0"/>
              <a:t>onteneurs</a:t>
            </a:r>
            <a:r>
              <a:rPr lang="fr-FR" dirty="0"/>
              <a:t>) </a:t>
            </a:r>
            <a:endParaRPr lang="fr-FR" dirty="0" smtClean="0"/>
          </a:p>
          <a:p>
            <a:pPr lvl="1"/>
            <a:r>
              <a:rPr lang="fr-FR" dirty="0" smtClean="0"/>
              <a:t>Au </a:t>
            </a:r>
            <a:r>
              <a:rPr lang="fr-FR" b="1" dirty="0" smtClean="0"/>
              <a:t>comportement </a:t>
            </a:r>
            <a:r>
              <a:rPr lang="fr-FR" b="1" dirty="0"/>
              <a:t>dynamique </a:t>
            </a:r>
            <a:r>
              <a:rPr lang="fr-FR" dirty="0" smtClean="0"/>
              <a:t>de </a:t>
            </a:r>
            <a:r>
              <a:rPr lang="fr-FR" dirty="0"/>
              <a:t>l'interface </a:t>
            </a:r>
            <a:r>
              <a:rPr lang="fr-FR" dirty="0" smtClean="0"/>
              <a:t>lorsqu'on </a:t>
            </a:r>
            <a:r>
              <a:rPr lang="fr-FR" dirty="0"/>
              <a:t>redimensionne </a:t>
            </a:r>
            <a:r>
              <a:rPr lang="fr-FR" dirty="0" smtClean="0"/>
              <a:t>la </a:t>
            </a:r>
            <a:r>
              <a:rPr lang="fr-FR" dirty="0"/>
              <a:t>fenêtre, lorsqu'on déplace une barre de division </a:t>
            </a:r>
            <a:r>
              <a:rPr lang="fr-FR" i="1" dirty="0" smtClean="0"/>
              <a:t>(</a:t>
            </a:r>
            <a:r>
              <a:rPr lang="fr-FR" i="1" dirty="0" err="1" smtClean="0"/>
              <a:t>splitpane</a:t>
            </a:r>
            <a:r>
              <a:rPr lang="fr-FR" i="1" dirty="0" smtClean="0"/>
              <a:t>)</a:t>
            </a:r>
            <a:r>
              <a:rPr lang="fr-FR" dirty="0" smtClean="0"/>
              <a:t>, </a:t>
            </a:r>
            <a:r>
              <a:rPr lang="fr-FR" dirty="0"/>
              <a:t>etc.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17761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Disposition des composants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Il est possible de dimensionner et de positionner les composants de </a:t>
            </a:r>
            <a:r>
              <a:rPr lang="fr-FR" dirty="0" smtClean="0"/>
              <a:t>manière </a:t>
            </a:r>
            <a:r>
              <a:rPr lang="fr-FR" dirty="0"/>
              <a:t>absolue </a:t>
            </a:r>
            <a:r>
              <a:rPr lang="fr-FR" dirty="0" smtClean="0"/>
              <a:t>(en </a:t>
            </a:r>
          </a:p>
          <a:p>
            <a:r>
              <a:rPr lang="fr-FR" dirty="0"/>
              <a:t>Une </a:t>
            </a:r>
            <a:r>
              <a:rPr lang="fr-FR" b="1" dirty="0" smtClean="0"/>
              <a:t>disposition </a:t>
            </a:r>
            <a:r>
              <a:rPr lang="fr-FR" b="1" dirty="0"/>
              <a:t>avec des valeurs absolues </a:t>
            </a:r>
            <a:r>
              <a:rPr lang="fr-FR" dirty="0" smtClean="0"/>
              <a:t>peut </a:t>
            </a:r>
            <a:r>
              <a:rPr lang="fr-FR" dirty="0"/>
              <a:t>être utile et même </a:t>
            </a:r>
            <a:r>
              <a:rPr lang="fr-FR" dirty="0" smtClean="0"/>
              <a:t>nécessaire </a:t>
            </a:r>
            <a:r>
              <a:rPr lang="fr-FR" dirty="0"/>
              <a:t>dans certaines situations particulières. Cependant, dans </a:t>
            </a:r>
            <a:r>
              <a:rPr lang="fr-FR" dirty="0" smtClean="0"/>
              <a:t>la </a:t>
            </a:r>
            <a:r>
              <a:rPr lang="fr-FR" dirty="0"/>
              <a:t>plupart des cas, elle présente de nombreux défauts, car : </a:t>
            </a:r>
            <a:r>
              <a:rPr lang="fr-FR" dirty="0" smtClean="0"/>
              <a:t>pixels</a:t>
            </a:r>
            <a:r>
              <a:rPr lang="fr-FR" dirty="0"/>
              <a:t>, </a:t>
            </a:r>
            <a:r>
              <a:rPr lang="fr-FR" dirty="0" smtClean="0"/>
              <a:t>mm, etc.). </a:t>
            </a:r>
          </a:p>
          <a:p>
            <a:pPr lvl="1"/>
            <a:r>
              <a:rPr lang="fr-FR" dirty="0"/>
              <a:t>La </a:t>
            </a:r>
            <a:r>
              <a:rPr lang="fr-FR" b="1" dirty="0" smtClean="0"/>
              <a:t>taille </a:t>
            </a:r>
            <a:r>
              <a:rPr lang="fr-FR" dirty="0" smtClean="0"/>
              <a:t>naturelle </a:t>
            </a:r>
            <a:r>
              <a:rPr lang="fr-FR" b="1" dirty="0" smtClean="0"/>
              <a:t>des </a:t>
            </a:r>
            <a:r>
              <a:rPr lang="fr-FR" b="1" dirty="0"/>
              <a:t>composants </a:t>
            </a:r>
            <a:r>
              <a:rPr lang="fr-FR" dirty="0" smtClean="0"/>
              <a:t>peut </a:t>
            </a:r>
            <a:r>
              <a:rPr lang="fr-FR" dirty="0"/>
              <a:t>varier, en fonction </a:t>
            </a:r>
            <a:endParaRPr lang="fr-FR" dirty="0" smtClean="0"/>
          </a:p>
          <a:p>
            <a:pPr lvl="2"/>
            <a:r>
              <a:rPr lang="fr-FR" dirty="0"/>
              <a:t>De la langue choisie (libellés, boutons, menus, …) </a:t>
            </a:r>
            <a:endParaRPr lang="fr-FR" dirty="0" smtClean="0"/>
          </a:p>
          <a:p>
            <a:pPr lvl="2"/>
            <a:r>
              <a:rPr lang="fr-FR" dirty="0"/>
              <a:t>De la configuration de la machine cible (paramètres de </a:t>
            </a:r>
            <a:r>
              <a:rPr lang="fr-FR" dirty="0" smtClean="0"/>
              <a:t>l'OS) </a:t>
            </a:r>
          </a:p>
          <a:p>
            <a:pPr lvl="2"/>
            <a:r>
              <a:rPr lang="fr-FR" dirty="0"/>
              <a:t>Du </a:t>
            </a:r>
            <a:r>
              <a:rPr lang="fr-FR" i="1" dirty="0" err="1" smtClean="0"/>
              <a:t>look&amp;feel</a:t>
            </a:r>
            <a:r>
              <a:rPr lang="fr-FR" dirty="0" smtClean="0"/>
              <a:t>, </a:t>
            </a:r>
            <a:r>
              <a:rPr lang="fr-FR" dirty="0"/>
              <a:t>thème, </a:t>
            </a:r>
            <a:r>
              <a:rPr lang="fr-FR" i="1" dirty="0" smtClean="0"/>
              <a:t>skin</a:t>
            </a:r>
            <a:r>
              <a:rPr lang="fr-FR" dirty="0" smtClean="0"/>
              <a:t>, </a:t>
            </a:r>
            <a:r>
              <a:rPr lang="fr-FR" dirty="0"/>
              <a:t>style </a:t>
            </a:r>
            <a:r>
              <a:rPr lang="fr-FR" dirty="0" smtClean="0"/>
              <a:t>(CSS) </a:t>
            </a:r>
            <a:r>
              <a:rPr lang="fr-FR" dirty="0"/>
              <a:t>choisi par l'utilisateur </a:t>
            </a:r>
            <a:endParaRPr lang="fr-FR" dirty="0" smtClean="0"/>
          </a:p>
          <a:p>
            <a:pPr lvl="1"/>
            <a:r>
              <a:rPr lang="fr-FR" dirty="0"/>
              <a:t>La </a:t>
            </a:r>
            <a:r>
              <a:rPr lang="fr-FR" b="1" dirty="0" smtClean="0"/>
              <a:t>taille </a:t>
            </a:r>
            <a:r>
              <a:rPr lang="fr-FR" b="1" dirty="0"/>
              <a:t>de la fenêtre </a:t>
            </a:r>
            <a:r>
              <a:rPr lang="fr-FR" dirty="0" smtClean="0"/>
              <a:t>peut </a:t>
            </a:r>
            <a:r>
              <a:rPr lang="fr-FR" dirty="0"/>
              <a:t>également varier </a:t>
            </a:r>
            <a:endParaRPr lang="fr-FR" dirty="0" smtClean="0"/>
          </a:p>
          <a:p>
            <a:pPr lvl="2"/>
            <a:r>
              <a:rPr lang="fr-FR" dirty="0"/>
              <a:t>Par le souhait de l'utilisateur </a:t>
            </a:r>
            <a:endParaRPr lang="fr-FR" dirty="0" smtClean="0"/>
          </a:p>
          <a:p>
            <a:pPr lvl="2"/>
            <a:r>
              <a:rPr lang="fr-FR" dirty="0"/>
              <a:t>Par obligation, pour s'adapter à la résolution de l'écran de </a:t>
            </a:r>
            <a:r>
              <a:rPr lang="fr-FR" dirty="0" smtClean="0"/>
              <a:t>la </a:t>
            </a:r>
            <a:r>
              <a:rPr lang="fr-FR" dirty="0"/>
              <a:t>machine cible (pour afficher l'intégralité de l'interface)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97021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Disposition des composants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Pour éviter ces inconvénients on préfère déléguer la disposition des </a:t>
            </a:r>
            <a:r>
              <a:rPr lang="fr-FR" dirty="0" smtClean="0"/>
              <a:t>composants </a:t>
            </a:r>
            <a:r>
              <a:rPr lang="fr-FR" dirty="0"/>
              <a:t>à des </a:t>
            </a:r>
            <a:r>
              <a:rPr lang="fr-FR" b="1" dirty="0" smtClean="0"/>
              <a:t>gestionnaires </a:t>
            </a:r>
            <a:r>
              <a:rPr lang="fr-FR" b="1" dirty="0"/>
              <a:t>de disposition </a:t>
            </a:r>
            <a:r>
              <a:rPr lang="fr-FR" i="1" dirty="0" smtClean="0"/>
              <a:t>(</a:t>
            </a:r>
            <a:r>
              <a:rPr lang="fr-FR" b="1" i="1" dirty="0" err="1" smtClean="0"/>
              <a:t>layout</a:t>
            </a:r>
            <a:r>
              <a:rPr lang="fr-FR" b="1" i="1" dirty="0" smtClean="0"/>
              <a:t> managers</a:t>
            </a:r>
            <a:r>
              <a:rPr lang="fr-FR" i="1" dirty="0" smtClean="0"/>
              <a:t>) </a:t>
            </a:r>
            <a:r>
              <a:rPr lang="fr-FR" dirty="0" smtClean="0"/>
              <a:t>qui </a:t>
            </a:r>
            <a:r>
              <a:rPr lang="fr-FR" dirty="0"/>
              <a:t>sont associés à des conteneurs. </a:t>
            </a:r>
            <a:endParaRPr lang="fr-FR" dirty="0" smtClean="0"/>
          </a:p>
          <a:p>
            <a:r>
              <a:rPr lang="fr-FR" dirty="0"/>
              <a:t>L'idée principale est de définir des </a:t>
            </a:r>
            <a:r>
              <a:rPr lang="fr-FR" b="1" dirty="0" smtClean="0"/>
              <a:t>règles </a:t>
            </a:r>
            <a:r>
              <a:rPr lang="fr-FR" b="1" dirty="0"/>
              <a:t>de disposition </a:t>
            </a:r>
            <a:r>
              <a:rPr lang="fr-FR" dirty="0" smtClean="0"/>
              <a:t>(</a:t>
            </a:r>
            <a:r>
              <a:rPr lang="fr-FR" dirty="0"/>
              <a:t>des </a:t>
            </a:r>
            <a:r>
              <a:rPr lang="fr-FR" b="1" dirty="0" smtClean="0"/>
              <a:t>contraintes</a:t>
            </a:r>
            <a:r>
              <a:rPr lang="fr-FR" dirty="0" smtClean="0"/>
              <a:t>) </a:t>
            </a:r>
            <a:r>
              <a:rPr lang="fr-FR" dirty="0"/>
              <a:t>que le gestionnaire se chargera de faire respecter en </a:t>
            </a:r>
            <a:r>
              <a:rPr lang="fr-FR" dirty="0" smtClean="0"/>
              <a:t>fonction </a:t>
            </a:r>
            <a:r>
              <a:rPr lang="fr-FR" dirty="0"/>
              <a:t>du contexte spécifique de la machine cible. </a:t>
            </a:r>
            <a:endParaRPr lang="fr-FR" dirty="0" smtClean="0"/>
          </a:p>
          <a:p>
            <a:r>
              <a:rPr lang="fr-FR" dirty="0"/>
              <a:t>Avec </a:t>
            </a:r>
            <a:r>
              <a:rPr lang="fr-FR" i="1" dirty="0" err="1" smtClean="0"/>
              <a:t>JavaFX</a:t>
            </a:r>
            <a:r>
              <a:rPr lang="fr-FR" dirty="0" smtClean="0"/>
              <a:t>, </a:t>
            </a:r>
            <a:r>
              <a:rPr lang="fr-FR" dirty="0"/>
              <a:t>les </a:t>
            </a:r>
            <a:r>
              <a:rPr lang="fr-FR" i="1" dirty="0" err="1" smtClean="0"/>
              <a:t>layout</a:t>
            </a:r>
            <a:r>
              <a:rPr lang="fr-FR" i="1" dirty="0" smtClean="0"/>
              <a:t> managers </a:t>
            </a:r>
            <a:r>
              <a:rPr lang="fr-FR" dirty="0" smtClean="0"/>
              <a:t>sont </a:t>
            </a:r>
            <a:r>
              <a:rPr lang="fr-FR" dirty="0"/>
              <a:t>intégrés aux conteneurs </a:t>
            </a:r>
            <a:r>
              <a:rPr lang="fr-FR" i="1" dirty="0" smtClean="0"/>
              <a:t>(</a:t>
            </a:r>
            <a:r>
              <a:rPr lang="fr-FR" i="1" dirty="0" err="1" smtClean="0"/>
              <a:t>layout</a:t>
            </a:r>
            <a:r>
              <a:rPr lang="fr-FR" i="1" dirty="0" smtClean="0"/>
              <a:t>-panes</a:t>
            </a:r>
            <a:r>
              <a:rPr lang="fr-FR" i="1" dirty="0"/>
              <a:t>) </a:t>
            </a:r>
            <a:r>
              <a:rPr lang="fr-FR" dirty="0" smtClean="0"/>
              <a:t>et </a:t>
            </a:r>
            <a:r>
              <a:rPr lang="fr-FR" dirty="0"/>
              <a:t>ne sont </a:t>
            </a:r>
            <a:r>
              <a:rPr lang="fr-FR" dirty="0" smtClean="0"/>
              <a:t>pas </a:t>
            </a:r>
            <a:r>
              <a:rPr lang="fr-FR" dirty="0"/>
              <a:t>manipulés directement </a:t>
            </a:r>
            <a:r>
              <a:rPr lang="fr-FR" dirty="0" smtClean="0"/>
              <a:t>par </a:t>
            </a:r>
            <a:r>
              <a:rPr lang="fr-FR" dirty="0"/>
              <a:t>les </a:t>
            </a:r>
            <a:r>
              <a:rPr lang="fr-FR" dirty="0" smtClean="0"/>
              <a:t>programmeurs (seulement </a:t>
            </a:r>
            <a:r>
              <a:rPr lang="fr-FR" dirty="0"/>
              <a:t>au travers des propriétés des </a:t>
            </a:r>
            <a:r>
              <a:rPr lang="fr-FR" dirty="0" smtClean="0"/>
              <a:t>conteneurs). </a:t>
            </a:r>
          </a:p>
          <a:p>
            <a:r>
              <a:rPr lang="fr-FR" dirty="0"/>
              <a:t>C'est donc par le choix du </a:t>
            </a:r>
            <a:r>
              <a:rPr lang="fr-FR" i="1" dirty="0" err="1" smtClean="0"/>
              <a:t>layout</a:t>
            </a:r>
            <a:r>
              <a:rPr lang="fr-FR" i="1" dirty="0" smtClean="0"/>
              <a:t>-pane </a:t>
            </a:r>
            <a:r>
              <a:rPr lang="fr-FR" dirty="0" smtClean="0"/>
              <a:t>et </a:t>
            </a:r>
            <a:r>
              <a:rPr lang="fr-FR" dirty="0"/>
              <a:t>en fonction des </a:t>
            </a:r>
            <a:r>
              <a:rPr lang="fr-FR" dirty="0" smtClean="0"/>
              <a:t>contraintes données que sont déterminées les règles de disposition. </a:t>
            </a:r>
          </a:p>
          <a:p>
            <a:r>
              <a:rPr lang="fr-FR" dirty="0"/>
              <a:t>Plusieurs </a:t>
            </a:r>
            <a:r>
              <a:rPr lang="fr-FR" i="1" dirty="0" err="1" smtClean="0"/>
              <a:t>layout</a:t>
            </a:r>
            <a:r>
              <a:rPr lang="fr-FR" i="1" dirty="0" smtClean="0"/>
              <a:t>-panes </a:t>
            </a:r>
            <a:r>
              <a:rPr lang="fr-FR" dirty="0" smtClean="0"/>
              <a:t>sont </a:t>
            </a:r>
            <a:r>
              <a:rPr lang="fr-FR" dirty="0"/>
              <a:t>prédéfinis dans </a:t>
            </a:r>
            <a:r>
              <a:rPr lang="fr-FR" i="1" dirty="0" err="1" smtClean="0"/>
              <a:t>JavaFX</a:t>
            </a:r>
            <a:r>
              <a:rPr lang="fr-FR" dirty="0" smtClean="0"/>
              <a:t>. </a:t>
            </a:r>
            <a:r>
              <a:rPr lang="fr-FR" dirty="0"/>
              <a:t>Il est également </a:t>
            </a:r>
            <a:r>
              <a:rPr lang="fr-FR" dirty="0" smtClean="0"/>
              <a:t>possible </a:t>
            </a:r>
            <a:r>
              <a:rPr lang="fr-FR" dirty="0"/>
              <a:t>de définir ses propres conteneurs avec des règles de </a:t>
            </a:r>
            <a:r>
              <a:rPr lang="fr-FR" dirty="0" smtClean="0"/>
              <a:t>disposition </a:t>
            </a:r>
            <a:r>
              <a:rPr lang="fr-FR" dirty="0"/>
              <a:t>spécifiques, mais c'est rarement nécessaire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81922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493</TotalTime>
  <Words>23138</Words>
  <Application>Microsoft Office PowerPoint</Application>
  <PresentationFormat>Grand écran</PresentationFormat>
  <Paragraphs>1788</Paragraphs>
  <Slides>344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344</vt:i4>
      </vt:variant>
    </vt:vector>
  </HeadingPairs>
  <TitlesOfParts>
    <vt:vector size="351" baseType="lpstr">
      <vt:lpstr>Arial</vt:lpstr>
      <vt:lpstr>Calibri</vt:lpstr>
      <vt:lpstr>Century Gothic</vt:lpstr>
      <vt:lpstr>メイリオ</vt:lpstr>
      <vt:lpstr>Wingdings</vt:lpstr>
      <vt:lpstr>Wingdings 3</vt:lpstr>
      <vt:lpstr>Ion</vt:lpstr>
      <vt:lpstr>JAVAFX</vt:lpstr>
      <vt:lpstr>Introduction : concepts de base</vt:lpstr>
      <vt:lpstr>JAVA GUI – Bref historique</vt:lpstr>
      <vt:lpstr>JAVA GUI – Bref historique</vt:lpstr>
      <vt:lpstr>JAVA GUI – Bref historique</vt:lpstr>
      <vt:lpstr>JAVA GUI – Bref historique</vt:lpstr>
      <vt:lpstr>JAVA GUI – Bref historique</vt:lpstr>
      <vt:lpstr>Potentiel JavaFX</vt:lpstr>
      <vt:lpstr>Potentiel JavaFX</vt:lpstr>
      <vt:lpstr>I/F déclaratives vs procédurales</vt:lpstr>
      <vt:lpstr>I/F déclaratives vs procédurales</vt:lpstr>
      <vt:lpstr>I/F déclaratives vs procédurales</vt:lpstr>
      <vt:lpstr>Déploiement</vt:lpstr>
      <vt:lpstr>Déploiement</vt:lpstr>
      <vt:lpstr>Projets connexes</vt:lpstr>
      <vt:lpstr>Documentation</vt:lpstr>
      <vt:lpstr>Complément de programmation</vt:lpstr>
      <vt:lpstr>Préambule</vt:lpstr>
      <vt:lpstr>Les énumérations</vt:lpstr>
      <vt:lpstr>Les énumerations</vt:lpstr>
      <vt:lpstr>Les énumerations</vt:lpstr>
      <vt:lpstr>Les énumerations</vt:lpstr>
      <vt:lpstr>Les énumerations</vt:lpstr>
      <vt:lpstr>Les énumerations</vt:lpstr>
      <vt:lpstr>Les énumerations</vt:lpstr>
      <vt:lpstr>La généricité et les types génériques</vt:lpstr>
      <vt:lpstr>Types génériques</vt:lpstr>
      <vt:lpstr>Types génériques</vt:lpstr>
      <vt:lpstr>Types génériques</vt:lpstr>
      <vt:lpstr>Types génériques</vt:lpstr>
      <vt:lpstr>Types génériques</vt:lpstr>
      <vt:lpstr>Types génériques</vt:lpstr>
      <vt:lpstr>Types génériques</vt:lpstr>
      <vt:lpstr>Types génériques</vt:lpstr>
      <vt:lpstr>Types génériques</vt:lpstr>
      <vt:lpstr>Types génériques</vt:lpstr>
      <vt:lpstr>Types génériques</vt:lpstr>
      <vt:lpstr>Types génériques</vt:lpstr>
      <vt:lpstr>Types génériques</vt:lpstr>
      <vt:lpstr>Propriétés </vt:lpstr>
      <vt:lpstr>Notion de propriété</vt:lpstr>
      <vt:lpstr>Notion de propriété</vt:lpstr>
      <vt:lpstr>Notion de propriété</vt:lpstr>
      <vt:lpstr>Observation des propriétés</vt:lpstr>
      <vt:lpstr>Observation des propriétés</vt:lpstr>
      <vt:lpstr>Propriété des composants</vt:lpstr>
      <vt:lpstr>Lier des propriétés</vt:lpstr>
      <vt:lpstr>Lier des propriétés</vt:lpstr>
      <vt:lpstr>Lier des propriétés</vt:lpstr>
      <vt:lpstr>Lier des propriétés</vt:lpstr>
      <vt:lpstr>Lier des propriétés</vt:lpstr>
      <vt:lpstr>Lier des propriétés</vt:lpstr>
      <vt:lpstr>Lier des propriétés</vt:lpstr>
      <vt:lpstr>Les annotations</vt:lpstr>
      <vt:lpstr>Les annotations</vt:lpstr>
      <vt:lpstr>Les annotations</vt:lpstr>
      <vt:lpstr>Les annotations</vt:lpstr>
      <vt:lpstr>Les annotations</vt:lpstr>
      <vt:lpstr>Les expressions lambda et les références de méthodes</vt:lpstr>
      <vt:lpstr>Expressions lambda</vt:lpstr>
      <vt:lpstr>Expressions lambda</vt:lpstr>
      <vt:lpstr>Expressions lambda</vt:lpstr>
      <vt:lpstr>Expressions lambda</vt:lpstr>
      <vt:lpstr>Interfaces fonctionnelles</vt:lpstr>
      <vt:lpstr>Interfaces fonctionnelles</vt:lpstr>
      <vt:lpstr>Interfaces fonctionnelles</vt:lpstr>
      <vt:lpstr>Références de méthodes</vt:lpstr>
      <vt:lpstr>Références de méthodes</vt:lpstr>
      <vt:lpstr>Références de méthodes</vt:lpstr>
      <vt:lpstr>Références de constructeurs</vt:lpstr>
      <vt:lpstr>Références de constructeurs</vt:lpstr>
      <vt:lpstr>Accès aux variables locales</vt:lpstr>
      <vt:lpstr>Accès aux variables locales</vt:lpstr>
      <vt:lpstr>Stream </vt:lpstr>
      <vt:lpstr>Stream API</vt:lpstr>
      <vt:lpstr>Stream API</vt:lpstr>
      <vt:lpstr>Stream API</vt:lpstr>
      <vt:lpstr>JAVAFX – architecture et concepts techniques </vt:lpstr>
      <vt:lpstr>Première application : Hello World !</vt:lpstr>
      <vt:lpstr>Le théâtre et sa métaphore</vt:lpstr>
      <vt:lpstr>Première application : Hello World !</vt:lpstr>
      <vt:lpstr>Bienvenue</vt:lpstr>
      <vt:lpstr>Cycle de vie d'une application</vt:lpstr>
      <vt:lpstr>Cycle de vie d'une application</vt:lpstr>
      <vt:lpstr>Traiter une action de l'utilisateur</vt:lpstr>
      <vt:lpstr>Éléments d'une application</vt:lpstr>
      <vt:lpstr>Graphe de scène</vt:lpstr>
      <vt:lpstr>Graphe de scène</vt:lpstr>
      <vt:lpstr>Graphe de scène</vt:lpstr>
      <vt:lpstr>Graphe de scène</vt:lpstr>
      <vt:lpstr>conteneurs</vt:lpstr>
      <vt:lpstr>Region – structure visuelle</vt:lpstr>
      <vt:lpstr>Region – structure visuelle</vt:lpstr>
      <vt:lpstr>Style – Look and Feel</vt:lpstr>
      <vt:lpstr>Style – Look and Feel</vt:lpstr>
      <vt:lpstr>Les conteneurs: Layouts-Panes</vt:lpstr>
      <vt:lpstr>Disposition des composants</vt:lpstr>
      <vt:lpstr>Disposition des composants</vt:lpstr>
      <vt:lpstr>Disposition des composants</vt:lpstr>
      <vt:lpstr>Taille des composants</vt:lpstr>
      <vt:lpstr>Système de coordonnées</vt:lpstr>
      <vt:lpstr>Système de coordonnées</vt:lpstr>
      <vt:lpstr>Système de coordonnées</vt:lpstr>
      <vt:lpstr>Fenêtre principale</vt:lpstr>
      <vt:lpstr>Fenêtre principale</vt:lpstr>
      <vt:lpstr>Fenêtre principale</vt:lpstr>
      <vt:lpstr>Fenêtre principale</vt:lpstr>
      <vt:lpstr>Bordures</vt:lpstr>
      <vt:lpstr>Bordures</vt:lpstr>
      <vt:lpstr>Bordures</vt:lpstr>
      <vt:lpstr>Arrière-plans - backgrounds</vt:lpstr>
      <vt:lpstr>Arrière-plans - backgrounds</vt:lpstr>
      <vt:lpstr>Arrière-plans - backgrounds</vt:lpstr>
      <vt:lpstr>Layout-Panes</vt:lpstr>
      <vt:lpstr>HBox</vt:lpstr>
      <vt:lpstr>HBox</vt:lpstr>
      <vt:lpstr>HBox</vt:lpstr>
      <vt:lpstr>HBox</vt:lpstr>
      <vt:lpstr>HBox</vt:lpstr>
      <vt:lpstr>VBox</vt:lpstr>
      <vt:lpstr>VBox</vt:lpstr>
      <vt:lpstr>FlowPane</vt:lpstr>
      <vt:lpstr>FlowPane</vt:lpstr>
      <vt:lpstr>FlowPane</vt:lpstr>
      <vt:lpstr>FlowPane</vt:lpstr>
      <vt:lpstr>TilePane</vt:lpstr>
      <vt:lpstr>TilePane</vt:lpstr>
      <vt:lpstr>TilePane</vt:lpstr>
      <vt:lpstr>TilePane</vt:lpstr>
      <vt:lpstr>BorderPane</vt:lpstr>
      <vt:lpstr>BorderPane</vt:lpstr>
      <vt:lpstr>BorderPane</vt:lpstr>
      <vt:lpstr>BorderPane</vt:lpstr>
      <vt:lpstr>BorderPane</vt:lpstr>
      <vt:lpstr>BorderPane et HBox</vt:lpstr>
      <vt:lpstr>AnchorPane</vt:lpstr>
      <vt:lpstr>AnchorPane</vt:lpstr>
      <vt:lpstr>AnchorPane</vt:lpstr>
      <vt:lpstr>AnchorPane</vt:lpstr>
      <vt:lpstr>AnchorPane</vt:lpstr>
      <vt:lpstr>StackPane</vt:lpstr>
      <vt:lpstr>StackPane</vt:lpstr>
      <vt:lpstr>StackPane</vt:lpstr>
      <vt:lpstr>GridPane</vt:lpstr>
      <vt:lpstr>GridPane</vt:lpstr>
      <vt:lpstr>GridPane</vt:lpstr>
      <vt:lpstr>GridPane</vt:lpstr>
      <vt:lpstr>GridPane</vt:lpstr>
      <vt:lpstr>GridPane</vt:lpstr>
      <vt:lpstr>GridPane</vt:lpstr>
      <vt:lpstr>GridPane</vt:lpstr>
      <vt:lpstr>GridPane</vt:lpstr>
      <vt:lpstr>GridPane et HBox</vt:lpstr>
      <vt:lpstr>GridPane et HBox</vt:lpstr>
      <vt:lpstr>Résumé des conteneurs</vt:lpstr>
      <vt:lpstr>Résumé des conteneurs</vt:lpstr>
      <vt:lpstr>Composants de base</vt:lpstr>
      <vt:lpstr>Composants- controls</vt:lpstr>
      <vt:lpstr>Composants- controls</vt:lpstr>
      <vt:lpstr>Composants- controls</vt:lpstr>
      <vt:lpstr>Composants avec libellés</vt:lpstr>
      <vt:lpstr>Composants avec libellés</vt:lpstr>
      <vt:lpstr>Composants avec libellés</vt:lpstr>
      <vt:lpstr>Label</vt:lpstr>
      <vt:lpstr>Label</vt:lpstr>
      <vt:lpstr>Button</vt:lpstr>
      <vt:lpstr>Button</vt:lpstr>
      <vt:lpstr>Button</vt:lpstr>
      <vt:lpstr>Button</vt:lpstr>
      <vt:lpstr>Saisie de texte</vt:lpstr>
      <vt:lpstr>Saisie de texte</vt:lpstr>
      <vt:lpstr>Saisie de texte</vt:lpstr>
      <vt:lpstr>TextField</vt:lpstr>
      <vt:lpstr>TextField</vt:lpstr>
      <vt:lpstr>Label – TextField – Button</vt:lpstr>
      <vt:lpstr>Label – TextField – Button</vt:lpstr>
      <vt:lpstr>Label – TextField – Button</vt:lpstr>
      <vt:lpstr>PassworField</vt:lpstr>
      <vt:lpstr>TextArea</vt:lpstr>
      <vt:lpstr>TextArea</vt:lpstr>
      <vt:lpstr>TextArea</vt:lpstr>
      <vt:lpstr>ToggleButton</vt:lpstr>
      <vt:lpstr>ToggleButton</vt:lpstr>
      <vt:lpstr>ToggleButton</vt:lpstr>
      <vt:lpstr>RadioButton</vt:lpstr>
      <vt:lpstr>RadioButton</vt:lpstr>
      <vt:lpstr>RadioButton</vt:lpstr>
      <vt:lpstr>CheckBox</vt:lpstr>
      <vt:lpstr>CheckBox</vt:lpstr>
      <vt:lpstr>CheckBox</vt:lpstr>
      <vt:lpstr>Hyperlink</vt:lpstr>
      <vt:lpstr>Hyperlink</vt:lpstr>
      <vt:lpstr>Hyperlink</vt:lpstr>
      <vt:lpstr>Hyperlink</vt:lpstr>
      <vt:lpstr>Tooltip</vt:lpstr>
      <vt:lpstr>Tooltip</vt:lpstr>
      <vt:lpstr>Tooltip</vt:lpstr>
      <vt:lpstr>Tooltip</vt:lpstr>
      <vt:lpstr>Menus</vt:lpstr>
      <vt:lpstr>Menu</vt:lpstr>
      <vt:lpstr>Menu</vt:lpstr>
      <vt:lpstr>Menu</vt:lpstr>
      <vt:lpstr>Menu</vt:lpstr>
      <vt:lpstr>Barre de menu</vt:lpstr>
      <vt:lpstr>Menu déroulant</vt:lpstr>
      <vt:lpstr>Menu déroulant</vt:lpstr>
      <vt:lpstr>Option de menu</vt:lpstr>
      <vt:lpstr>Option de menu</vt:lpstr>
      <vt:lpstr>Option de menu</vt:lpstr>
      <vt:lpstr>Option de menu</vt:lpstr>
      <vt:lpstr>Option de menu</vt:lpstr>
      <vt:lpstr>Option de menu</vt:lpstr>
      <vt:lpstr>Option de menu</vt:lpstr>
      <vt:lpstr>Option de menu</vt:lpstr>
      <vt:lpstr>Menu contextuel</vt:lpstr>
      <vt:lpstr>Menu contextuel</vt:lpstr>
      <vt:lpstr>Raccourcis clavier</vt:lpstr>
      <vt:lpstr>Mnémonique</vt:lpstr>
      <vt:lpstr>Accélérateur</vt:lpstr>
      <vt:lpstr>Accélérateur</vt:lpstr>
      <vt:lpstr>MenuButton</vt:lpstr>
      <vt:lpstr>SplitMenuButton</vt:lpstr>
      <vt:lpstr>ChoiceBox</vt:lpstr>
      <vt:lpstr>ChoiceBox</vt:lpstr>
      <vt:lpstr>ChoiceBox</vt:lpstr>
      <vt:lpstr>ChoiceBox</vt:lpstr>
      <vt:lpstr>ComboBox</vt:lpstr>
      <vt:lpstr>ComboBox</vt:lpstr>
      <vt:lpstr>ComboBox</vt:lpstr>
      <vt:lpstr>ComboBox</vt:lpstr>
      <vt:lpstr>ListView</vt:lpstr>
      <vt:lpstr>ListView</vt:lpstr>
      <vt:lpstr>ListView</vt:lpstr>
      <vt:lpstr>ListView</vt:lpstr>
      <vt:lpstr>ListView</vt:lpstr>
      <vt:lpstr>ListView</vt:lpstr>
      <vt:lpstr>ListView</vt:lpstr>
      <vt:lpstr>ListView</vt:lpstr>
      <vt:lpstr>ListView</vt:lpstr>
      <vt:lpstr>Spinner</vt:lpstr>
      <vt:lpstr>Spinner</vt:lpstr>
      <vt:lpstr>Spinner</vt:lpstr>
      <vt:lpstr>Spinner</vt:lpstr>
      <vt:lpstr>Panneaux spécialisés</vt:lpstr>
      <vt:lpstr>Panneaux spécialisés</vt:lpstr>
      <vt:lpstr>Panneaux spécialisés</vt:lpstr>
      <vt:lpstr>ScrollPane</vt:lpstr>
      <vt:lpstr>ScrollPane</vt:lpstr>
      <vt:lpstr>ScrollPane</vt:lpstr>
      <vt:lpstr>ScrollPane</vt:lpstr>
      <vt:lpstr>SplitPane</vt:lpstr>
      <vt:lpstr>SplitPane</vt:lpstr>
      <vt:lpstr>SplitPane</vt:lpstr>
      <vt:lpstr>SplitPane</vt:lpstr>
      <vt:lpstr>TabPane</vt:lpstr>
      <vt:lpstr>TabPane</vt:lpstr>
      <vt:lpstr>TabPane</vt:lpstr>
      <vt:lpstr>TabPane</vt:lpstr>
      <vt:lpstr>TabPane</vt:lpstr>
      <vt:lpstr>TabPane</vt:lpstr>
      <vt:lpstr>TabPane</vt:lpstr>
      <vt:lpstr>TabPane</vt:lpstr>
      <vt:lpstr>Pagination</vt:lpstr>
      <vt:lpstr>Pagination</vt:lpstr>
      <vt:lpstr>Pagination</vt:lpstr>
      <vt:lpstr>Pagination</vt:lpstr>
      <vt:lpstr>TitledPane</vt:lpstr>
      <vt:lpstr>TitledPane</vt:lpstr>
      <vt:lpstr>Accordion</vt:lpstr>
      <vt:lpstr>ToolBar</vt:lpstr>
      <vt:lpstr>ToolBar</vt:lpstr>
      <vt:lpstr>Boites de dialogue</vt:lpstr>
      <vt:lpstr>Définition </vt:lpstr>
      <vt:lpstr>Modal/Non-modal</vt:lpstr>
      <vt:lpstr>Types de boites de dialogue</vt:lpstr>
      <vt:lpstr>Les boites de dialogue JavaFX</vt:lpstr>
      <vt:lpstr>Boite de dialogue - Alert</vt:lpstr>
      <vt:lpstr>Boite de dialogue - Alert</vt:lpstr>
      <vt:lpstr>Boite de dialogue - Alert</vt:lpstr>
      <vt:lpstr>Boite de dialogue - Alert</vt:lpstr>
      <vt:lpstr>Boite de dialogue - Alert</vt:lpstr>
      <vt:lpstr>Saisie de texte - TextInputDialog</vt:lpstr>
      <vt:lpstr>Saisie de texte - TextInputDialog</vt:lpstr>
      <vt:lpstr>Sélection - ChoiceDialog</vt:lpstr>
      <vt:lpstr>Boite de dialogue personnalisée</vt:lpstr>
      <vt:lpstr>Boite de dialogue personnalisée</vt:lpstr>
      <vt:lpstr>Boite de dialogue personnalisée</vt:lpstr>
      <vt:lpstr>FileChooser</vt:lpstr>
      <vt:lpstr>FileChooser</vt:lpstr>
      <vt:lpstr>FileChooser</vt:lpstr>
      <vt:lpstr>FileChooser</vt:lpstr>
      <vt:lpstr>DirectoryChooser</vt:lpstr>
      <vt:lpstr>DirectoryChooser</vt:lpstr>
      <vt:lpstr>DatePicker</vt:lpstr>
      <vt:lpstr>DatePicker</vt:lpstr>
      <vt:lpstr>ColorPicker</vt:lpstr>
      <vt:lpstr>ColorPicker</vt:lpstr>
      <vt:lpstr>Gestion des évènements</vt:lpstr>
      <vt:lpstr>Programmation évènementielle</vt:lpstr>
      <vt:lpstr>Programmation évènementielle</vt:lpstr>
      <vt:lpstr>Programmation évènementielle</vt:lpstr>
      <vt:lpstr>Evenement </vt:lpstr>
      <vt:lpstr>Evenement </vt:lpstr>
      <vt:lpstr>Types d'évènements</vt:lpstr>
      <vt:lpstr>Gestion des évènements</vt:lpstr>
      <vt:lpstr>Gestion des évènements</vt:lpstr>
      <vt:lpstr>Gestion des évènements</vt:lpstr>
      <vt:lpstr>Gestion des évènements</vt:lpstr>
      <vt:lpstr>Gestion des évènements</vt:lpstr>
      <vt:lpstr>Gestion des évènements</vt:lpstr>
      <vt:lpstr>Gestion des évènements</vt:lpstr>
      <vt:lpstr>Gestion des évènements</vt:lpstr>
      <vt:lpstr>Event Handling</vt:lpstr>
      <vt:lpstr>Event Handling</vt:lpstr>
      <vt:lpstr>Event Handling</vt:lpstr>
      <vt:lpstr>Event Handling</vt:lpstr>
      <vt:lpstr>Event Handling</vt:lpstr>
      <vt:lpstr>Event Handling</vt:lpstr>
      <vt:lpstr>Classe Controleur</vt:lpstr>
      <vt:lpstr>Methodes setOn…()</vt:lpstr>
      <vt:lpstr>Methodes setOn…()</vt:lpstr>
      <vt:lpstr>FXML SceneBuilder - MVC</vt:lpstr>
      <vt:lpstr>I/F procédurales &lt;-&gt; déclaratives</vt:lpstr>
      <vt:lpstr>Fichiers FXML</vt:lpstr>
      <vt:lpstr>Fichiers FXML</vt:lpstr>
      <vt:lpstr>ScneBuilder</vt:lpstr>
      <vt:lpstr>ScneBuilder</vt:lpstr>
      <vt:lpstr>Say Hello</vt:lpstr>
      <vt:lpstr>Say Hello</vt:lpstr>
      <vt:lpstr>Say Hello</vt:lpstr>
      <vt:lpstr>Say Hello</vt:lpstr>
      <vt:lpstr>Say Hello</vt:lpstr>
      <vt:lpstr>Say Hello</vt:lpstr>
      <vt:lpstr>Say Hello</vt:lpstr>
      <vt:lpstr>Interprétation des fichiers FXML</vt:lpstr>
      <vt:lpstr>Interprétation des fichiers FXML</vt:lpstr>
      <vt:lpstr>Liens FXML &lt;-&gt; programme</vt:lpstr>
      <vt:lpstr>Liens FXML &lt;-&gt; programme</vt:lpstr>
      <vt:lpstr>Liens FXML &lt;-&gt; programme</vt:lpstr>
      <vt:lpstr>Liens FXML &lt;-&gt; programme</vt:lpstr>
      <vt:lpstr>Liens FXML &lt;-&gt; programme</vt:lpstr>
      <vt:lpstr>Liens FXML &lt;-&gt; programme</vt:lpstr>
      <vt:lpstr>Liens FXML &lt;-&gt; programme</vt:lpstr>
      <vt:lpstr>Liens FXML &lt;-&gt; programme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JAVAFX</dc:title>
  <dc:creator>Samir AZZAG</dc:creator>
  <cp:lastModifiedBy>Samir AZZAG</cp:lastModifiedBy>
  <cp:revision>68</cp:revision>
  <dcterms:created xsi:type="dcterms:W3CDTF">2018-04-09T15:07:26Z</dcterms:created>
  <dcterms:modified xsi:type="dcterms:W3CDTF">2018-04-09T23:20:30Z</dcterms:modified>
</cp:coreProperties>
</file>